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50"/>
  </p:notesMasterIdLst>
  <p:handoutMasterIdLst>
    <p:handoutMasterId r:id="rId51"/>
  </p:handoutMasterIdLst>
  <p:sldIdLst>
    <p:sldId id="851" r:id="rId2"/>
    <p:sldId id="1045" r:id="rId3"/>
    <p:sldId id="1030" r:id="rId4"/>
    <p:sldId id="1032" r:id="rId5"/>
    <p:sldId id="1033" r:id="rId6"/>
    <p:sldId id="1046" r:id="rId7"/>
    <p:sldId id="1047" r:id="rId8"/>
    <p:sldId id="1048" r:id="rId9"/>
    <p:sldId id="1049" r:id="rId10"/>
    <p:sldId id="1050" r:id="rId11"/>
    <p:sldId id="1034" r:id="rId12"/>
    <p:sldId id="1011" r:id="rId13"/>
    <p:sldId id="1056" r:id="rId14"/>
    <p:sldId id="1057" r:id="rId15"/>
    <p:sldId id="1021" r:id="rId16"/>
    <p:sldId id="1022" r:id="rId17"/>
    <p:sldId id="1063" r:id="rId18"/>
    <p:sldId id="1074" r:id="rId19"/>
    <p:sldId id="1075" r:id="rId20"/>
    <p:sldId id="1064" r:id="rId21"/>
    <p:sldId id="1076" r:id="rId22"/>
    <p:sldId id="1077" r:id="rId23"/>
    <p:sldId id="1079" r:id="rId24"/>
    <p:sldId id="1023" r:id="rId25"/>
    <p:sldId id="1024" r:id="rId26"/>
    <p:sldId id="1065" r:id="rId27"/>
    <p:sldId id="1066" r:id="rId28"/>
    <p:sldId id="1067" r:id="rId29"/>
    <p:sldId id="1068" r:id="rId30"/>
    <p:sldId id="1069" r:id="rId31"/>
    <p:sldId id="1070" r:id="rId32"/>
    <p:sldId id="1084" r:id="rId33"/>
    <p:sldId id="1081" r:id="rId34"/>
    <p:sldId id="262" r:id="rId35"/>
    <p:sldId id="281" r:id="rId36"/>
    <p:sldId id="282" r:id="rId37"/>
    <p:sldId id="263" r:id="rId38"/>
    <p:sldId id="283" r:id="rId39"/>
    <p:sldId id="285" r:id="rId40"/>
    <p:sldId id="278" r:id="rId41"/>
    <p:sldId id="286" r:id="rId42"/>
    <p:sldId id="287" r:id="rId43"/>
    <p:sldId id="279" r:id="rId44"/>
    <p:sldId id="299" r:id="rId45"/>
    <p:sldId id="1082" r:id="rId46"/>
    <p:sldId id="1083" r:id="rId47"/>
    <p:sldId id="1073" r:id="rId48"/>
    <p:sldId id="1001" r:id="rId49"/>
  </p:sldIdLst>
  <p:sldSz cx="9144000" cy="6858000" type="screen4x3"/>
  <p:notesSz cx="6831013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94"/>
  </p:normalViewPr>
  <p:slideViewPr>
    <p:cSldViewPr snapToGrid="0">
      <p:cViewPr varScale="1">
        <p:scale>
          <a:sx n="121" d="100"/>
          <a:sy n="121" d="100"/>
        </p:scale>
        <p:origin x="18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CE15B64-4C47-75A4-7A3F-67CED414DA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Greg Francis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DD0B765-1B7A-2B24-D7BA-A7DAA902998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panose="02020603050405020304" pitchFamily="18" charset="0"/>
              </a:defRPr>
            </a:lvl1pPr>
          </a:lstStyle>
          <a:p>
            <a:fld id="{99B24285-8A9F-0540-AD00-F96F19395ECE}" type="datetime1">
              <a:rPr lang="en-US" altLang="en-US"/>
              <a:pPr/>
              <a:t>3/29/24</a:t>
            </a:fld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B7017774-4368-59EF-DCA3-CA28D05DA87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PSY200 Cognitive Psychology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26EC5645-395D-6002-8B31-087BDD5D340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panose="02020603050405020304" pitchFamily="18" charset="0"/>
              </a:defRPr>
            </a:lvl1pPr>
          </a:lstStyle>
          <a:p>
            <a:fld id="{84487C0D-8506-6F4A-91F8-79A7EF54D5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>
            <a:extLst>
              <a:ext uri="{FF2B5EF4-FFF2-40B4-BE49-F238E27FC236}">
                <a16:creationId xmlns:a16="http://schemas.microsoft.com/office/drawing/2014/main" id="{62AE1566-0F91-F7E4-69BE-8D6A80BAEF3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9">
            <a:extLst>
              <a:ext uri="{FF2B5EF4-FFF2-40B4-BE49-F238E27FC236}">
                <a16:creationId xmlns:a16="http://schemas.microsoft.com/office/drawing/2014/main" id="{5C5BA9F7-3972-B702-497B-8BCEB5239847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1413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BED73C78-5E2C-A6C7-42CA-857C2B38273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330700"/>
            <a:ext cx="5008563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8B99F502-DEB2-B805-24C1-AAF3D779EBB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panose="02020603050405020304" pitchFamily="18" charset="0"/>
              </a:defRPr>
            </a:lvl1pPr>
          </a:lstStyle>
          <a:p>
            <a:fld id="{52FE6B4B-ABEE-BD4A-A0F1-7166365EA84C}" type="datetime1">
              <a:rPr lang="en-US" altLang="en-US"/>
              <a:pPr/>
              <a:t>3/29/24</a:t>
            </a:fld>
            <a:endParaRPr lang="en-US" altLang="en-US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45C7C5C2-6003-7A3A-D909-0486635A44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PSY200 Cognitive Psychology</a:t>
            </a:r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8DE1DA1A-46CB-E40A-1C4A-EB5C7FD350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panose="02020603050405020304" pitchFamily="18" charset="0"/>
              </a:defRPr>
            </a:lvl1pPr>
          </a:lstStyle>
          <a:p>
            <a:fld id="{A7E9EDF0-ED71-8643-9B3A-578255ABF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1pPr>
    <a:lvl2pPr marL="742950" indent="-28575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2pPr>
    <a:lvl3pPr marL="1143000" indent="-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3pPr>
    <a:lvl4pPr marL="1600200" indent="-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4pPr>
    <a:lvl5pPr marL="2057400" indent="-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1">
            <a:extLst>
              <a:ext uri="{FF2B5EF4-FFF2-40B4-BE49-F238E27FC236}">
                <a16:creationId xmlns:a16="http://schemas.microsoft.com/office/drawing/2014/main" id="{5C4B0369-CD2D-5DB5-6258-09E077131C6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FD9BE51-41B5-CF45-B159-815AA7FBA58C}" type="datetime1">
              <a:rPr lang="en-US" altLang="en-US" sz="1200">
                <a:latin typeface="Times New Roman" panose="02020603050405020304" pitchFamily="18" charset="0"/>
              </a:rPr>
              <a:pPr/>
              <a:t>3/29/24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122" name="Rectangle 12">
            <a:extLst>
              <a:ext uri="{FF2B5EF4-FFF2-40B4-BE49-F238E27FC236}">
                <a16:creationId xmlns:a16="http://schemas.microsoft.com/office/drawing/2014/main" id="{7F3B222D-FF92-2E49-7189-7B5858F1383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PSY200 Cognitive Psychology</a:t>
            </a:r>
          </a:p>
        </p:txBody>
      </p:sp>
      <p:sp>
        <p:nvSpPr>
          <p:cNvPr id="5123" name="Rectangle 13">
            <a:extLst>
              <a:ext uri="{FF2B5EF4-FFF2-40B4-BE49-F238E27FC236}">
                <a16:creationId xmlns:a16="http://schemas.microsoft.com/office/drawing/2014/main" id="{6758266A-A6AD-072C-6C8D-5165935B9B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3172451-7A6E-AC4F-A12A-F86146D6C1E3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9532A311-5A51-D896-6E9B-71D6C21D94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6554DBE7-5161-231C-F8D0-A81EC7A73C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EFD3E872-EE8E-2D9D-2481-C9ABDB655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F6DFFEEA-7AE6-5699-1F51-36F4D7F0D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3519B3B3-1824-DDC1-1798-E0B66A4E4C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B9C88F74-7958-080B-83EB-516192115C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8EC68262-DD88-AABE-F382-8E9E64F25B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EBCFEEDF-FC3A-C5DB-4318-58F1CEDC4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1">
            <a:extLst>
              <a:ext uri="{FF2B5EF4-FFF2-40B4-BE49-F238E27FC236}">
                <a16:creationId xmlns:a16="http://schemas.microsoft.com/office/drawing/2014/main" id="{B5B812BB-251C-B800-E776-277527AFD83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BD743D2-CBF2-A94F-BCED-EC2369B777D8}" type="datetime1">
              <a:rPr lang="en-US" altLang="en-US" sz="1200">
                <a:latin typeface="Times New Roman" panose="02020603050405020304" pitchFamily="18" charset="0"/>
              </a:rPr>
              <a:pPr/>
              <a:t>3/29/24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218" name="Rectangle 12">
            <a:extLst>
              <a:ext uri="{FF2B5EF4-FFF2-40B4-BE49-F238E27FC236}">
                <a16:creationId xmlns:a16="http://schemas.microsoft.com/office/drawing/2014/main" id="{0338F951-8B8C-7AB6-82BA-23660422F99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PSY200 Cognitive Psychology</a:t>
            </a:r>
          </a:p>
        </p:txBody>
      </p:sp>
      <p:sp>
        <p:nvSpPr>
          <p:cNvPr id="9219" name="Rectangle 13">
            <a:extLst>
              <a:ext uri="{FF2B5EF4-FFF2-40B4-BE49-F238E27FC236}">
                <a16:creationId xmlns:a16="http://schemas.microsoft.com/office/drawing/2014/main" id="{59E9F051-774C-4DED-9CB1-106796B387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1ADF81-8F6E-4E49-8F51-70EF66B09970}" type="slidenum">
              <a:rPr lang="en-US" altLang="en-US" sz="1200">
                <a:latin typeface="Times New Roman" panose="02020603050405020304" pitchFamily="18" charset="0"/>
              </a:rPr>
              <a:pPr/>
              <a:t>13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72F39F19-3DE9-C576-A252-EB522A8BC05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FAE630D3-64BC-BF1C-7EB6-487493E90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1">
            <a:extLst>
              <a:ext uri="{FF2B5EF4-FFF2-40B4-BE49-F238E27FC236}">
                <a16:creationId xmlns:a16="http://schemas.microsoft.com/office/drawing/2014/main" id="{5326DFB4-4A43-4701-B7C2-3EC19AC6EE3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9506A23-FB3E-5146-90ED-1F9553F16249}" type="datetime1">
              <a:rPr lang="en-US" altLang="en-US" sz="1200">
                <a:latin typeface="Times New Roman" panose="02020603050405020304" pitchFamily="18" charset="0"/>
              </a:rPr>
              <a:pPr/>
              <a:t>3/29/24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266" name="Rectangle 12">
            <a:extLst>
              <a:ext uri="{FF2B5EF4-FFF2-40B4-BE49-F238E27FC236}">
                <a16:creationId xmlns:a16="http://schemas.microsoft.com/office/drawing/2014/main" id="{39CD0EB2-74C5-3AA3-6812-30228EB2525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PSY200 Cognitive Psychology</a:t>
            </a:r>
          </a:p>
        </p:txBody>
      </p:sp>
      <p:sp>
        <p:nvSpPr>
          <p:cNvPr id="11267" name="Rectangle 13">
            <a:extLst>
              <a:ext uri="{FF2B5EF4-FFF2-40B4-BE49-F238E27FC236}">
                <a16:creationId xmlns:a16="http://schemas.microsoft.com/office/drawing/2014/main" id="{02BBCFB1-B082-5DC1-6F6C-ED9BF89FAA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400C8C-B27B-9146-87CC-A823B1727C51}" type="slidenum">
              <a:rPr lang="en-US" altLang="en-US" sz="1200">
                <a:latin typeface="Times New Roman" panose="02020603050405020304" pitchFamily="18" charset="0"/>
              </a:rPr>
              <a:pPr/>
              <a:t>14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268" name="Rectangle 1026">
            <a:extLst>
              <a:ext uri="{FF2B5EF4-FFF2-40B4-BE49-F238E27FC236}">
                <a16:creationId xmlns:a16="http://schemas.microsoft.com/office/drawing/2014/main" id="{2828B624-1466-A1AA-C53A-E352C7DF1A4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269" name="Rectangle 1027">
            <a:extLst>
              <a:ext uri="{FF2B5EF4-FFF2-40B4-BE49-F238E27FC236}">
                <a16:creationId xmlns:a16="http://schemas.microsoft.com/office/drawing/2014/main" id="{90A4FCA7-226E-3740-6FBF-882261A40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FB942FCE-6A6A-2C62-8C20-A57D5DF3EA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326223BA-0B04-ACF3-43D3-431EF5E9F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7BC36B6B-62AF-7D9B-FB43-16178AD322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DBE5CF30-FCFD-4BBD-7C6F-E2107A2C47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F067F951-DD56-109E-941F-007E14CE4A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2D1519F3-B93C-317E-6E5A-286018C23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F067F951-DD56-109E-941F-007E14CE4A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2D1519F3-B93C-317E-6E5A-286018C23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80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F067F951-DD56-109E-941F-007E14CE4A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2D1519F3-B93C-317E-6E5A-286018C23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198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1">
            <a:extLst>
              <a:ext uri="{FF2B5EF4-FFF2-40B4-BE49-F238E27FC236}">
                <a16:creationId xmlns:a16="http://schemas.microsoft.com/office/drawing/2014/main" id="{76017D33-C964-DEFF-688B-B6A78AEB322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5" tIns="45427" rIns="90855" bIns="45427"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4C095DC-1D76-AC4A-B525-A5F999A9834D}" type="datetime1">
              <a:rPr lang="en-US" altLang="en-US" sz="1200">
                <a:latin typeface="Times New Roman" panose="02020603050405020304" pitchFamily="18" charset="0"/>
              </a:rPr>
              <a:pPr algn="r"/>
              <a:t>3/29/24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7410" name="Rectangle 12">
            <a:extLst>
              <a:ext uri="{FF2B5EF4-FFF2-40B4-BE49-F238E27FC236}">
                <a16:creationId xmlns:a16="http://schemas.microsoft.com/office/drawing/2014/main" id="{82EA90D7-4FCC-FF7D-8790-538AB832D5D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5" tIns="45427" rIns="90855" bIns="45427" anchor="b"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PSY200 Cognitive Psychology</a:t>
            </a:r>
          </a:p>
        </p:txBody>
      </p:sp>
      <p:sp>
        <p:nvSpPr>
          <p:cNvPr id="17411" name="Rectangle 13">
            <a:extLst>
              <a:ext uri="{FF2B5EF4-FFF2-40B4-BE49-F238E27FC236}">
                <a16:creationId xmlns:a16="http://schemas.microsoft.com/office/drawing/2014/main" id="{DA732CCB-AF6A-30E6-0BC9-5C1E10D199B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5" tIns="45427" rIns="90855" bIns="45427" anchor="b"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F7180F71-7413-A241-B9F2-BC6CD9207FCA}" type="slidenum">
              <a:rPr lang="en-US" altLang="en-US" sz="1200">
                <a:latin typeface="Times New Roman" panose="02020603050405020304" pitchFamily="18" charset="0"/>
              </a:rPr>
              <a:pPr algn="r"/>
              <a:t>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4DD53233-57DB-8178-4449-9920AA901CB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3C117225-C2A3-6178-BAF0-34ABB78FF5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46F727EF-56CB-8202-105B-FB21840330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8A860DED-16FF-A4DE-7EA6-6976A25DB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46F727EF-56CB-8202-105B-FB21840330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8A860DED-16FF-A4DE-7EA6-6976A25DB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87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46F727EF-56CB-8202-105B-FB21840330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8A860DED-16FF-A4DE-7EA6-6976A25DB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5271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46F727EF-56CB-8202-105B-FB21840330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8A860DED-16FF-A4DE-7EA6-6976A25DB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020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478F2F2A-9CE1-871B-77B9-A79087A460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A241A6E8-18D9-5AB3-C835-A8A8831B2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B56F907E-4ED1-AEF6-B694-A54261A00C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CEC6D92D-59B1-C1AF-A5A8-68A6877BC2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7E5DC159-92EC-2829-8EA8-4B2DE847AA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9D6F3AA8-7075-6DF9-20DD-688BC7A42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587044E3-5F29-4CFB-525E-6C1AE51D04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FB1C4B07-D797-9C87-AE2C-88FBFB811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D69EAF0F-4E01-50BF-C82F-0D601D2B2A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1E5FE7F2-9320-7D5A-7B10-BA9A8AC4AC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04D84CE6-CFF0-4DF9-20F7-AB2425BB64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2CADE98A-C37B-65A6-F02C-ECC60D938B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74E0A250-E58E-DF2B-8480-0689A2DE0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87042" name="Rectangle 3">
            <a:extLst>
              <a:ext uri="{FF2B5EF4-FFF2-40B4-BE49-F238E27FC236}">
                <a16:creationId xmlns:a16="http://schemas.microsoft.com/office/drawing/2014/main" id="{863D924A-8D9C-AEE9-7D2F-E626AE32D9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0B427145-2CF3-CBFE-2F5C-3A4A2FD98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DA052975-BDB3-EDBC-06C9-62287F5DDF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1A43FA39-C879-675B-F839-87A4EB69BE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720E0C5C-27E1-10B3-6399-CB44C0144A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65018539-F2E3-1AED-ADFD-FE7D6877B1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828B435C-C2A2-00B0-2069-057346D80F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9570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65018539-F2E3-1AED-ADFD-FE7D6877B1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828B435C-C2A2-00B0-2069-057346D80F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381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>
            <a:extLst>
              <a:ext uri="{FF2B5EF4-FFF2-40B4-BE49-F238E27FC236}">
                <a16:creationId xmlns:a16="http://schemas.microsoft.com/office/drawing/2014/main" id="{0BC7D4AE-F032-E677-B714-E7E1464AA10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F8D7A9A-458F-8046-9438-272C4B1094A9}" type="datetime1">
              <a:rPr kumimoji="0" lang="en-US" altLang="en-US" sz="1200"/>
              <a:pPr/>
              <a:t>3/29/24</a:t>
            </a:fld>
            <a:endParaRPr kumimoji="0" lang="en-US" altLang="en-US" sz="1200"/>
          </a:p>
        </p:txBody>
      </p:sp>
      <p:sp>
        <p:nvSpPr>
          <p:cNvPr id="8194" name="Rectangle 12">
            <a:extLst>
              <a:ext uri="{FF2B5EF4-FFF2-40B4-BE49-F238E27FC236}">
                <a16:creationId xmlns:a16="http://schemas.microsoft.com/office/drawing/2014/main" id="{5F265D1B-1377-EF82-422A-9A7052092B9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1200"/>
              <a:t>PSY200 Cognitive Psychology</a:t>
            </a:r>
          </a:p>
        </p:txBody>
      </p:sp>
      <p:sp>
        <p:nvSpPr>
          <p:cNvPr id="8195" name="Rectangle 13">
            <a:extLst>
              <a:ext uri="{FF2B5EF4-FFF2-40B4-BE49-F238E27FC236}">
                <a16:creationId xmlns:a16="http://schemas.microsoft.com/office/drawing/2014/main" id="{18F9213C-91E7-1AB6-3FD6-03CCD8B27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40E9AD9-994E-8A46-AB83-B7FE2E19D046}" type="slidenum">
              <a:rPr kumimoji="0" lang="en-US" altLang="en-US" sz="1200"/>
              <a:pPr/>
              <a:t>34</a:t>
            </a:fld>
            <a:endParaRPr kumimoji="0" lang="en-US" altLang="en-US" sz="1200"/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0721BE51-2180-968F-AE8D-5988DC6A72E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A62EA09B-CEC9-BEC8-373D-9F8FC81B5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1">
            <a:extLst>
              <a:ext uri="{FF2B5EF4-FFF2-40B4-BE49-F238E27FC236}">
                <a16:creationId xmlns:a16="http://schemas.microsoft.com/office/drawing/2014/main" id="{E5053EED-4722-E013-EE95-040B90A8451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3D37BAD-A55F-1F42-8564-BE7AA9C7673A}" type="datetime1">
              <a:rPr kumimoji="0" lang="en-US" altLang="en-US" sz="1200"/>
              <a:pPr/>
              <a:t>3/29/24</a:t>
            </a:fld>
            <a:endParaRPr kumimoji="0" lang="en-US" altLang="en-US" sz="1200"/>
          </a:p>
        </p:txBody>
      </p:sp>
      <p:sp>
        <p:nvSpPr>
          <p:cNvPr id="10242" name="Rectangle 12">
            <a:extLst>
              <a:ext uri="{FF2B5EF4-FFF2-40B4-BE49-F238E27FC236}">
                <a16:creationId xmlns:a16="http://schemas.microsoft.com/office/drawing/2014/main" id="{E3EC32B7-9C55-6AF6-C69D-D48308863B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1200"/>
              <a:t>PSY200 Cognitive Psychology</a:t>
            </a:r>
          </a:p>
        </p:txBody>
      </p:sp>
      <p:sp>
        <p:nvSpPr>
          <p:cNvPr id="10243" name="Rectangle 13">
            <a:extLst>
              <a:ext uri="{FF2B5EF4-FFF2-40B4-BE49-F238E27FC236}">
                <a16:creationId xmlns:a16="http://schemas.microsoft.com/office/drawing/2014/main" id="{401DD1FA-CBBF-2BDC-5647-2A4684A4A6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30A8846-2D4D-2C42-9702-8AE1E057A531}" type="slidenum">
              <a:rPr kumimoji="0" lang="en-US" altLang="en-US" sz="1200"/>
              <a:pPr/>
              <a:t>35</a:t>
            </a:fld>
            <a:endParaRPr kumimoji="0" lang="en-US" altLang="en-US" sz="1200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4C8620ED-678C-33AC-3BF2-E4714629FEE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45AD7237-1B5D-9916-38D4-0CDF6B9E1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1">
            <a:extLst>
              <a:ext uri="{FF2B5EF4-FFF2-40B4-BE49-F238E27FC236}">
                <a16:creationId xmlns:a16="http://schemas.microsoft.com/office/drawing/2014/main" id="{CCB88A74-2006-CA7D-3C8E-C17B97CBA60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75A13CE-3E74-DE4D-9433-44828B8508FA}" type="datetime1">
              <a:rPr kumimoji="0" lang="en-US" altLang="en-US" sz="1200"/>
              <a:pPr/>
              <a:t>3/29/24</a:t>
            </a:fld>
            <a:endParaRPr kumimoji="0" lang="en-US" altLang="en-US" sz="1200"/>
          </a:p>
        </p:txBody>
      </p:sp>
      <p:sp>
        <p:nvSpPr>
          <p:cNvPr id="12290" name="Rectangle 12">
            <a:extLst>
              <a:ext uri="{FF2B5EF4-FFF2-40B4-BE49-F238E27FC236}">
                <a16:creationId xmlns:a16="http://schemas.microsoft.com/office/drawing/2014/main" id="{B73F0100-3DDE-E4E0-4DCF-D6807621150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1200"/>
              <a:t>PSY200 Cognitive Psychology</a:t>
            </a:r>
          </a:p>
        </p:txBody>
      </p:sp>
      <p:sp>
        <p:nvSpPr>
          <p:cNvPr id="12291" name="Rectangle 13">
            <a:extLst>
              <a:ext uri="{FF2B5EF4-FFF2-40B4-BE49-F238E27FC236}">
                <a16:creationId xmlns:a16="http://schemas.microsoft.com/office/drawing/2014/main" id="{601A3BCB-36A8-3C0A-4FC8-B7A0732B16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F97C474-2147-4945-9EDD-05A73121FB27}" type="slidenum">
              <a:rPr kumimoji="0" lang="en-US" altLang="en-US" sz="1200"/>
              <a:pPr/>
              <a:t>36</a:t>
            </a:fld>
            <a:endParaRPr kumimoji="0" lang="en-US" altLang="en-US" sz="1200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1B0BBCD8-A204-8D74-C4D3-434BDF5A001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E618A950-8A62-087A-39DF-E9AB4EEE8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1">
            <a:extLst>
              <a:ext uri="{FF2B5EF4-FFF2-40B4-BE49-F238E27FC236}">
                <a16:creationId xmlns:a16="http://schemas.microsoft.com/office/drawing/2014/main" id="{0ACEFD23-FD65-38BB-C21D-988E9102E12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46CE400-A0A1-C840-8F3E-804A81094CAC}" type="datetime1">
              <a:rPr kumimoji="0" lang="en-US" altLang="en-US" sz="1200"/>
              <a:pPr/>
              <a:t>3/29/24</a:t>
            </a:fld>
            <a:endParaRPr kumimoji="0" lang="en-US" altLang="en-US" sz="1200"/>
          </a:p>
        </p:txBody>
      </p:sp>
      <p:sp>
        <p:nvSpPr>
          <p:cNvPr id="14338" name="Rectangle 12">
            <a:extLst>
              <a:ext uri="{FF2B5EF4-FFF2-40B4-BE49-F238E27FC236}">
                <a16:creationId xmlns:a16="http://schemas.microsoft.com/office/drawing/2014/main" id="{F143D844-254F-2867-0050-215907989F1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1200"/>
              <a:t>PSY200 Cognitive Psychology</a:t>
            </a:r>
          </a:p>
        </p:txBody>
      </p:sp>
      <p:sp>
        <p:nvSpPr>
          <p:cNvPr id="14339" name="Rectangle 13">
            <a:extLst>
              <a:ext uri="{FF2B5EF4-FFF2-40B4-BE49-F238E27FC236}">
                <a16:creationId xmlns:a16="http://schemas.microsoft.com/office/drawing/2014/main" id="{8E4304A7-DA21-C3E2-7211-2379DB1D84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C11F443-44A7-2845-B55F-212C4A4392CD}" type="slidenum">
              <a:rPr kumimoji="0" lang="en-US" altLang="en-US" sz="1200"/>
              <a:pPr/>
              <a:t>37</a:t>
            </a:fld>
            <a:endParaRPr kumimoji="0" lang="en-US" altLang="en-US" sz="120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67F8328D-E89D-10EA-9CD2-5627A3FAAF6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71EE98BF-97CD-0ADE-8544-085100865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1">
            <a:extLst>
              <a:ext uri="{FF2B5EF4-FFF2-40B4-BE49-F238E27FC236}">
                <a16:creationId xmlns:a16="http://schemas.microsoft.com/office/drawing/2014/main" id="{7BEFBA23-2EED-BDF1-2ED9-BB557885AD8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13FF2FA-287F-7C44-AF39-E33977551019}" type="datetime1">
              <a:rPr kumimoji="0" lang="en-US" altLang="en-US" sz="1200"/>
              <a:pPr/>
              <a:t>3/29/24</a:t>
            </a:fld>
            <a:endParaRPr kumimoji="0" lang="en-US" altLang="en-US" sz="1200"/>
          </a:p>
        </p:txBody>
      </p:sp>
      <p:sp>
        <p:nvSpPr>
          <p:cNvPr id="16386" name="Rectangle 12">
            <a:extLst>
              <a:ext uri="{FF2B5EF4-FFF2-40B4-BE49-F238E27FC236}">
                <a16:creationId xmlns:a16="http://schemas.microsoft.com/office/drawing/2014/main" id="{2A115F9D-9654-B49B-EB7E-4A7C73FDFE2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1200"/>
              <a:t>PSY200 Cognitive Psychology</a:t>
            </a:r>
          </a:p>
        </p:txBody>
      </p:sp>
      <p:sp>
        <p:nvSpPr>
          <p:cNvPr id="16387" name="Rectangle 13">
            <a:extLst>
              <a:ext uri="{FF2B5EF4-FFF2-40B4-BE49-F238E27FC236}">
                <a16:creationId xmlns:a16="http://schemas.microsoft.com/office/drawing/2014/main" id="{C59DEB6F-AB32-3E64-2E53-A76E669E9D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D6E180A-A5C0-5047-8965-2F9D2836EFC2}" type="slidenum">
              <a:rPr kumimoji="0" lang="en-US" altLang="en-US" sz="1200"/>
              <a:pPr/>
              <a:t>38</a:t>
            </a:fld>
            <a:endParaRPr kumimoji="0" lang="en-US" altLang="en-US" sz="1200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5A94D6E3-BA17-3B05-F757-A1F1D4014C4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E3AEAD3F-8575-0835-5441-9EBC61F11F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1">
            <a:extLst>
              <a:ext uri="{FF2B5EF4-FFF2-40B4-BE49-F238E27FC236}">
                <a16:creationId xmlns:a16="http://schemas.microsoft.com/office/drawing/2014/main" id="{B3AC39EF-D617-4189-BD2C-8BB4BCE8C6F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33138D1-8D4C-C14F-B5DF-D214C026358D}" type="datetime1">
              <a:rPr kumimoji="0" lang="en-US" altLang="en-US" sz="1200"/>
              <a:pPr/>
              <a:t>3/29/24</a:t>
            </a:fld>
            <a:endParaRPr kumimoji="0" lang="en-US" altLang="en-US" sz="1200"/>
          </a:p>
        </p:txBody>
      </p:sp>
      <p:sp>
        <p:nvSpPr>
          <p:cNvPr id="18434" name="Rectangle 12">
            <a:extLst>
              <a:ext uri="{FF2B5EF4-FFF2-40B4-BE49-F238E27FC236}">
                <a16:creationId xmlns:a16="http://schemas.microsoft.com/office/drawing/2014/main" id="{581E1722-06B9-5E6B-60CF-AD2CE474BC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1200"/>
              <a:t>PSY200 Cognitive Psychology</a:t>
            </a:r>
          </a:p>
        </p:txBody>
      </p:sp>
      <p:sp>
        <p:nvSpPr>
          <p:cNvPr id="18435" name="Rectangle 13">
            <a:extLst>
              <a:ext uri="{FF2B5EF4-FFF2-40B4-BE49-F238E27FC236}">
                <a16:creationId xmlns:a16="http://schemas.microsoft.com/office/drawing/2014/main" id="{D6B71F09-BDA7-A8FD-88A6-4BAA62140D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ABA1F77-746B-2749-B3A7-5501AF30B248}" type="slidenum">
              <a:rPr kumimoji="0" lang="en-US" altLang="en-US" sz="1200"/>
              <a:pPr/>
              <a:t>39</a:t>
            </a:fld>
            <a:endParaRPr kumimoji="0" lang="en-US" altLang="en-US" sz="120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0FBA6D8F-F818-4A57-8E6B-BA92D959F78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7DE7B706-F50E-D223-4721-C72C0D7FB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56F8BA7D-E46F-F58B-2B12-2BC9DA042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1138" name="Rectangle 3">
            <a:extLst>
              <a:ext uri="{FF2B5EF4-FFF2-40B4-BE49-F238E27FC236}">
                <a16:creationId xmlns:a16="http://schemas.microsoft.com/office/drawing/2014/main" id="{65932AD7-AA0D-5252-10EF-334853C50E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1">
            <a:extLst>
              <a:ext uri="{FF2B5EF4-FFF2-40B4-BE49-F238E27FC236}">
                <a16:creationId xmlns:a16="http://schemas.microsoft.com/office/drawing/2014/main" id="{369823F9-6578-EDC0-7396-CBE6B09ACF2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8E356D0-C40F-E84C-905B-86D0B3D47246}" type="datetime1">
              <a:rPr kumimoji="0" lang="en-US" altLang="en-US" sz="1200"/>
              <a:pPr/>
              <a:t>3/29/24</a:t>
            </a:fld>
            <a:endParaRPr kumimoji="0" lang="en-US" altLang="en-US" sz="1200"/>
          </a:p>
        </p:txBody>
      </p:sp>
      <p:sp>
        <p:nvSpPr>
          <p:cNvPr id="20482" name="Rectangle 12">
            <a:extLst>
              <a:ext uri="{FF2B5EF4-FFF2-40B4-BE49-F238E27FC236}">
                <a16:creationId xmlns:a16="http://schemas.microsoft.com/office/drawing/2014/main" id="{6C501FD4-86A8-8A11-DB17-730B1176C6B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1200"/>
              <a:t>PSY200 Cognitive Psychology</a:t>
            </a:r>
          </a:p>
        </p:txBody>
      </p:sp>
      <p:sp>
        <p:nvSpPr>
          <p:cNvPr id="20483" name="Rectangle 13">
            <a:extLst>
              <a:ext uri="{FF2B5EF4-FFF2-40B4-BE49-F238E27FC236}">
                <a16:creationId xmlns:a16="http://schemas.microsoft.com/office/drawing/2014/main" id="{54D3D946-9785-7747-2969-D003E744D1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DD96303-0600-C94C-86A7-E83BC35839C5}" type="slidenum">
              <a:rPr kumimoji="0" lang="en-US" altLang="en-US" sz="1200"/>
              <a:pPr/>
              <a:t>40</a:t>
            </a:fld>
            <a:endParaRPr kumimoji="0" lang="en-US" altLang="en-US" sz="1200"/>
          </a:p>
        </p:txBody>
      </p:sp>
      <p:sp>
        <p:nvSpPr>
          <p:cNvPr id="20484" name="Rectangle 1026">
            <a:extLst>
              <a:ext uri="{FF2B5EF4-FFF2-40B4-BE49-F238E27FC236}">
                <a16:creationId xmlns:a16="http://schemas.microsoft.com/office/drawing/2014/main" id="{E1CB921C-7D86-711D-11E7-E6802EB447B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0485" name="Rectangle 1027">
            <a:extLst>
              <a:ext uri="{FF2B5EF4-FFF2-40B4-BE49-F238E27FC236}">
                <a16:creationId xmlns:a16="http://schemas.microsoft.com/office/drawing/2014/main" id="{A6CD3019-14F2-3807-9BB4-5C51B7E73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>
            <a:extLst>
              <a:ext uri="{FF2B5EF4-FFF2-40B4-BE49-F238E27FC236}">
                <a16:creationId xmlns:a16="http://schemas.microsoft.com/office/drawing/2014/main" id="{6EAA00DB-271C-A7F1-AA75-E470FEA459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EB3F2B0-1384-434A-B59C-E2FBAAF8732C}" type="datetime1">
              <a:rPr kumimoji="0" lang="en-US" altLang="en-US" sz="1200"/>
              <a:pPr/>
              <a:t>3/29/24</a:t>
            </a:fld>
            <a:endParaRPr kumimoji="0" lang="en-US" altLang="en-US" sz="1200"/>
          </a:p>
        </p:txBody>
      </p:sp>
      <p:sp>
        <p:nvSpPr>
          <p:cNvPr id="22530" name="Rectangle 12">
            <a:extLst>
              <a:ext uri="{FF2B5EF4-FFF2-40B4-BE49-F238E27FC236}">
                <a16:creationId xmlns:a16="http://schemas.microsoft.com/office/drawing/2014/main" id="{D429E817-F4E8-725A-B3FA-A22D07E5A3C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1200"/>
              <a:t>PSY200 Cognitive Psychology</a:t>
            </a:r>
          </a:p>
        </p:txBody>
      </p:sp>
      <p:sp>
        <p:nvSpPr>
          <p:cNvPr id="22531" name="Rectangle 13">
            <a:extLst>
              <a:ext uri="{FF2B5EF4-FFF2-40B4-BE49-F238E27FC236}">
                <a16:creationId xmlns:a16="http://schemas.microsoft.com/office/drawing/2014/main" id="{237E882D-1E5D-0DDA-98F2-A0EB738389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56905F7-8DF1-CC40-A38B-343C94DD8218}" type="slidenum">
              <a:rPr kumimoji="0" lang="en-US" altLang="en-US" sz="1200"/>
              <a:pPr/>
              <a:t>41</a:t>
            </a:fld>
            <a:endParaRPr kumimoji="0" lang="en-US" altLang="en-US" sz="1200"/>
          </a:p>
        </p:txBody>
      </p:sp>
      <p:sp>
        <p:nvSpPr>
          <p:cNvPr id="22532" name="Rectangle 1026">
            <a:extLst>
              <a:ext uri="{FF2B5EF4-FFF2-40B4-BE49-F238E27FC236}">
                <a16:creationId xmlns:a16="http://schemas.microsoft.com/office/drawing/2014/main" id="{99B1C2F0-F5FD-A192-7A71-69C47BC9174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2533" name="Rectangle 1027">
            <a:extLst>
              <a:ext uri="{FF2B5EF4-FFF2-40B4-BE49-F238E27FC236}">
                <a16:creationId xmlns:a16="http://schemas.microsoft.com/office/drawing/2014/main" id="{9230DF24-326A-799C-69EC-0A42260BB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1">
            <a:extLst>
              <a:ext uri="{FF2B5EF4-FFF2-40B4-BE49-F238E27FC236}">
                <a16:creationId xmlns:a16="http://schemas.microsoft.com/office/drawing/2014/main" id="{2C1A4122-D7B0-905D-EC11-940C05437B0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C5057AB-6A0D-664E-A3A5-FB3AB1E51974}" type="datetime1">
              <a:rPr kumimoji="0" lang="en-US" altLang="en-US" sz="1200"/>
              <a:pPr/>
              <a:t>3/29/24</a:t>
            </a:fld>
            <a:endParaRPr kumimoji="0" lang="en-US" altLang="en-US" sz="1200"/>
          </a:p>
        </p:txBody>
      </p:sp>
      <p:sp>
        <p:nvSpPr>
          <p:cNvPr id="24578" name="Rectangle 12">
            <a:extLst>
              <a:ext uri="{FF2B5EF4-FFF2-40B4-BE49-F238E27FC236}">
                <a16:creationId xmlns:a16="http://schemas.microsoft.com/office/drawing/2014/main" id="{1FE9CD97-73F3-BE6F-0B28-061C07A376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1200"/>
              <a:t>PSY200 Cognitive Psychology</a:t>
            </a:r>
          </a:p>
        </p:txBody>
      </p:sp>
      <p:sp>
        <p:nvSpPr>
          <p:cNvPr id="24579" name="Rectangle 13">
            <a:extLst>
              <a:ext uri="{FF2B5EF4-FFF2-40B4-BE49-F238E27FC236}">
                <a16:creationId xmlns:a16="http://schemas.microsoft.com/office/drawing/2014/main" id="{0116AEEC-5CA9-F3B6-31B5-0F593137F0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D0593D4-9FDB-774E-B87B-8E11EFB79AAD}" type="slidenum">
              <a:rPr kumimoji="0" lang="en-US" altLang="en-US" sz="1200"/>
              <a:pPr/>
              <a:t>42</a:t>
            </a:fld>
            <a:endParaRPr kumimoji="0" lang="en-US" altLang="en-US" sz="1200"/>
          </a:p>
        </p:txBody>
      </p:sp>
      <p:sp>
        <p:nvSpPr>
          <p:cNvPr id="24580" name="Rectangle 1026">
            <a:extLst>
              <a:ext uri="{FF2B5EF4-FFF2-40B4-BE49-F238E27FC236}">
                <a16:creationId xmlns:a16="http://schemas.microsoft.com/office/drawing/2014/main" id="{CE1D8386-DF3A-1EC0-5B89-5951A5E1C82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4581" name="Rectangle 1027">
            <a:extLst>
              <a:ext uri="{FF2B5EF4-FFF2-40B4-BE49-F238E27FC236}">
                <a16:creationId xmlns:a16="http://schemas.microsoft.com/office/drawing/2014/main" id="{74D39AF0-4991-EAD0-56B3-7AA4D0224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1">
            <a:extLst>
              <a:ext uri="{FF2B5EF4-FFF2-40B4-BE49-F238E27FC236}">
                <a16:creationId xmlns:a16="http://schemas.microsoft.com/office/drawing/2014/main" id="{E78C8795-B85D-812E-1777-0759CB4D271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B440768-CF6A-084B-B7AA-32941C2D5024}" type="datetime1">
              <a:rPr kumimoji="0" lang="en-US" altLang="en-US" sz="1200"/>
              <a:pPr/>
              <a:t>3/29/24</a:t>
            </a:fld>
            <a:endParaRPr kumimoji="0" lang="en-US" altLang="en-US" sz="1200"/>
          </a:p>
        </p:txBody>
      </p:sp>
      <p:sp>
        <p:nvSpPr>
          <p:cNvPr id="26626" name="Rectangle 12">
            <a:extLst>
              <a:ext uri="{FF2B5EF4-FFF2-40B4-BE49-F238E27FC236}">
                <a16:creationId xmlns:a16="http://schemas.microsoft.com/office/drawing/2014/main" id="{7A79D659-77B4-A769-6E0D-B3E7EC7D382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1200"/>
              <a:t>PSY200 Cognitive Psychology</a:t>
            </a:r>
          </a:p>
        </p:txBody>
      </p:sp>
      <p:sp>
        <p:nvSpPr>
          <p:cNvPr id="26627" name="Rectangle 13">
            <a:extLst>
              <a:ext uri="{FF2B5EF4-FFF2-40B4-BE49-F238E27FC236}">
                <a16:creationId xmlns:a16="http://schemas.microsoft.com/office/drawing/2014/main" id="{66367FD4-B2FD-7A9A-C0A9-5829B5537A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1CCA7FB-6783-E941-9BCA-CBE6CEA1DBBB}" type="slidenum">
              <a:rPr kumimoji="0" lang="en-US" altLang="en-US" sz="1200"/>
              <a:pPr/>
              <a:t>43</a:t>
            </a:fld>
            <a:endParaRPr kumimoji="0" lang="en-US" altLang="en-US" sz="1200"/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63AE5CF1-DDDE-32CD-F91E-88626652F75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996C1BD6-4A25-D9FD-0BEC-BFE51EF94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>
            <a:extLst>
              <a:ext uri="{FF2B5EF4-FFF2-40B4-BE49-F238E27FC236}">
                <a16:creationId xmlns:a16="http://schemas.microsoft.com/office/drawing/2014/main" id="{0CE877EE-F87C-4A71-7784-816BC208736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9D15667-5A1A-5747-9F55-668586B91D32}" type="datetime1">
              <a:rPr kumimoji="0" lang="en-US" altLang="en-US" sz="1200"/>
              <a:pPr/>
              <a:t>3/29/24</a:t>
            </a:fld>
            <a:endParaRPr kumimoji="0" lang="en-US" altLang="en-US" sz="1200"/>
          </a:p>
        </p:txBody>
      </p:sp>
      <p:sp>
        <p:nvSpPr>
          <p:cNvPr id="28674" name="Rectangle 12">
            <a:extLst>
              <a:ext uri="{FF2B5EF4-FFF2-40B4-BE49-F238E27FC236}">
                <a16:creationId xmlns:a16="http://schemas.microsoft.com/office/drawing/2014/main" id="{D94E8ACA-D8E3-4A3B-4D98-CA43FA1759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1200"/>
              <a:t>PSY200 Cognitive Psychology</a:t>
            </a:r>
          </a:p>
        </p:txBody>
      </p:sp>
      <p:sp>
        <p:nvSpPr>
          <p:cNvPr id="28675" name="Rectangle 13">
            <a:extLst>
              <a:ext uri="{FF2B5EF4-FFF2-40B4-BE49-F238E27FC236}">
                <a16:creationId xmlns:a16="http://schemas.microsoft.com/office/drawing/2014/main" id="{09E53E79-C27C-334E-1850-EFC4F9EFE3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3666790-DF6A-2A40-AC5C-5CB50699EEE4}" type="slidenum">
              <a:rPr kumimoji="0" lang="en-US" altLang="en-US" sz="1200"/>
              <a:pPr/>
              <a:t>44</a:t>
            </a:fld>
            <a:endParaRPr kumimoji="0" lang="en-US" altLang="en-US" sz="1200"/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2EFAA3FE-66AF-9BB2-4C23-051A84C2972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0B3D7890-A920-B4FE-06FC-48F15290B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>
            <a:extLst>
              <a:ext uri="{FF2B5EF4-FFF2-40B4-BE49-F238E27FC236}">
                <a16:creationId xmlns:a16="http://schemas.microsoft.com/office/drawing/2014/main" id="{0CE877EE-F87C-4A71-7784-816BC208736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9D15667-5A1A-5747-9F55-668586B91D32}" type="datetime1">
              <a:rPr kumimoji="0" lang="en-US" altLang="en-US" sz="1200"/>
              <a:pPr/>
              <a:t>3/29/24</a:t>
            </a:fld>
            <a:endParaRPr kumimoji="0" lang="en-US" altLang="en-US" sz="1200"/>
          </a:p>
        </p:txBody>
      </p:sp>
      <p:sp>
        <p:nvSpPr>
          <p:cNvPr id="28674" name="Rectangle 12">
            <a:extLst>
              <a:ext uri="{FF2B5EF4-FFF2-40B4-BE49-F238E27FC236}">
                <a16:creationId xmlns:a16="http://schemas.microsoft.com/office/drawing/2014/main" id="{D94E8ACA-D8E3-4A3B-4D98-CA43FA1759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1200"/>
              <a:t>PSY200 Cognitive Psychology</a:t>
            </a:r>
          </a:p>
        </p:txBody>
      </p:sp>
      <p:sp>
        <p:nvSpPr>
          <p:cNvPr id="28675" name="Rectangle 13">
            <a:extLst>
              <a:ext uri="{FF2B5EF4-FFF2-40B4-BE49-F238E27FC236}">
                <a16:creationId xmlns:a16="http://schemas.microsoft.com/office/drawing/2014/main" id="{09E53E79-C27C-334E-1850-EFC4F9EFE3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3666790-DF6A-2A40-AC5C-5CB50699EEE4}" type="slidenum">
              <a:rPr kumimoji="0" lang="en-US" altLang="en-US" sz="1200"/>
              <a:pPr/>
              <a:t>45</a:t>
            </a:fld>
            <a:endParaRPr kumimoji="0" lang="en-US" altLang="en-US" sz="1200"/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2EFAA3FE-66AF-9BB2-4C23-051A84C2972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0B3D7890-A920-B4FE-06FC-48F15290B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35046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>
            <a:extLst>
              <a:ext uri="{FF2B5EF4-FFF2-40B4-BE49-F238E27FC236}">
                <a16:creationId xmlns:a16="http://schemas.microsoft.com/office/drawing/2014/main" id="{0CE877EE-F87C-4A71-7784-816BC208736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9D15667-5A1A-5747-9F55-668586B91D32}" type="datetime1">
              <a:rPr kumimoji="0" lang="en-US" altLang="en-US" sz="1200"/>
              <a:pPr/>
              <a:t>3/29/24</a:t>
            </a:fld>
            <a:endParaRPr kumimoji="0" lang="en-US" altLang="en-US" sz="1200"/>
          </a:p>
        </p:txBody>
      </p:sp>
      <p:sp>
        <p:nvSpPr>
          <p:cNvPr id="28674" name="Rectangle 12">
            <a:extLst>
              <a:ext uri="{FF2B5EF4-FFF2-40B4-BE49-F238E27FC236}">
                <a16:creationId xmlns:a16="http://schemas.microsoft.com/office/drawing/2014/main" id="{D94E8ACA-D8E3-4A3B-4D98-CA43FA1759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1200"/>
              <a:t>PSY200 Cognitive Psychology</a:t>
            </a:r>
          </a:p>
        </p:txBody>
      </p:sp>
      <p:sp>
        <p:nvSpPr>
          <p:cNvPr id="28675" name="Rectangle 13">
            <a:extLst>
              <a:ext uri="{FF2B5EF4-FFF2-40B4-BE49-F238E27FC236}">
                <a16:creationId xmlns:a16="http://schemas.microsoft.com/office/drawing/2014/main" id="{09E53E79-C27C-334E-1850-EFC4F9EFE3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3666790-DF6A-2A40-AC5C-5CB50699EEE4}" type="slidenum">
              <a:rPr kumimoji="0" lang="en-US" altLang="en-US" sz="1200"/>
              <a:pPr/>
              <a:t>46</a:t>
            </a:fld>
            <a:endParaRPr kumimoji="0" lang="en-US" altLang="en-US" sz="1200"/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2EFAA3FE-66AF-9BB2-4C23-051A84C2972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0B3D7890-A920-B4FE-06FC-48F15290B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83456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93AF1D8D-3B85-2CAA-5864-7EECC71A6B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F0A49DFE-873F-A442-02BD-2E4559AAF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>
            <a:extLst>
              <a:ext uri="{FF2B5EF4-FFF2-40B4-BE49-F238E27FC236}">
                <a16:creationId xmlns:a16="http://schemas.microsoft.com/office/drawing/2014/main" id="{CDAA5CE1-B86C-CD6C-AB80-6B48072CF6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103426" name="Rectangle 3">
            <a:extLst>
              <a:ext uri="{FF2B5EF4-FFF2-40B4-BE49-F238E27FC236}">
                <a16:creationId xmlns:a16="http://schemas.microsoft.com/office/drawing/2014/main" id="{6D444A09-2327-9043-9CEC-D4C9B73D27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EFD3E872-EE8E-2D9D-2481-C9ABDB655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F6DFFEEA-7AE6-5699-1F51-36F4D7F0D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EFD3E872-EE8E-2D9D-2481-C9ABDB655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F6DFFEEA-7AE6-5699-1F51-36F4D7F0D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241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EFD3E872-EE8E-2D9D-2481-C9ABDB655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F6DFFEEA-7AE6-5699-1F51-36F4D7F0D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95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EFD3E872-EE8E-2D9D-2481-C9ABDB655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F6DFFEEA-7AE6-5699-1F51-36F4D7F0D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314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EFD3E872-EE8E-2D9D-2481-C9ABDB655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F6DFFEEA-7AE6-5699-1F51-36F4D7F0D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27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8098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332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400050"/>
            <a:ext cx="1790700" cy="5543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400050"/>
            <a:ext cx="5219700" cy="5543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75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494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309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36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529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655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75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815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51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3AF8E7F-6956-123A-5AEC-41AEAC6D4F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0005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AAF07C2-47CF-EB2B-1703-05AFD47353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9FFAA1A1-81BE-E5C4-FAC2-CC7C5239F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8" y="55563"/>
            <a:ext cx="8996362" cy="6710362"/>
          </a:xfrm>
          <a:prstGeom prst="roundRect">
            <a:avLst>
              <a:gd name="adj" fmla="val 12495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MS PGothic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30000"/>
        </a:spcBef>
        <a:spcAft>
          <a:spcPct val="0"/>
        </a:spcAft>
        <a:buClr>
          <a:schemeClr val="tx2"/>
        </a:buClr>
        <a:buSzPct val="50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2860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w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31445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23431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6289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30861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111" charset="-128"/>
        </a:defRPr>
      </a:lvl6pPr>
      <a:lvl7pPr marL="35433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111" charset="-128"/>
        </a:defRPr>
      </a:lvl7pPr>
      <a:lvl8pPr marL="40005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111" charset="-128"/>
        </a:defRPr>
      </a:lvl8pPr>
      <a:lvl9pPr marL="44577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jasp-stats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810C2F83-AEA2-27D7-0763-C1EAA40EC6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130300"/>
            <a:ext cx="8215313" cy="838200"/>
          </a:xfrm>
          <a:noFill/>
        </p:spPr>
        <p:txBody>
          <a:bodyPr lIns="92075" tIns="46038" rIns="92075" bIns="46038" anchor="b"/>
          <a:lstStyle/>
          <a:p>
            <a:r>
              <a:rPr lang="en-US" altLang="en-US" sz="4400" dirty="0">
                <a:latin typeface="Helvetica" pitchFamily="2" charset="0"/>
              </a:rPr>
              <a:t>Bayes Factors for ANOVA</a:t>
            </a:r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0829740D-467C-2916-3513-2926232329F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13013" y="2425700"/>
            <a:ext cx="4229100" cy="830263"/>
          </a:xfrm>
          <a:noFill/>
        </p:spPr>
        <p:txBody>
          <a:bodyPr lIns="92075" tIns="46038" rIns="92075" bIns="46038"/>
          <a:lstStyle/>
          <a:p>
            <a:r>
              <a:rPr lang="en-US" altLang="en-US" sz="3600"/>
              <a:t>Greg Francis</a:t>
            </a:r>
          </a:p>
        </p:txBody>
      </p:sp>
      <p:sp>
        <p:nvSpPr>
          <p:cNvPr id="4099" name="Text Box 11">
            <a:extLst>
              <a:ext uri="{FF2B5EF4-FFF2-40B4-BE49-F238E27FC236}">
                <a16:creationId xmlns:a16="http://schemas.microsoft.com/office/drawing/2014/main" id="{4D8289CE-2E55-E14E-F47F-EDA8468E0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4548188"/>
            <a:ext cx="7740650" cy="193833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dirty="0"/>
              <a:t>PSY 626: Bayesian Statistics for Psychological Science</a:t>
            </a:r>
          </a:p>
          <a:p>
            <a:pPr algn="ctr"/>
            <a:endParaRPr kumimoji="1" lang="en-US" altLang="en-US" dirty="0"/>
          </a:p>
          <a:p>
            <a:pPr algn="ctr"/>
            <a:r>
              <a:rPr kumimoji="1" lang="en-US" altLang="en-US" dirty="0"/>
              <a:t>Spring 2024</a:t>
            </a:r>
          </a:p>
          <a:p>
            <a:pPr algn="ctr"/>
            <a:endParaRPr kumimoji="1" lang="en-US" altLang="en-US" dirty="0"/>
          </a:p>
          <a:p>
            <a:pPr algn="ctr"/>
            <a:r>
              <a:rPr kumimoji="1" lang="en-US" altLang="en-US" dirty="0"/>
              <a:t>Purdue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9D1FF197-7A43-6912-0E31-7B3BD9E27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 dirty="0"/>
              <a:t>Meta-analytic Bayes Factor</a:t>
            </a:r>
          </a:p>
        </p:txBody>
      </p:sp>
      <p:sp>
        <p:nvSpPr>
          <p:cNvPr id="92162" name="Rectangle 3">
            <a:extLst>
              <a:ext uri="{FF2B5EF4-FFF2-40B4-BE49-F238E27FC236}">
                <a16:creationId xmlns:a16="http://schemas.microsoft.com/office/drawing/2014/main" id="{FE22FF9C-12B9-ABED-6D0E-14ED867A2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 dirty="0"/>
              <a:t>Each of the first 6 studies provides only modest evidence for the alternative or null</a:t>
            </a:r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r>
              <a:rPr lang="en-US" altLang="en-US" sz="2000" dirty="0"/>
              <a:t>The integral of the product of density functions is 53155.67, which is overwhelming support for the alternative model</a:t>
            </a:r>
            <a:endParaRPr lang="en-US" altLang="en-US" sz="1600" dirty="0"/>
          </a:p>
          <a:p>
            <a:pPr lvl="1">
              <a:lnSpc>
                <a:spcPct val="115000"/>
              </a:lnSpc>
            </a:pPr>
            <a:r>
              <a:rPr lang="en-US" altLang="en-US" sz="1600" dirty="0"/>
              <a:t>Of course, you shouldn’t trust these results at all because they are not going to replicate with similar experiments</a:t>
            </a:r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C2CE39-6450-A9D7-AFEC-663A7028571D}"/>
              </a:ext>
            </a:extLst>
          </p:cNvPr>
          <p:cNvSpPr txBox="1"/>
          <p:nvPr/>
        </p:nvSpPr>
        <p:spPr>
          <a:xfrm>
            <a:off x="2837793" y="1959367"/>
            <a:ext cx="2842445" cy="230832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&gt; source("</a:t>
            </a:r>
            <a:r>
              <a:rPr lang="en-US" dirty="0" err="1"/>
              <a:t>Metanalysis.R</a:t>
            </a:r>
            <a:r>
              <a:rPr lang="en-US" dirty="0"/>
              <a:t>")</a:t>
            </a:r>
          </a:p>
          <a:p>
            <a:r>
              <a:rPr lang="en-US" dirty="0"/>
              <a:t>2.52 200 200 1.752224 </a:t>
            </a:r>
          </a:p>
          <a:p>
            <a:r>
              <a:rPr lang="en-US" dirty="0"/>
              <a:t>2.32 200 200 1.095823 </a:t>
            </a:r>
          </a:p>
          <a:p>
            <a:r>
              <a:rPr lang="en-US" dirty="0"/>
              <a:t>2.07 200 200 0.6427691 </a:t>
            </a:r>
          </a:p>
          <a:p>
            <a:r>
              <a:rPr lang="en-US" dirty="0"/>
              <a:t>2.44 200 200 1.445722 </a:t>
            </a:r>
          </a:p>
          <a:p>
            <a:r>
              <a:rPr lang="en-US" dirty="0"/>
              <a:t>2.03 200 200 0.5934476 </a:t>
            </a:r>
          </a:p>
          <a:p>
            <a:r>
              <a:rPr lang="en-US" dirty="0"/>
              <a:t>2.03 400 400 0.4308029 </a:t>
            </a:r>
          </a:p>
          <a:p>
            <a:r>
              <a:rPr lang="en-US" b="1" dirty="0"/>
              <a:t>53155.67 </a:t>
            </a:r>
          </a:p>
        </p:txBody>
      </p:sp>
    </p:spTree>
    <p:extLst>
      <p:ext uri="{BB962C8B-B14F-4D97-AF65-F5344CB8AC3E}">
        <p14:creationId xmlns:p14="http://schemas.microsoft.com/office/powerpoint/2010/main" val="3582935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>
            <a:extLst>
              <a:ext uri="{FF2B5EF4-FFF2-40B4-BE49-F238E27FC236}">
                <a16:creationId xmlns:a16="http://schemas.microsoft.com/office/drawing/2014/main" id="{4DAA9546-08A1-EF60-B1D8-F94BB66B6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 dirty="0"/>
              <a:t>Graphical interface</a:t>
            </a:r>
          </a:p>
        </p:txBody>
      </p:sp>
      <p:sp>
        <p:nvSpPr>
          <p:cNvPr id="94210" name="Rectangle 3">
            <a:extLst>
              <a:ext uri="{FF2B5EF4-FFF2-40B4-BE49-F238E27FC236}">
                <a16:creationId xmlns:a16="http://schemas.microsoft.com/office/drawing/2014/main" id="{09EA8280-B22F-87B7-A7EF-DA72FBE39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endParaRPr lang="en-US" altLang="en-US" sz="1800" dirty="0"/>
          </a:p>
          <a:p>
            <a:pPr>
              <a:lnSpc>
                <a:spcPct val="115000"/>
              </a:lnSpc>
            </a:pPr>
            <a:r>
              <a:rPr lang="en-US" altLang="en-US" sz="1800" dirty="0"/>
              <a:t>JASP (graphical interface)</a:t>
            </a:r>
          </a:p>
          <a:p>
            <a:pPr lvl="1">
              <a:lnSpc>
                <a:spcPct val="115000"/>
              </a:lnSpc>
            </a:pPr>
            <a:r>
              <a:rPr lang="en-US" altLang="en-US" sz="1400" dirty="0">
                <a:hlinkClick r:id="rId3"/>
              </a:rPr>
              <a:t>https://jasp-stats.org</a:t>
            </a:r>
            <a:endParaRPr lang="en-US" altLang="en-US" sz="1400" dirty="0"/>
          </a:p>
          <a:p>
            <a:pPr lvl="1">
              <a:lnSpc>
                <a:spcPct val="115000"/>
              </a:lnSpc>
            </a:pPr>
            <a:r>
              <a:rPr lang="en-US" altLang="en-US" sz="1400" dirty="0"/>
              <a:t>Free download, lots of tests</a:t>
            </a:r>
          </a:p>
          <a:p>
            <a:pPr lvl="1">
              <a:lnSpc>
                <a:spcPct val="115000"/>
              </a:lnSpc>
            </a:pPr>
            <a:r>
              <a:rPr lang="en-US" altLang="en-US" sz="1400" dirty="0"/>
              <a:t>Also supports frequentist analyses</a:t>
            </a:r>
          </a:p>
          <a:p>
            <a:pPr>
              <a:lnSpc>
                <a:spcPct val="115000"/>
              </a:lnSpc>
            </a:pPr>
            <a:endParaRPr lang="en-US" altLang="en-US" sz="18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</p:txBody>
      </p:sp>
      <p:pic>
        <p:nvPicPr>
          <p:cNvPr id="3" name="Picture 2" descr="A blue square with white text&#10;&#10;Description automatically generated">
            <a:extLst>
              <a:ext uri="{FF2B5EF4-FFF2-40B4-BE49-F238E27FC236}">
                <a16:creationId xmlns:a16="http://schemas.microsoft.com/office/drawing/2014/main" id="{4FFAC86E-D4E1-23E6-FB8B-9E3BBC115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717" y="2886454"/>
            <a:ext cx="3596946" cy="34313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C4CFDE88-90C4-4B84-550B-CE0E0354B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ANOVA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B83A80EE-81EE-036D-D8B7-82D1D0864D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Most widely used hypothesis test in the NHST framework</a:t>
            </a:r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r>
              <a:rPr lang="en-US" altLang="en-US" sz="2000"/>
              <a:t>The Bayesian variation of ANOVA focuses (as it must) on model comparison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Standard ANOVA often does the same kind of thing</a:t>
            </a:r>
          </a:p>
          <a:p>
            <a:pPr lvl="1">
              <a:lnSpc>
                <a:spcPct val="115000"/>
              </a:lnSpc>
            </a:pPr>
            <a:r>
              <a:rPr lang="en-US" altLang="en-US" sz="1800"/>
              <a:t>In violation of controlling the Type I error rate</a:t>
            </a:r>
          </a:p>
          <a:p>
            <a:pPr lvl="1">
              <a:lnSpc>
                <a:spcPct val="115000"/>
              </a:lnSpc>
            </a:pPr>
            <a:r>
              <a:rPr lang="en-US" altLang="en-US" sz="1800"/>
              <a:t>If there is really no difference between means, a 2x2 ANOVA has a 14% chance of reporting a significant difference for at least one of:</a:t>
            </a:r>
          </a:p>
          <a:p>
            <a:pPr lvl="2">
              <a:lnSpc>
                <a:spcPct val="115000"/>
              </a:lnSpc>
            </a:pPr>
            <a:r>
              <a:rPr lang="en-US" altLang="en-US" sz="1800"/>
              <a:t>Main effect 1</a:t>
            </a:r>
          </a:p>
          <a:p>
            <a:pPr lvl="2">
              <a:lnSpc>
                <a:spcPct val="115000"/>
              </a:lnSpc>
            </a:pPr>
            <a:r>
              <a:rPr lang="en-US" altLang="en-US" sz="1800"/>
              <a:t>Main effect 2</a:t>
            </a:r>
          </a:p>
          <a:p>
            <a:pPr lvl="2">
              <a:lnSpc>
                <a:spcPct val="115000"/>
              </a:lnSpc>
            </a:pPr>
            <a:r>
              <a:rPr lang="en-US" altLang="en-US" sz="1800"/>
              <a:t>Interaction</a:t>
            </a:r>
          </a:p>
          <a:p>
            <a:pPr lvl="1">
              <a:lnSpc>
                <a:spcPct val="115000"/>
              </a:lnSpc>
            </a:pPr>
            <a:r>
              <a:rPr lang="en-US" altLang="en-US" sz="1800"/>
              <a:t>Add in various contrasts, and the Type I error rate is much higher!</a:t>
            </a:r>
          </a:p>
          <a:p>
            <a:pPr>
              <a:lnSpc>
                <a:spcPct val="115000"/>
              </a:lnSpc>
            </a:pP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3305DFEE-6AC4-C080-61E5-A6DE91C6B8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6781800" cy="762000"/>
          </a:xfrm>
          <a:noFill/>
        </p:spPr>
        <p:txBody>
          <a:bodyPr lIns="92075" tIns="46038" rIns="92075" bIns="46038"/>
          <a:lstStyle/>
          <a:p>
            <a:r>
              <a:rPr lang="en-US" altLang="en-US"/>
              <a:t>Search of memory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8A9D219A-760C-AFE5-DB9C-BC827980A2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1847850"/>
          </a:xfrm>
          <a:noFill/>
        </p:spPr>
        <p:txBody>
          <a:bodyPr lIns="92075" tIns="46038" rIns="92075" bIns="46038"/>
          <a:lstStyle/>
          <a:p>
            <a:r>
              <a:rPr lang="en-US" altLang="en-US" sz="2400"/>
              <a:t>How is memory searched?</a:t>
            </a:r>
          </a:p>
          <a:p>
            <a:r>
              <a:rPr lang="en-US" altLang="en-US" sz="2400"/>
              <a:t>Explore by varying the number of items in memory set </a:t>
            </a:r>
          </a:p>
          <a:p>
            <a:r>
              <a:rPr lang="en-US" altLang="en-US" sz="2000"/>
              <a:t>measure reaction time</a:t>
            </a:r>
            <a:endParaRPr lang="en-US" altLang="en-US"/>
          </a:p>
          <a:p>
            <a:pPr lvl="1"/>
            <a:r>
              <a:rPr lang="en-US" altLang="en-US"/>
              <a:t>Sternberg (1969)</a:t>
            </a:r>
          </a:p>
        </p:txBody>
      </p:sp>
      <p:grpSp>
        <p:nvGrpSpPr>
          <p:cNvPr id="8195" name="Group 4">
            <a:extLst>
              <a:ext uri="{FF2B5EF4-FFF2-40B4-BE49-F238E27FC236}">
                <a16:creationId xmlns:a16="http://schemas.microsoft.com/office/drawing/2014/main" id="{BE9DCE56-5754-A23F-0DBA-54BD43590B86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800600"/>
            <a:ext cx="914400" cy="1752600"/>
            <a:chOff x="960" y="2736"/>
            <a:chExt cx="576" cy="1104"/>
          </a:xfrm>
        </p:grpSpPr>
        <p:sp>
          <p:nvSpPr>
            <p:cNvPr id="8205" name="Oval 5">
              <a:extLst>
                <a:ext uri="{FF2B5EF4-FFF2-40B4-BE49-F238E27FC236}">
                  <a16:creationId xmlns:a16="http://schemas.microsoft.com/office/drawing/2014/main" id="{DB58EF81-906F-CEC0-7EC8-64F7DBD34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736"/>
              <a:ext cx="576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206" name="Oval 6">
              <a:extLst>
                <a:ext uri="{FF2B5EF4-FFF2-40B4-BE49-F238E27FC236}">
                  <a16:creationId xmlns:a16="http://schemas.microsoft.com/office/drawing/2014/main" id="{FDCAC130-17E6-2D85-B52B-4DFC4AB27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92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207" name="Line 7">
              <a:extLst>
                <a:ext uri="{FF2B5EF4-FFF2-40B4-BE49-F238E27FC236}">
                  <a16:creationId xmlns:a16="http://schemas.microsoft.com/office/drawing/2014/main" id="{E5853E5C-C59C-014F-B916-567ADCA0F4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408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6" name="Text Box 8">
            <a:extLst>
              <a:ext uri="{FF2B5EF4-FFF2-40B4-BE49-F238E27FC236}">
                <a16:creationId xmlns:a16="http://schemas.microsoft.com/office/drawing/2014/main" id="{0A875226-72F6-321A-1596-2D6CB6D34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724400"/>
            <a:ext cx="10826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5 3 2 9</a:t>
            </a:r>
          </a:p>
        </p:txBody>
      </p:sp>
      <p:sp>
        <p:nvSpPr>
          <p:cNvPr id="8197" name="AutoShape 9">
            <a:extLst>
              <a:ext uri="{FF2B5EF4-FFF2-40B4-BE49-F238E27FC236}">
                <a16:creationId xmlns:a16="http://schemas.microsoft.com/office/drawing/2014/main" id="{E55208E8-EE27-919F-9A5F-DE3B3E16A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038600"/>
            <a:ext cx="1752600" cy="914400"/>
          </a:xfrm>
          <a:prstGeom prst="cloudCallout">
            <a:avLst>
              <a:gd name="adj1" fmla="val 2537"/>
              <a:gd name="adj2" fmla="val 7881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5 3 2 9</a:t>
            </a:r>
          </a:p>
        </p:txBody>
      </p:sp>
      <p:grpSp>
        <p:nvGrpSpPr>
          <p:cNvPr id="8198" name="Group 11">
            <a:extLst>
              <a:ext uri="{FF2B5EF4-FFF2-40B4-BE49-F238E27FC236}">
                <a16:creationId xmlns:a16="http://schemas.microsoft.com/office/drawing/2014/main" id="{4B9D6791-3D19-EF69-69F7-1A948150B1B7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4724400"/>
            <a:ext cx="914400" cy="1752600"/>
            <a:chOff x="960" y="2736"/>
            <a:chExt cx="576" cy="1104"/>
          </a:xfrm>
        </p:grpSpPr>
        <p:sp>
          <p:nvSpPr>
            <p:cNvPr id="8202" name="Oval 12">
              <a:extLst>
                <a:ext uri="{FF2B5EF4-FFF2-40B4-BE49-F238E27FC236}">
                  <a16:creationId xmlns:a16="http://schemas.microsoft.com/office/drawing/2014/main" id="{021380D6-C46A-E85A-9658-8FA92E2DD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736"/>
              <a:ext cx="576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203" name="Oval 13">
              <a:extLst>
                <a:ext uri="{FF2B5EF4-FFF2-40B4-BE49-F238E27FC236}">
                  <a16:creationId xmlns:a16="http://schemas.microsoft.com/office/drawing/2014/main" id="{1E33E23D-D7DE-8805-3BE2-72F427C83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92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204" name="Line 14">
              <a:extLst>
                <a:ext uri="{FF2B5EF4-FFF2-40B4-BE49-F238E27FC236}">
                  <a16:creationId xmlns:a16="http://schemas.microsoft.com/office/drawing/2014/main" id="{6FB70FF2-B148-674A-940B-7A0CEBB723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408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9" name="Text Box 15">
            <a:extLst>
              <a:ext uri="{FF2B5EF4-FFF2-40B4-BE49-F238E27FC236}">
                <a16:creationId xmlns:a16="http://schemas.microsoft.com/office/drawing/2014/main" id="{B34A5237-8533-D579-1C82-327D569C5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648200"/>
            <a:ext cx="10826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 8</a:t>
            </a:r>
          </a:p>
        </p:txBody>
      </p:sp>
      <p:sp>
        <p:nvSpPr>
          <p:cNvPr id="8200" name="AutoShape 16">
            <a:extLst>
              <a:ext uri="{FF2B5EF4-FFF2-40B4-BE49-F238E27FC236}">
                <a16:creationId xmlns:a16="http://schemas.microsoft.com/office/drawing/2014/main" id="{47F3541E-3D49-F1C1-2748-5BCFDB4C9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657600"/>
            <a:ext cx="1752600" cy="914400"/>
          </a:xfrm>
          <a:prstGeom prst="cloudCallout">
            <a:avLst>
              <a:gd name="adj1" fmla="val -995"/>
              <a:gd name="adj2" fmla="val 838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5 3 2 9</a:t>
            </a:r>
          </a:p>
        </p:txBody>
      </p:sp>
      <p:sp>
        <p:nvSpPr>
          <p:cNvPr id="8201" name="AutoShape 17">
            <a:extLst>
              <a:ext uri="{FF2B5EF4-FFF2-40B4-BE49-F238E27FC236}">
                <a16:creationId xmlns:a16="http://schemas.microsoft.com/office/drawing/2014/main" id="{2DF0DBC9-1E22-8567-02D3-DD809E812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505200"/>
            <a:ext cx="1143000" cy="762000"/>
          </a:xfrm>
          <a:prstGeom prst="wedgeRoundRectCallout">
            <a:avLst>
              <a:gd name="adj1" fmla="val -144444"/>
              <a:gd name="adj2" fmla="val 12041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NO</a:t>
            </a: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>
            <a:extLst>
              <a:ext uri="{FF2B5EF4-FFF2-40B4-BE49-F238E27FC236}">
                <a16:creationId xmlns:a16="http://schemas.microsoft.com/office/drawing/2014/main" id="{996AE238-AAFA-0F0A-CC58-44506BBA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6400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id="{B9700915-B1E2-2E0D-126F-1FCF3A8B6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2213" y="103188"/>
            <a:ext cx="6096000" cy="792162"/>
          </a:xfrm>
          <a:noFill/>
        </p:spPr>
        <p:txBody>
          <a:bodyPr lIns="92075" tIns="46038" rIns="92075" bIns="46038"/>
          <a:lstStyle/>
          <a:p>
            <a:r>
              <a:rPr lang="en-US" altLang="en-US"/>
              <a:t>Search of memory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8EA5A03-5B9C-FD5B-2ABF-11BE974DA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8775" y="790575"/>
            <a:ext cx="6858000" cy="2438400"/>
          </a:xfrm>
          <a:noFill/>
        </p:spPr>
        <p:txBody>
          <a:bodyPr lIns="92075" tIns="46038" rIns="92075" bIns="46038"/>
          <a:lstStyle/>
          <a:p>
            <a:r>
              <a:rPr lang="en-US" altLang="en-US"/>
              <a:t>Typical results: Parallel curves for “present” and “absent” targets </a:t>
            </a:r>
          </a:p>
        </p:txBody>
      </p:sp>
      <p:sp>
        <p:nvSpPr>
          <p:cNvPr id="10244" name="Rectangle 20">
            <a:extLst>
              <a:ext uri="{FF2B5EF4-FFF2-40B4-BE49-F238E27FC236}">
                <a16:creationId xmlns:a16="http://schemas.microsoft.com/office/drawing/2014/main" id="{4BB94E8B-961E-9567-B5D9-2E36B6FB6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2603500"/>
            <a:ext cx="2286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2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pitchFamily="2" charset="2"/>
              <a:buChar char="l"/>
            </a:pPr>
            <a:r>
              <a:rPr lang="en-US" altLang="en-US" sz="2000"/>
              <a:t>Implications for how people search short term memory</a:t>
            </a:r>
          </a:p>
          <a:p>
            <a:pPr>
              <a:lnSpc>
                <a:spcPct val="12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pitchFamily="2" charset="2"/>
              <a:buChar char="l"/>
            </a:pPr>
            <a:endParaRPr lang="en-US" altLang="en-US" sz="2000"/>
          </a:p>
          <a:p>
            <a:pPr>
              <a:lnSpc>
                <a:spcPct val="12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pitchFamily="2" charset="2"/>
              <a:buChar char="l"/>
            </a:pPr>
            <a:r>
              <a:rPr lang="en-US" altLang="en-US" sz="2000"/>
              <a:t>Average of 107 participants</a:t>
            </a:r>
            <a:endParaRPr lang="en-US" altLang="ja-JP" sz="2000"/>
          </a:p>
          <a:p>
            <a:pPr lvl="1">
              <a:lnSpc>
                <a:spcPct val="120000"/>
              </a:lnSpc>
              <a:spcBef>
                <a:spcPct val="30000"/>
              </a:spcBef>
              <a:buClr>
                <a:schemeClr val="tx2"/>
              </a:buClr>
              <a:buSzPct val="100000"/>
              <a:buFont typeface="Wingdings" pitchFamily="2" charset="2"/>
              <a:buChar char="w"/>
            </a:pPr>
            <a:endParaRPr lang="en-US" altLang="en-US" sz="1800"/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BA502A29-AA97-20FE-7F1A-C478DDD94B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Mixed design ANOVA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6A8ACFA7-9662-9B09-C6E1-731A4EE117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Sternberg search experiment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113 participants</a:t>
            </a:r>
          </a:p>
          <a:p>
            <a:pPr>
              <a:lnSpc>
                <a:spcPct val="115000"/>
              </a:lnSpc>
            </a:pP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43011" name="Picture 1" descr="Screen Shot 2016-11-14 at 11.15.43 AM.png">
            <a:extLst>
              <a:ext uri="{FF2B5EF4-FFF2-40B4-BE49-F238E27FC236}">
                <a16:creationId xmlns:a16="http://schemas.microsoft.com/office/drawing/2014/main" id="{6932CAED-4404-4A34-7A63-6E47999B5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2208213"/>
            <a:ext cx="4502150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13D910C4-246C-F984-6CDE-AD069E45F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NHST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DF046CC-81E7-17EF-43B9-8FB66E81F6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472487" cy="2278063"/>
          </a:xfrm>
        </p:spPr>
        <p:txBody>
          <a:bodyPr/>
          <a:lstStyle/>
          <a:p>
            <a:r>
              <a:rPr lang="en-US" altLang="en-US" sz="1600" dirty="0" err="1"/>
              <a:t>SSdata</a:t>
            </a:r>
            <a:r>
              <a:rPr lang="en-US" altLang="en-US" sz="1600" dirty="0"/>
              <a:t>&lt;-</a:t>
            </a:r>
            <a:r>
              <a:rPr lang="en-US" altLang="en-US" sz="1600" dirty="0" err="1"/>
              <a:t>read.csv</a:t>
            </a:r>
            <a:r>
              <a:rPr lang="en-US" altLang="en-US" sz="1600" dirty="0"/>
              <a:t>(file="</a:t>
            </a:r>
            <a:r>
              <a:rPr lang="en-US" altLang="en-US" sz="1600" dirty="0" err="1"/>
              <a:t>SternbergSearch.csv",header</a:t>
            </a:r>
            <a:r>
              <a:rPr lang="en-US" altLang="en-US" sz="1600" dirty="0"/>
              <a:t>=</a:t>
            </a:r>
            <a:r>
              <a:rPr lang="en-US" altLang="en-US" sz="1600" dirty="0" err="1"/>
              <a:t>TRUE,stringsAsFactors</a:t>
            </a:r>
            <a:r>
              <a:rPr lang="en-US" altLang="en-US" sz="1600" dirty="0"/>
              <a:t>=FALSE)</a:t>
            </a:r>
          </a:p>
          <a:p>
            <a:r>
              <a:rPr lang="en-US" altLang="en-US" sz="1600" dirty="0"/>
              <a:t># Treat </a:t>
            </a:r>
            <a:r>
              <a:rPr lang="en-US" altLang="en-US" sz="1600" dirty="0" err="1"/>
              <a:t>MemorySetSize</a:t>
            </a:r>
            <a:r>
              <a:rPr lang="en-US" altLang="en-US" sz="1600" dirty="0"/>
              <a:t> as a factor</a:t>
            </a:r>
          </a:p>
          <a:p>
            <a:r>
              <a:rPr lang="en-US" altLang="en-US" sz="1600" dirty="0" err="1"/>
              <a:t>SSdata$MemorySetSize</a:t>
            </a:r>
            <a:r>
              <a:rPr lang="en-US" altLang="en-US" sz="1600" dirty="0"/>
              <a:t> = factor(</a:t>
            </a:r>
            <a:r>
              <a:rPr lang="en-US" altLang="en-US" sz="1600" dirty="0" err="1"/>
              <a:t>SSdata$MemorySetSize</a:t>
            </a:r>
            <a:r>
              <a:rPr lang="en-US" altLang="en-US" sz="1600" dirty="0"/>
              <a:t>)</a:t>
            </a:r>
          </a:p>
          <a:p>
            <a:r>
              <a:rPr lang="en-US" altLang="en-US" sz="1600" dirty="0"/>
              <a:t>levels(</a:t>
            </a:r>
            <a:r>
              <a:rPr lang="en-US" altLang="en-US" sz="1600" dirty="0" err="1"/>
              <a:t>SSdata$MemorySetSize</a:t>
            </a:r>
            <a:r>
              <a:rPr lang="en-US" altLang="en-US" sz="1600" dirty="0"/>
              <a:t>) = c("Small", "Medium", "Large")</a:t>
            </a:r>
          </a:p>
          <a:p>
            <a:r>
              <a:rPr lang="en-US" altLang="en-US" sz="1600" dirty="0"/>
              <a:t># Treat Condition as a factor</a:t>
            </a:r>
          </a:p>
          <a:p>
            <a:r>
              <a:rPr lang="en-US" altLang="en-US" sz="1600" dirty="0" err="1"/>
              <a:t>SSdata$Condition</a:t>
            </a:r>
            <a:r>
              <a:rPr lang="en-US" altLang="en-US" sz="1600" dirty="0"/>
              <a:t> = factor(</a:t>
            </a:r>
            <a:r>
              <a:rPr lang="en-US" altLang="en-US" sz="1600" dirty="0" err="1"/>
              <a:t>SSdata$Condition</a:t>
            </a:r>
            <a:r>
              <a:rPr lang="en-US" altLang="en-US" sz="1600" dirty="0"/>
              <a:t>)</a:t>
            </a:r>
          </a:p>
          <a:p>
            <a:r>
              <a:rPr lang="en-US" altLang="en-US" sz="1600" dirty="0"/>
              <a:t># Treat Participants as a factor</a:t>
            </a:r>
          </a:p>
          <a:p>
            <a:r>
              <a:rPr lang="en-US" altLang="en-US" sz="1600" dirty="0" err="1"/>
              <a:t>SSdata$Participant</a:t>
            </a:r>
            <a:r>
              <a:rPr lang="en-US" altLang="en-US" sz="1600" dirty="0"/>
              <a:t> = factor(</a:t>
            </a:r>
            <a:r>
              <a:rPr lang="en-US" altLang="en-US" sz="1600" dirty="0" err="1"/>
              <a:t>SSdata$Participant</a:t>
            </a:r>
            <a:r>
              <a:rPr lang="en-US" altLang="en-US" sz="1600" dirty="0"/>
              <a:t>)</a:t>
            </a:r>
          </a:p>
          <a:p>
            <a:r>
              <a:rPr lang="en-US" altLang="en-US" sz="1600" dirty="0"/>
              <a:t># NHST ANOVA</a:t>
            </a:r>
          </a:p>
          <a:p>
            <a:r>
              <a:rPr lang="en-US" altLang="en-US" sz="1600" dirty="0"/>
              <a:t>NHST &lt;- </a:t>
            </a:r>
            <a:r>
              <a:rPr lang="en-US" altLang="en-US" sz="1600" dirty="0" err="1"/>
              <a:t>aov</a:t>
            </a:r>
            <a:r>
              <a:rPr lang="en-US" altLang="en-US" sz="1600" dirty="0"/>
              <a:t>(RT ~ Condition*</a:t>
            </a:r>
            <a:r>
              <a:rPr lang="en-US" altLang="en-US" sz="1600" dirty="0" err="1"/>
              <a:t>MemorySetSize</a:t>
            </a:r>
            <a:r>
              <a:rPr lang="en-US" altLang="en-US" sz="1600" dirty="0"/>
              <a:t> + Error(Participant/(Condition*</a:t>
            </a:r>
            <a:r>
              <a:rPr lang="en-US" altLang="en-US" sz="1600" dirty="0" err="1"/>
              <a:t>MemorySetSize</a:t>
            </a:r>
            <a:r>
              <a:rPr lang="en-US" altLang="en-US" sz="1600" dirty="0"/>
              <a:t>)), data=</a:t>
            </a:r>
            <a:r>
              <a:rPr lang="en-US" altLang="en-US" sz="1600" dirty="0" err="1"/>
              <a:t>SSdata</a:t>
            </a:r>
            <a:r>
              <a:rPr lang="en-US" altLang="en-US" sz="1600" dirty="0"/>
              <a:t>)</a:t>
            </a:r>
          </a:p>
          <a:p>
            <a:pPr lvl="1"/>
            <a:r>
              <a:rPr lang="en-US" altLang="en-US" sz="1200" dirty="0"/>
              <a:t>print(summary(NHST))</a:t>
            </a:r>
          </a:p>
          <a:p>
            <a:pPr lvl="1"/>
            <a:r>
              <a:rPr lang="en-US" altLang="en-US" sz="1200" dirty="0" err="1"/>
              <a:t>flush.console</a:t>
            </a:r>
            <a:r>
              <a:rPr lang="en-US" altLang="en-US" sz="1200" dirty="0"/>
              <a:t>()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4B6760-5A9C-BB30-C168-F44E2CD13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263" y="1351893"/>
            <a:ext cx="4850623" cy="5078313"/>
          </a:xfrm>
          <a:prstGeom prst="rect">
            <a:avLst/>
          </a:prstGeom>
          <a:solidFill>
            <a:srgbClr val="F4FF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dirty="0"/>
              <a:t>Error: Participant</a:t>
            </a:r>
          </a:p>
          <a:p>
            <a:r>
              <a:rPr lang="en-US" altLang="en-US" sz="1200" dirty="0"/>
              <a:t>           </a:t>
            </a:r>
            <a:r>
              <a:rPr lang="en-US" altLang="en-US" sz="1200" dirty="0" err="1"/>
              <a:t>Df</a:t>
            </a:r>
            <a:r>
              <a:rPr lang="en-US" altLang="en-US" sz="1200" dirty="0"/>
              <a:t>    Sum Sq Mean Sq F value </a:t>
            </a:r>
            <a:r>
              <a:rPr lang="en-US" altLang="en-US" sz="1200" dirty="0" err="1"/>
              <a:t>Pr</a:t>
            </a:r>
            <a:r>
              <a:rPr lang="en-US" altLang="en-US" sz="1200" dirty="0"/>
              <a:t>(&gt;F)</a:t>
            </a:r>
          </a:p>
          <a:p>
            <a:r>
              <a:rPr lang="en-US" altLang="en-US" sz="1200" dirty="0"/>
              <a:t>Residuals 112 297873026 2659581               </a:t>
            </a:r>
          </a:p>
          <a:p>
            <a:endParaRPr lang="en-US" altLang="en-US" sz="1200" dirty="0"/>
          </a:p>
          <a:p>
            <a:r>
              <a:rPr lang="en-US" altLang="en-US" sz="1200" dirty="0"/>
              <a:t>Error: </a:t>
            </a:r>
            <a:r>
              <a:rPr lang="en-US" altLang="en-US" sz="1200" dirty="0" err="1"/>
              <a:t>Participant:Condition</a:t>
            </a:r>
            <a:endParaRPr lang="en-US" altLang="en-US" sz="1200" dirty="0"/>
          </a:p>
          <a:p>
            <a:r>
              <a:rPr lang="en-US" altLang="en-US" sz="1200" dirty="0"/>
              <a:t>           </a:t>
            </a:r>
            <a:r>
              <a:rPr lang="en-US" altLang="en-US" sz="1200" dirty="0" err="1"/>
              <a:t>Df</a:t>
            </a:r>
            <a:r>
              <a:rPr lang="en-US" altLang="en-US" sz="1200" dirty="0"/>
              <a:t>   Sum Sq Mean Sq F value </a:t>
            </a:r>
            <a:r>
              <a:rPr lang="en-US" altLang="en-US" sz="1200" dirty="0" err="1"/>
              <a:t>Pr</a:t>
            </a:r>
            <a:r>
              <a:rPr lang="en-US" altLang="en-US" sz="1200" dirty="0"/>
              <a:t>(&gt;F)</a:t>
            </a:r>
          </a:p>
          <a:p>
            <a:r>
              <a:rPr lang="en-US" altLang="en-US" sz="1200" dirty="0"/>
              <a:t>Condition   1      441     441   0.003  0.954</a:t>
            </a:r>
          </a:p>
          <a:p>
            <a:r>
              <a:rPr lang="en-US" altLang="en-US" sz="1200" dirty="0"/>
              <a:t>Residuals 112 15105750  134873               </a:t>
            </a:r>
          </a:p>
          <a:p>
            <a:endParaRPr lang="en-US" altLang="en-US" sz="1200" dirty="0"/>
          </a:p>
          <a:p>
            <a:r>
              <a:rPr lang="en-US" altLang="en-US" sz="1200" dirty="0"/>
              <a:t>Error: </a:t>
            </a:r>
            <a:r>
              <a:rPr lang="en-US" altLang="en-US" sz="1200" dirty="0" err="1"/>
              <a:t>Participant:MemorySetSize</a:t>
            </a:r>
            <a:endParaRPr lang="en-US" altLang="en-US" sz="1200" dirty="0"/>
          </a:p>
          <a:p>
            <a:r>
              <a:rPr lang="en-US" altLang="en-US" sz="1200" dirty="0"/>
              <a:t>               </a:t>
            </a:r>
            <a:r>
              <a:rPr lang="en-US" altLang="en-US" sz="1200" dirty="0" err="1"/>
              <a:t>Df</a:t>
            </a:r>
            <a:r>
              <a:rPr lang="en-US" altLang="en-US" sz="1200" dirty="0"/>
              <a:t>   Sum Sq  Mean Sq F value </a:t>
            </a:r>
            <a:r>
              <a:rPr lang="en-US" altLang="en-US" sz="1200" dirty="0" err="1"/>
              <a:t>Pr</a:t>
            </a:r>
            <a:r>
              <a:rPr lang="en-US" altLang="en-US" sz="1200" dirty="0"/>
              <a:t>(&gt;F)    </a:t>
            </a:r>
          </a:p>
          <a:p>
            <a:r>
              <a:rPr lang="en-US" altLang="en-US" sz="1200" dirty="0" err="1"/>
              <a:t>MemorySetSize</a:t>
            </a:r>
            <a:r>
              <a:rPr lang="en-US" altLang="en-US" sz="1200" dirty="0"/>
              <a:t>   2 37548107 18774053   218.2 &lt;2e-16 ***</a:t>
            </a:r>
          </a:p>
          <a:p>
            <a:r>
              <a:rPr lang="en-US" altLang="en-US" sz="1200" dirty="0"/>
              <a:t>Residuals     224 19269553    86025                   </a:t>
            </a:r>
          </a:p>
          <a:p>
            <a:r>
              <a:rPr lang="en-US" altLang="en-US" sz="1200" dirty="0"/>
              <a:t>---</a:t>
            </a:r>
          </a:p>
          <a:p>
            <a:r>
              <a:rPr lang="en-US" altLang="en-US" sz="1200" dirty="0" err="1"/>
              <a:t>Signif</a:t>
            </a:r>
            <a:r>
              <a:rPr lang="en-US" altLang="en-US" sz="1200" dirty="0"/>
              <a:t>. codes:  0 ‘***’ 0.001 ‘**’ 0.01 ‘*’ 0.05 ‘.’ 0.1 ‘ ’ 1</a:t>
            </a:r>
          </a:p>
          <a:p>
            <a:endParaRPr lang="en-US" altLang="en-US" sz="1200" dirty="0"/>
          </a:p>
          <a:p>
            <a:r>
              <a:rPr lang="en-US" altLang="en-US" sz="1200" dirty="0"/>
              <a:t>Error: </a:t>
            </a:r>
            <a:r>
              <a:rPr lang="en-US" altLang="en-US" sz="1200" dirty="0" err="1"/>
              <a:t>Participant:Condition:MemorySetSize</a:t>
            </a:r>
            <a:endParaRPr lang="en-US" altLang="en-US" sz="1200" dirty="0"/>
          </a:p>
          <a:p>
            <a:r>
              <a:rPr lang="en-US" altLang="en-US" sz="1200" dirty="0"/>
              <a:t>                         </a:t>
            </a:r>
            <a:r>
              <a:rPr lang="en-US" altLang="en-US" sz="1200" dirty="0" err="1"/>
              <a:t>Df</a:t>
            </a:r>
            <a:r>
              <a:rPr lang="en-US" altLang="en-US" sz="1200" dirty="0"/>
              <a:t>   Sum Sq Mean Sq F value   </a:t>
            </a:r>
            <a:r>
              <a:rPr lang="en-US" altLang="en-US" sz="1200" dirty="0" err="1"/>
              <a:t>Pr</a:t>
            </a:r>
            <a:r>
              <a:rPr lang="en-US" altLang="en-US" sz="1200" dirty="0"/>
              <a:t>(&gt;F)    </a:t>
            </a:r>
          </a:p>
          <a:p>
            <a:r>
              <a:rPr lang="en-US" altLang="en-US" sz="1200" dirty="0" err="1"/>
              <a:t>Condition:MemorySetSize</a:t>
            </a:r>
            <a:r>
              <a:rPr lang="en-US" altLang="en-US" sz="1200" dirty="0"/>
              <a:t>   2  2221905 1110952   16.63 1.84e-07 ***</a:t>
            </a:r>
          </a:p>
          <a:p>
            <a:r>
              <a:rPr lang="en-US" altLang="en-US" sz="1200" dirty="0"/>
              <a:t>Residuals               224 14962110   66795                     </a:t>
            </a:r>
          </a:p>
          <a:p>
            <a:r>
              <a:rPr lang="en-US" altLang="en-US" sz="1200" dirty="0"/>
              <a:t>---</a:t>
            </a:r>
          </a:p>
          <a:p>
            <a:r>
              <a:rPr lang="en-US" altLang="en-US" sz="1200" dirty="0" err="1"/>
              <a:t>Signif</a:t>
            </a:r>
            <a:r>
              <a:rPr lang="en-US" altLang="en-US" sz="1200" dirty="0"/>
              <a:t>. codes:  0 ‘***’ 0.001 ‘**’ 0.01 ‘*’ 0.05 ‘.’ 0.1 ‘ ’ 1</a:t>
            </a:r>
          </a:p>
          <a:p>
            <a:endParaRPr lang="en-US" altLang="en-US" sz="1200" dirty="0"/>
          </a:p>
          <a:p>
            <a:r>
              <a:rPr lang="en-US" altLang="en-US" sz="1200" dirty="0"/>
              <a:t>Error: Within</a:t>
            </a:r>
          </a:p>
          <a:p>
            <a:r>
              <a:rPr lang="en-US" altLang="en-US" sz="1200" dirty="0"/>
              <a:t>            </a:t>
            </a:r>
            <a:r>
              <a:rPr lang="en-US" altLang="en-US" sz="1200" dirty="0" err="1"/>
              <a:t>Df</a:t>
            </a:r>
            <a:r>
              <a:rPr lang="en-US" altLang="en-US" sz="1200" dirty="0"/>
              <a:t>    Sum Sq Mean Sq F value </a:t>
            </a:r>
            <a:r>
              <a:rPr lang="en-US" altLang="en-US" sz="1200" dirty="0" err="1"/>
              <a:t>Pr</a:t>
            </a:r>
            <a:r>
              <a:rPr lang="en-US" altLang="en-US" sz="1200" dirty="0"/>
              <a:t>(&gt;F)</a:t>
            </a:r>
          </a:p>
          <a:p>
            <a:r>
              <a:rPr lang="en-US" altLang="en-US" sz="1200" dirty="0"/>
              <a:t>Residuals 6102 348154998   57056 </a:t>
            </a:r>
          </a:p>
        </p:txBody>
      </p:sp>
      <p:pic>
        <p:nvPicPr>
          <p:cNvPr id="45060" name="Picture 2">
            <a:extLst>
              <a:ext uri="{FF2B5EF4-FFF2-40B4-BE49-F238E27FC236}">
                <a16:creationId xmlns:a16="http://schemas.microsoft.com/office/drawing/2014/main" id="{C6E0DF3E-16CE-F0F6-948A-B0ADDDD21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85725"/>
            <a:ext cx="15049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BACF0442-FC86-EFF6-8184-AC80651D3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BayesFactor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6ECCAB8C-22C9-3927-2C3D-14963A5DD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879475"/>
            <a:ext cx="8763000" cy="2278063"/>
          </a:xfrm>
        </p:spPr>
        <p:txBody>
          <a:bodyPr/>
          <a:lstStyle/>
          <a:p>
            <a:r>
              <a:rPr lang="en-US" altLang="en-US" sz="2000" dirty="0"/>
              <a:t>bf = </a:t>
            </a:r>
            <a:r>
              <a:rPr lang="en-US" altLang="en-US" sz="2000" dirty="0" err="1"/>
              <a:t>anovaBF</a:t>
            </a:r>
            <a:r>
              <a:rPr lang="en-US" altLang="en-US" sz="2000" dirty="0"/>
              <a:t>(RT ~ Condition*</a:t>
            </a:r>
            <a:r>
              <a:rPr lang="en-US" altLang="en-US" sz="2000" dirty="0" err="1"/>
              <a:t>MemorySetSize</a:t>
            </a:r>
            <a:r>
              <a:rPr lang="en-US" altLang="en-US" sz="2000" dirty="0"/>
              <a:t> + Participant, data=</a:t>
            </a:r>
            <a:r>
              <a:rPr lang="en-US" altLang="en-US" sz="2000" dirty="0" err="1"/>
              <a:t>SSdata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whichRandom</a:t>
            </a:r>
            <a:r>
              <a:rPr lang="en-US" altLang="en-US" sz="2000" dirty="0"/>
              <a:t>="Participant")</a:t>
            </a:r>
          </a:p>
          <a:p>
            <a:pPr lvl="1"/>
            <a:r>
              <a:rPr lang="en-US" altLang="en-US" sz="1600" dirty="0"/>
              <a:t>summary(bf)</a:t>
            </a:r>
          </a:p>
          <a:p>
            <a:pPr lvl="1"/>
            <a:r>
              <a:rPr lang="en-US" altLang="en-US" sz="1600" dirty="0" err="1"/>
              <a:t>flush.console</a:t>
            </a:r>
            <a:r>
              <a:rPr lang="en-US" altLang="en-US" sz="1600" dirty="0"/>
              <a:t>()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1800" dirty="0"/>
              <a:t>Definitive evidence for model 4 (interaction) relative to the null</a:t>
            </a:r>
            <a:endParaRPr lang="en-US" altLang="en-US" sz="2000" dirty="0"/>
          </a:p>
          <a:p>
            <a:r>
              <a:rPr lang="en-US" altLang="en-US" sz="1800" dirty="0"/>
              <a:t>Definitive evidence for models 1 and 3 relative to the null</a:t>
            </a:r>
          </a:p>
          <a:p>
            <a:r>
              <a:rPr lang="en-US" altLang="en-US" sz="1800" dirty="0"/>
              <a:t>Definitive evidence for against model 2 (target present/absent) relative to the null</a:t>
            </a:r>
          </a:p>
        </p:txBody>
      </p:sp>
      <p:sp>
        <p:nvSpPr>
          <p:cNvPr id="47107" name="TextBox 2">
            <a:extLst>
              <a:ext uri="{FF2B5EF4-FFF2-40B4-BE49-F238E27FC236}">
                <a16:creationId xmlns:a16="http://schemas.microsoft.com/office/drawing/2014/main" id="{607FF456-50D7-9261-B286-B37578DD7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2090172"/>
            <a:ext cx="14693446" cy="2677656"/>
          </a:xfrm>
          <a:prstGeom prst="rect">
            <a:avLst/>
          </a:prstGeom>
          <a:solidFill>
            <a:srgbClr val="FFE6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 |=====================================================================================================================================| 100%</a:t>
            </a:r>
          </a:p>
          <a:p>
            <a:r>
              <a:rPr lang="en-US" altLang="en-US" sz="1400" dirty="0"/>
              <a:t>Bayes factor analysis</a:t>
            </a:r>
          </a:p>
          <a:p>
            <a:r>
              <a:rPr lang="en-US" altLang="en-US" sz="1400" dirty="0"/>
              <a:t>--------------</a:t>
            </a:r>
          </a:p>
          <a:p>
            <a:r>
              <a:rPr lang="en-US" altLang="en-US" sz="1400" dirty="0"/>
              <a:t>[1]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Participant                                       : 5.714551e+126 ±1.11%</a:t>
            </a:r>
          </a:p>
          <a:p>
            <a:r>
              <a:rPr lang="en-US" altLang="en-US" sz="1400" dirty="0"/>
              <a:t>[2] Condition + Participant                                           : 0.0266815     ±0.99%</a:t>
            </a:r>
          </a:p>
          <a:p>
            <a:r>
              <a:rPr lang="en-US" altLang="en-US" sz="1400" dirty="0"/>
              <a:t>[3]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Condition + Participant                           : 1.516253e+125 ±1.54%</a:t>
            </a:r>
          </a:p>
          <a:p>
            <a:r>
              <a:rPr lang="en-US" altLang="en-US" sz="1400" dirty="0"/>
              <a:t>[4]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Condition + </a:t>
            </a:r>
            <a:r>
              <a:rPr lang="en-US" altLang="en-US" sz="1400" dirty="0" err="1"/>
              <a:t>MemorySetSize:Condition</a:t>
            </a:r>
            <a:r>
              <a:rPr lang="en-US" altLang="en-US" sz="1400" dirty="0"/>
              <a:t> + Participant : </a:t>
            </a:r>
            <a:r>
              <a:rPr lang="en-US" altLang="en-US" sz="1400" b="1" dirty="0"/>
              <a:t>5.509793e+130</a:t>
            </a:r>
            <a:r>
              <a:rPr lang="en-US" altLang="en-US" sz="1400" dirty="0"/>
              <a:t> ±5.44%</a:t>
            </a:r>
          </a:p>
          <a:p>
            <a:endParaRPr lang="en-US" altLang="en-US" sz="1400" dirty="0"/>
          </a:p>
          <a:p>
            <a:r>
              <a:rPr lang="en-US" altLang="en-US" sz="1400" dirty="0"/>
              <a:t>Against denominator:</a:t>
            </a:r>
          </a:p>
          <a:p>
            <a:r>
              <a:rPr lang="en-US" altLang="en-US" sz="1400" dirty="0"/>
              <a:t>  RT ~ Participant </a:t>
            </a:r>
          </a:p>
          <a:p>
            <a:r>
              <a:rPr lang="en-US" altLang="en-US" sz="1400" dirty="0"/>
              <a:t>---</a:t>
            </a:r>
          </a:p>
          <a:p>
            <a:r>
              <a:rPr lang="en-US" altLang="en-US" sz="1400" dirty="0"/>
              <a:t>Bayes factor type: </a:t>
            </a:r>
            <a:r>
              <a:rPr lang="en-US" altLang="en-US" sz="1400" dirty="0" err="1"/>
              <a:t>BFlinearModel</a:t>
            </a:r>
            <a:r>
              <a:rPr lang="en-US" altLang="en-US" sz="1400" dirty="0"/>
              <a:t>, JZS</a:t>
            </a:r>
          </a:p>
        </p:txBody>
      </p:sp>
      <p:pic>
        <p:nvPicPr>
          <p:cNvPr id="47108" name="Picture 2">
            <a:extLst>
              <a:ext uri="{FF2B5EF4-FFF2-40B4-BE49-F238E27FC236}">
                <a16:creationId xmlns:a16="http://schemas.microsoft.com/office/drawing/2014/main" id="{1181EC4B-AB44-4B9D-2BFD-424094A3D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85725"/>
            <a:ext cx="15049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BACF0442-FC86-EFF6-8184-AC80651D3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BayesFactor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6ECCAB8C-22C9-3927-2C3D-14963A5DD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879475"/>
            <a:ext cx="8763000" cy="2278063"/>
          </a:xfrm>
        </p:spPr>
        <p:txBody>
          <a:bodyPr/>
          <a:lstStyle/>
          <a:p>
            <a:r>
              <a:rPr lang="en-US" altLang="en-US" sz="2000" dirty="0"/>
              <a:t>What about comparing the different models against each other?</a:t>
            </a:r>
            <a:endParaRPr lang="en-US" altLang="en-US" sz="1600" dirty="0"/>
          </a:p>
          <a:p>
            <a:pPr lvl="1"/>
            <a:r>
              <a:rPr lang="en-US" altLang="en-US" sz="1600" dirty="0"/>
              <a:t>Easy, just “divide”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endParaRPr lang="en-US" altLang="en-US" sz="1800" dirty="0"/>
          </a:p>
          <a:p>
            <a:endParaRPr lang="en-US" altLang="en-US" sz="1800" dirty="0"/>
          </a:p>
          <a:p>
            <a:endParaRPr lang="en-US" altLang="en-US" sz="1800" dirty="0"/>
          </a:p>
          <a:p>
            <a:endParaRPr lang="en-US" altLang="en-US" sz="1800" dirty="0"/>
          </a:p>
          <a:p>
            <a:endParaRPr lang="en-US" altLang="en-US" sz="1800" dirty="0"/>
          </a:p>
          <a:p>
            <a:r>
              <a:rPr lang="en-US" altLang="en-US" sz="1800" dirty="0"/>
              <a:t>Clearly favors the interaction model (different slopes)</a:t>
            </a:r>
          </a:p>
        </p:txBody>
      </p:sp>
      <p:sp>
        <p:nvSpPr>
          <p:cNvPr id="47107" name="TextBox 2">
            <a:extLst>
              <a:ext uri="{FF2B5EF4-FFF2-40B4-BE49-F238E27FC236}">
                <a16:creationId xmlns:a16="http://schemas.microsoft.com/office/drawing/2014/main" id="{607FF456-50D7-9261-B286-B37578DD7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1882775"/>
            <a:ext cx="7614585" cy="4185761"/>
          </a:xfrm>
          <a:prstGeom prst="rect">
            <a:avLst/>
          </a:prstGeom>
          <a:solidFill>
            <a:srgbClr val="FFE6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&gt; bf[4]/bf[1]</a:t>
            </a:r>
          </a:p>
          <a:p>
            <a:r>
              <a:rPr lang="en-US" altLang="en-US" sz="1400" dirty="0"/>
              <a:t>Bayes factor analysis</a:t>
            </a:r>
          </a:p>
          <a:p>
            <a:r>
              <a:rPr lang="en-US" altLang="en-US" sz="1400" dirty="0"/>
              <a:t>--------------</a:t>
            </a:r>
          </a:p>
          <a:p>
            <a:r>
              <a:rPr lang="en-US" altLang="en-US" sz="1400" dirty="0"/>
              <a:t>[1]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Condition + </a:t>
            </a:r>
            <a:r>
              <a:rPr lang="en-US" altLang="en-US" sz="1400" dirty="0" err="1"/>
              <a:t>MemorySetSize:Condition</a:t>
            </a:r>
            <a:r>
              <a:rPr lang="en-US" altLang="en-US" sz="1400" dirty="0"/>
              <a:t> + Participant : 9641.691 ±5.56%</a:t>
            </a:r>
          </a:p>
          <a:p>
            <a:endParaRPr lang="en-US" altLang="en-US" sz="1400" dirty="0"/>
          </a:p>
          <a:p>
            <a:r>
              <a:rPr lang="en-US" altLang="en-US" sz="1400" dirty="0"/>
              <a:t>Against denominator:</a:t>
            </a:r>
          </a:p>
          <a:p>
            <a:r>
              <a:rPr lang="en-US" altLang="en-US" sz="1400" dirty="0"/>
              <a:t>  RT ~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Participant </a:t>
            </a:r>
          </a:p>
          <a:p>
            <a:r>
              <a:rPr lang="en-US" altLang="en-US" sz="1400" dirty="0"/>
              <a:t>---</a:t>
            </a:r>
          </a:p>
          <a:p>
            <a:r>
              <a:rPr lang="en-US" altLang="en-US" sz="1400" dirty="0"/>
              <a:t>Bayes factor type: </a:t>
            </a:r>
            <a:r>
              <a:rPr lang="en-US" altLang="en-US" sz="1400" dirty="0" err="1"/>
              <a:t>BFlinearModel</a:t>
            </a:r>
            <a:r>
              <a:rPr lang="en-US" altLang="en-US" sz="1400" dirty="0"/>
              <a:t>, JZS</a:t>
            </a:r>
          </a:p>
          <a:p>
            <a:endParaRPr lang="en-US" altLang="en-US" sz="1400" dirty="0"/>
          </a:p>
          <a:p>
            <a:r>
              <a:rPr lang="en-US" altLang="en-US" sz="1400" dirty="0"/>
              <a:t>&gt; bf[4]/bf[3]</a:t>
            </a:r>
          </a:p>
          <a:p>
            <a:r>
              <a:rPr lang="en-US" altLang="en-US" sz="1400" dirty="0"/>
              <a:t>Bayes factor analysis</a:t>
            </a:r>
          </a:p>
          <a:p>
            <a:r>
              <a:rPr lang="en-US" altLang="en-US" sz="1400" dirty="0"/>
              <a:t>--------------</a:t>
            </a:r>
          </a:p>
          <a:p>
            <a:r>
              <a:rPr lang="en-US" altLang="en-US" sz="1400" dirty="0"/>
              <a:t>[1]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Condition + </a:t>
            </a:r>
            <a:r>
              <a:rPr lang="en-US" altLang="en-US" sz="1400" dirty="0" err="1"/>
              <a:t>MemorySetSize:Condition</a:t>
            </a:r>
            <a:r>
              <a:rPr lang="en-US" altLang="en-US" sz="1400" dirty="0"/>
              <a:t> + Participant : 363382.1 ±5.66%</a:t>
            </a:r>
          </a:p>
          <a:p>
            <a:endParaRPr lang="en-US" altLang="en-US" sz="1400" dirty="0"/>
          </a:p>
          <a:p>
            <a:r>
              <a:rPr lang="en-US" altLang="en-US" sz="1400" dirty="0"/>
              <a:t>Against denominator:</a:t>
            </a:r>
          </a:p>
          <a:p>
            <a:r>
              <a:rPr lang="en-US" altLang="en-US" sz="1400" dirty="0"/>
              <a:t>  RT ~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Condition + Participant </a:t>
            </a:r>
          </a:p>
          <a:p>
            <a:r>
              <a:rPr lang="en-US" altLang="en-US" sz="1400" dirty="0"/>
              <a:t>---</a:t>
            </a:r>
          </a:p>
          <a:p>
            <a:r>
              <a:rPr lang="en-US" altLang="en-US" sz="1400" dirty="0"/>
              <a:t>Bayes factor type: </a:t>
            </a:r>
            <a:r>
              <a:rPr lang="en-US" altLang="en-US" sz="1400" dirty="0" err="1"/>
              <a:t>BFlinearModel</a:t>
            </a:r>
            <a:r>
              <a:rPr lang="en-US" altLang="en-US" sz="1400" dirty="0"/>
              <a:t>, JZS</a:t>
            </a:r>
          </a:p>
        </p:txBody>
      </p:sp>
      <p:pic>
        <p:nvPicPr>
          <p:cNvPr id="47108" name="Picture 2">
            <a:extLst>
              <a:ext uri="{FF2B5EF4-FFF2-40B4-BE49-F238E27FC236}">
                <a16:creationId xmlns:a16="http://schemas.microsoft.com/office/drawing/2014/main" id="{1181EC4B-AB44-4B9D-2BFD-424094A3D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85725"/>
            <a:ext cx="15049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474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BACF0442-FC86-EFF6-8184-AC80651D3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BayesFactor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6ECCAB8C-22C9-3927-2C3D-14963A5DD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879475"/>
            <a:ext cx="8763000" cy="2278063"/>
          </a:xfrm>
        </p:spPr>
        <p:txBody>
          <a:bodyPr/>
          <a:lstStyle/>
          <a:p>
            <a:r>
              <a:rPr lang="en-US" altLang="en-US" sz="2000" dirty="0"/>
              <a:t>The calculations are are kind of like for Stan/</a:t>
            </a:r>
            <a:r>
              <a:rPr lang="en-US" altLang="en-US" sz="2000" dirty="0" err="1"/>
              <a:t>ulam</a:t>
            </a:r>
            <a:r>
              <a:rPr lang="en-US" altLang="en-US" sz="2000" dirty="0"/>
              <a:t>()</a:t>
            </a:r>
          </a:p>
          <a:p>
            <a:pPr lvl="1"/>
            <a:r>
              <a:rPr lang="en-US" altLang="en-US" sz="1100" dirty="0"/>
              <a:t>Monte Carlo sampling </a:t>
            </a:r>
          </a:p>
          <a:p>
            <a:r>
              <a:rPr lang="en-US" altLang="en-US" sz="1500" dirty="0"/>
              <a:t>So, you will get different answers for different “runs” of the code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endParaRPr lang="en-US" altLang="en-US" sz="1800" dirty="0"/>
          </a:p>
          <a:p>
            <a:endParaRPr lang="en-US" altLang="en-US" sz="1800" dirty="0"/>
          </a:p>
          <a:p>
            <a:pPr marL="0" indent="0">
              <a:buNone/>
            </a:pPr>
            <a:endParaRPr lang="en-US" altLang="en-US" sz="1800" dirty="0"/>
          </a:p>
          <a:p>
            <a:r>
              <a:rPr lang="en-US" altLang="en-US" sz="1800" dirty="0"/>
              <a:t>Quantitative differences in the calculated BF</a:t>
            </a:r>
          </a:p>
        </p:txBody>
      </p:sp>
      <p:sp>
        <p:nvSpPr>
          <p:cNvPr id="47107" name="TextBox 2">
            <a:extLst>
              <a:ext uri="{FF2B5EF4-FFF2-40B4-BE49-F238E27FC236}">
                <a16:creationId xmlns:a16="http://schemas.microsoft.com/office/drawing/2014/main" id="{607FF456-50D7-9261-B286-B37578DD7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38" y="2152659"/>
            <a:ext cx="8116324" cy="3323987"/>
          </a:xfrm>
          <a:prstGeom prst="rect">
            <a:avLst/>
          </a:prstGeom>
          <a:solidFill>
            <a:srgbClr val="FFE6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 err="1"/>
              <a:t>newbf</a:t>
            </a:r>
            <a:r>
              <a:rPr lang="en-US" altLang="en-US" sz="1400" dirty="0"/>
              <a:t> = recompute(bf, iterations = 500000)</a:t>
            </a:r>
          </a:p>
          <a:p>
            <a:r>
              <a:rPr lang="en-US" altLang="en-US" sz="1400" dirty="0"/>
              <a:t>summary(</a:t>
            </a:r>
            <a:r>
              <a:rPr lang="en-US" altLang="en-US" sz="1400" dirty="0" err="1"/>
              <a:t>newbf</a:t>
            </a:r>
            <a:r>
              <a:rPr lang="en-US" altLang="en-US" sz="1400" dirty="0"/>
              <a:t>)</a:t>
            </a:r>
          </a:p>
          <a:p>
            <a:r>
              <a:rPr lang="en-US" altLang="en-US" sz="1400" dirty="0" err="1"/>
              <a:t>flush.console</a:t>
            </a:r>
            <a:r>
              <a:rPr lang="en-US" altLang="en-US" sz="1400" dirty="0"/>
              <a:t>()</a:t>
            </a:r>
          </a:p>
          <a:p>
            <a:endParaRPr lang="en-US" altLang="en-US" sz="1400" dirty="0"/>
          </a:p>
          <a:p>
            <a:r>
              <a:rPr lang="en-US" altLang="en-US" sz="1400" dirty="0"/>
              <a:t>Bayes factor analysis</a:t>
            </a:r>
          </a:p>
          <a:p>
            <a:r>
              <a:rPr lang="en-US" altLang="en-US" sz="1400" dirty="0"/>
              <a:t>--------------</a:t>
            </a:r>
          </a:p>
          <a:p>
            <a:r>
              <a:rPr lang="en-US" altLang="en-US" sz="1400" dirty="0"/>
              <a:t>[1]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Participant                                       : 5.613838e+126 ±0.18%</a:t>
            </a:r>
          </a:p>
          <a:p>
            <a:r>
              <a:rPr lang="en-US" altLang="en-US" sz="1400" dirty="0"/>
              <a:t>[2] Condition + Participant                                           : 0.02708769    ±0.23%</a:t>
            </a:r>
          </a:p>
          <a:p>
            <a:r>
              <a:rPr lang="en-US" altLang="en-US" sz="1400" dirty="0"/>
              <a:t>[3]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Condition + Participant                           : 1.53574e+125  ±0.87%</a:t>
            </a:r>
          </a:p>
          <a:p>
            <a:r>
              <a:rPr lang="en-US" altLang="en-US" sz="1400" dirty="0"/>
              <a:t>[4]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Condition + </a:t>
            </a:r>
            <a:r>
              <a:rPr lang="en-US" altLang="en-US" sz="1400" dirty="0" err="1"/>
              <a:t>MemorySetSize:Condition</a:t>
            </a:r>
            <a:r>
              <a:rPr lang="en-US" altLang="en-US" sz="1400" dirty="0"/>
              <a:t> + Participant : </a:t>
            </a:r>
            <a:r>
              <a:rPr lang="en-US" altLang="en-US" sz="1400" b="1" dirty="0"/>
              <a:t>5.246015e+130 </a:t>
            </a:r>
            <a:r>
              <a:rPr lang="en-US" altLang="en-US" sz="1400" dirty="0"/>
              <a:t>±0.82%</a:t>
            </a:r>
          </a:p>
          <a:p>
            <a:endParaRPr lang="en-US" altLang="en-US" sz="1400" dirty="0"/>
          </a:p>
          <a:p>
            <a:r>
              <a:rPr lang="en-US" altLang="en-US" sz="1400" dirty="0"/>
              <a:t>Against denominator:</a:t>
            </a:r>
          </a:p>
          <a:p>
            <a:r>
              <a:rPr lang="en-US" altLang="en-US" sz="1400" dirty="0"/>
              <a:t>  RT ~ Participant </a:t>
            </a:r>
          </a:p>
          <a:p>
            <a:r>
              <a:rPr lang="en-US" altLang="en-US" sz="1400" dirty="0"/>
              <a:t>---</a:t>
            </a:r>
          </a:p>
          <a:p>
            <a:r>
              <a:rPr lang="en-US" altLang="en-US" sz="1400" dirty="0"/>
              <a:t>Bayes factor type: </a:t>
            </a:r>
            <a:r>
              <a:rPr lang="en-US" altLang="en-US" sz="1400" dirty="0" err="1"/>
              <a:t>BFlinearModel</a:t>
            </a:r>
            <a:r>
              <a:rPr lang="en-US" altLang="en-US" sz="1400" dirty="0"/>
              <a:t>, JZS</a:t>
            </a:r>
          </a:p>
        </p:txBody>
      </p:sp>
      <p:pic>
        <p:nvPicPr>
          <p:cNvPr id="47108" name="Picture 2">
            <a:extLst>
              <a:ext uri="{FF2B5EF4-FFF2-40B4-BE49-F238E27FC236}">
                <a16:creationId xmlns:a16="http://schemas.microsoft.com/office/drawing/2014/main" id="{1181EC4B-AB44-4B9D-2BFD-424094A3D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85725"/>
            <a:ext cx="15049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085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DBFFFD-E9DE-BD73-E41D-5F526958DA0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423863"/>
            <a:ext cx="7008813" cy="746125"/>
          </a:xfrm>
        </p:spPr>
        <p:txBody>
          <a:bodyPr/>
          <a:lstStyle/>
          <a:p>
            <a:r>
              <a:rPr lang="en-US" altLang="en-US"/>
              <a:t>Bayes Factor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0374F970-0F9D-F3EE-1ABC-FAE34DFCD66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23875" y="1196975"/>
            <a:ext cx="7999413" cy="73025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en-US"/>
              <a:t>Evidence for the alternative hypothesis (or the null) is computed with the Bayes Factor (BF)</a:t>
            </a:r>
          </a:p>
        </p:txBody>
      </p:sp>
      <p:graphicFrame>
        <p:nvGraphicFramePr>
          <p:cNvPr id="16387" name="Object 2">
            <a:extLst>
              <a:ext uri="{FF2B5EF4-FFF2-40B4-BE49-F238E27FC236}">
                <a16:creationId xmlns:a16="http://schemas.microsoft.com/office/drawing/2014/main" id="{319B2E28-502E-3DD2-30C5-DCCAF02BA2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7475" y="2481263"/>
          <a:ext cx="306546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19200" imgH="469900" progId="Equation.3">
                  <p:embed/>
                </p:oleObj>
              </mc:Choice>
              <mc:Fallback>
                <p:oleObj name="Equation" r:id="rId3" imgW="1219200" imgH="469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475" y="2481263"/>
                        <a:ext cx="3065463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3">
            <a:extLst>
              <a:ext uri="{FF2B5EF4-FFF2-40B4-BE49-F238E27FC236}">
                <a16:creationId xmlns:a16="http://schemas.microsoft.com/office/drawing/2014/main" id="{51957C4E-C8CE-336C-9B79-E99EE8B02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3662363"/>
            <a:ext cx="79994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pitchFamily="2" charset="2"/>
              <a:buChar char="l"/>
            </a:pPr>
            <a:r>
              <a:rPr lang="en-US" altLang="en-US" sz="2800"/>
              <a:t>BF&gt;1 indicates that the data is evidence for the alternative, compared to the null</a:t>
            </a:r>
          </a:p>
          <a:p>
            <a:pPr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pitchFamily="2" charset="2"/>
              <a:buChar char="l"/>
            </a:pPr>
            <a:r>
              <a:rPr lang="en-US" altLang="en-US" sz="2800"/>
              <a:t>BF&lt;1 indicates that the data is evidence for the null, compared to the alternative</a:t>
            </a:r>
          </a:p>
          <a:p>
            <a:pPr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pitchFamily="2" charset="2"/>
              <a:buChar char="l"/>
            </a:pPr>
            <a:endParaRPr lang="en-US" altLang="en-US"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8A904452-9C14-8766-4864-32F1B9B23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 dirty="0"/>
              <a:t>More models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4B286C30-E872-A7A2-BF77-D4F53A156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889985"/>
            <a:ext cx="8763000" cy="2278063"/>
          </a:xfrm>
        </p:spPr>
        <p:txBody>
          <a:bodyPr/>
          <a:lstStyle/>
          <a:p>
            <a:r>
              <a:rPr lang="en-US" altLang="en-US" sz="1800" dirty="0"/>
              <a:t>bf2 = </a:t>
            </a:r>
            <a:r>
              <a:rPr lang="en-US" altLang="en-US" sz="1800" dirty="0" err="1"/>
              <a:t>anovaBF</a:t>
            </a:r>
            <a:r>
              <a:rPr lang="en-US" altLang="en-US" sz="1800" dirty="0"/>
              <a:t>(RT ~ Condition*</a:t>
            </a:r>
            <a:r>
              <a:rPr lang="en-US" altLang="en-US" sz="1800" dirty="0" err="1"/>
              <a:t>MemorySetSize</a:t>
            </a:r>
            <a:r>
              <a:rPr lang="en-US" altLang="en-US" sz="1800" dirty="0"/>
              <a:t> + Participant, data=</a:t>
            </a:r>
            <a:r>
              <a:rPr lang="en-US" altLang="en-US" sz="1800" dirty="0" err="1"/>
              <a:t>SSdata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whichRandom</a:t>
            </a:r>
            <a:r>
              <a:rPr lang="en-US" altLang="en-US" sz="1800" dirty="0"/>
              <a:t>="Participant", </a:t>
            </a:r>
            <a:r>
              <a:rPr lang="en-US" altLang="en-US" sz="1800" dirty="0" err="1"/>
              <a:t>whichModels</a:t>
            </a:r>
            <a:r>
              <a:rPr lang="en-US" altLang="en-US" sz="1800" dirty="0"/>
              <a:t>="all", iterations=500000)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1400" dirty="0"/>
              <a:t>Definitive evidence for model 5 (set size and interaction) relative to the null [Matches ANOVA!]</a:t>
            </a:r>
            <a:endParaRPr lang="en-US" altLang="en-US" sz="1600" dirty="0"/>
          </a:p>
          <a:p>
            <a:r>
              <a:rPr lang="en-US" altLang="en-US" sz="1400" dirty="0"/>
              <a:t>Definitive evidence for models 1, 3, 4, 6, and 7 relative to the null</a:t>
            </a:r>
          </a:p>
          <a:p>
            <a:r>
              <a:rPr lang="en-US" altLang="en-US" sz="1400" dirty="0"/>
              <a:t>Strong evidence against model 2 (target present/absent) relative to the null</a:t>
            </a:r>
          </a:p>
          <a:p>
            <a:endParaRPr lang="en-US" altLang="en-US" sz="2000" dirty="0"/>
          </a:p>
        </p:txBody>
      </p:sp>
      <p:sp>
        <p:nvSpPr>
          <p:cNvPr id="49155" name="TextBox 2">
            <a:extLst>
              <a:ext uri="{FF2B5EF4-FFF2-40B4-BE49-F238E27FC236}">
                <a16:creationId xmlns:a16="http://schemas.microsoft.com/office/drawing/2014/main" id="{058B7AE7-EF02-C020-18B9-62F5149DC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626" y="1721498"/>
            <a:ext cx="8116324" cy="2893100"/>
          </a:xfrm>
          <a:prstGeom prst="rect">
            <a:avLst/>
          </a:prstGeom>
          <a:solidFill>
            <a:srgbClr val="FFE6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&gt; bf2</a:t>
            </a:r>
          </a:p>
          <a:p>
            <a:r>
              <a:rPr lang="en-US" altLang="en-US" sz="1400" dirty="0"/>
              <a:t>Bayes factor analysis</a:t>
            </a:r>
          </a:p>
          <a:p>
            <a:r>
              <a:rPr lang="en-US" altLang="en-US" sz="1400" dirty="0"/>
              <a:t>--------------</a:t>
            </a:r>
          </a:p>
          <a:p>
            <a:r>
              <a:rPr lang="en-US" altLang="en-US" sz="1400" dirty="0"/>
              <a:t>[1]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Participant                                       : 5.648325e+126 ±0.27%</a:t>
            </a:r>
          </a:p>
          <a:p>
            <a:r>
              <a:rPr lang="en-US" altLang="en-US" sz="1400" dirty="0"/>
              <a:t>[2] Condition + Participant                                           : 0.02713646    ±0.26%</a:t>
            </a:r>
          </a:p>
          <a:p>
            <a:r>
              <a:rPr lang="en-US" altLang="en-US" sz="1400" dirty="0"/>
              <a:t>[3] </a:t>
            </a:r>
            <a:r>
              <a:rPr lang="en-US" altLang="en-US" sz="1400" dirty="0" err="1"/>
              <a:t>MemorySetSize:Condition</a:t>
            </a:r>
            <a:r>
              <a:rPr lang="en-US" altLang="en-US" sz="1400" dirty="0"/>
              <a:t> + Participant                             : 69963.9       ±0.21%</a:t>
            </a:r>
          </a:p>
          <a:p>
            <a:r>
              <a:rPr lang="en-US" altLang="en-US" sz="1400" dirty="0"/>
              <a:t>[4]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Condition + Participant                           : 1.535721e+125 ±0.46%</a:t>
            </a:r>
          </a:p>
          <a:p>
            <a:r>
              <a:rPr lang="en-US" altLang="en-US" sz="1400" dirty="0"/>
              <a:t>[5]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</a:t>
            </a:r>
            <a:r>
              <a:rPr lang="en-US" altLang="en-US" sz="1400" dirty="0" err="1"/>
              <a:t>MemorySetSize:Condition</a:t>
            </a:r>
            <a:r>
              <a:rPr lang="en-US" altLang="en-US" sz="1400" dirty="0"/>
              <a:t> + Participant             : </a:t>
            </a:r>
            <a:r>
              <a:rPr lang="en-US" altLang="en-US" sz="1400" b="1" dirty="0"/>
              <a:t>1.930852e+132 </a:t>
            </a:r>
            <a:r>
              <a:rPr lang="en-US" altLang="en-US" sz="1400" dirty="0"/>
              <a:t>±1.27%</a:t>
            </a:r>
          </a:p>
          <a:p>
            <a:r>
              <a:rPr lang="en-US" altLang="en-US" sz="1400" dirty="0"/>
              <a:t>[6] Condition + </a:t>
            </a:r>
            <a:r>
              <a:rPr lang="en-US" altLang="en-US" sz="1400" dirty="0" err="1"/>
              <a:t>MemorySetSize:Condition</a:t>
            </a:r>
            <a:r>
              <a:rPr lang="en-US" altLang="en-US" sz="1400" dirty="0"/>
              <a:t> + Participant                 : 1917.212      ±0.86%</a:t>
            </a:r>
          </a:p>
          <a:p>
            <a:r>
              <a:rPr lang="en-US" altLang="en-US" sz="1400" dirty="0"/>
              <a:t>[7]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Condition + </a:t>
            </a:r>
            <a:r>
              <a:rPr lang="en-US" altLang="en-US" sz="1400" dirty="0" err="1"/>
              <a:t>MemorySetSize:Condition</a:t>
            </a:r>
            <a:r>
              <a:rPr lang="en-US" altLang="en-US" sz="1400" dirty="0"/>
              <a:t> + Participant : 5.218889e+130 ±0.51%</a:t>
            </a:r>
          </a:p>
          <a:p>
            <a:endParaRPr lang="en-US" altLang="en-US" sz="1400" dirty="0"/>
          </a:p>
          <a:p>
            <a:r>
              <a:rPr lang="en-US" altLang="en-US" sz="1400" dirty="0"/>
              <a:t>Against denominator:</a:t>
            </a:r>
          </a:p>
          <a:p>
            <a:r>
              <a:rPr lang="en-US" altLang="en-US" sz="1400" dirty="0"/>
              <a:t>  RT ~ Participant </a:t>
            </a:r>
          </a:p>
        </p:txBody>
      </p:sp>
      <p:pic>
        <p:nvPicPr>
          <p:cNvPr id="49156" name="Picture 2">
            <a:extLst>
              <a:ext uri="{FF2B5EF4-FFF2-40B4-BE49-F238E27FC236}">
                <a16:creationId xmlns:a16="http://schemas.microsoft.com/office/drawing/2014/main" id="{FE8C88F8-6C25-FEA0-A595-C1FF6B338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" y="7938"/>
            <a:ext cx="15049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8A904452-9C14-8766-4864-32F1B9B23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 dirty="0"/>
              <a:t>More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4" name="Rectangle 3">
                <a:extLst>
                  <a:ext uri="{FF2B5EF4-FFF2-40B4-BE49-F238E27FC236}">
                    <a16:creationId xmlns:a16="http://schemas.microsoft.com/office/drawing/2014/main" id="{4B286C30-E872-A7A2-BF77-D4F53A1563B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34962" y="1335087"/>
                <a:ext cx="8763000" cy="2278063"/>
              </a:xfrm>
            </p:spPr>
            <p:txBody>
              <a:bodyPr/>
              <a:lstStyle/>
              <a:p>
                <a:r>
                  <a:rPr lang="en-US" altLang="en-US" sz="1800" dirty="0"/>
                  <a:t>It can be problematic to consider </a:t>
                </a:r>
                <a:r>
                  <a:rPr lang="en-US" altLang="en-US" sz="1800" b="1" dirty="0"/>
                  <a:t>all</a:t>
                </a:r>
                <a:r>
                  <a:rPr lang="en-US" altLang="en-US" sz="1800" dirty="0"/>
                  <a:t> models because the number of models grows very quickly as your design gets more complicated</a:t>
                </a:r>
              </a:p>
              <a:p>
                <a:r>
                  <a:rPr lang="en-US" altLang="en-US" sz="1800" dirty="0"/>
                  <a:t>A 3-way ANOVA has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en-US" sz="1400" dirty="0"/>
                  <a:t> = 127 models</a:t>
                </a:r>
              </a:p>
              <a:p>
                <a:r>
                  <a:rPr lang="en-US" altLang="en-US" sz="2000" dirty="0"/>
                  <a:t>A 4-way ANOVA has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en-US" sz="1600" dirty="0"/>
                  <a:t> = 32,767 models (will take days to run)</a:t>
                </a:r>
              </a:p>
              <a:p>
                <a:r>
                  <a:rPr lang="en-US" altLang="en-US" sz="2000" dirty="0"/>
                  <a:t>A 5-way ANOVA has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en-US" sz="1600" dirty="0"/>
                  <a:t> = 2,147,483,648 models (probably not feasible)</a:t>
                </a:r>
              </a:p>
              <a:p>
                <a:endParaRPr lang="en-US" altLang="en-US" sz="2000" dirty="0"/>
              </a:p>
              <a:p>
                <a:pPr lvl="1"/>
                <a:endParaRPr lang="en-US" altLang="en-US" sz="1600" dirty="0"/>
              </a:p>
              <a:p>
                <a:pPr lvl="1"/>
                <a:endParaRPr lang="en-US" altLang="en-US" sz="1600" dirty="0"/>
              </a:p>
              <a:p>
                <a:endParaRPr lang="en-US" altLang="en-US" sz="2000" dirty="0"/>
              </a:p>
              <a:p>
                <a:endParaRPr lang="en-US" altLang="en-US" sz="2000" dirty="0"/>
              </a:p>
              <a:p>
                <a:endParaRPr lang="en-US" altLang="en-US" sz="2000" dirty="0"/>
              </a:p>
            </p:txBody>
          </p:sp>
        </mc:Choice>
        <mc:Fallback xmlns="">
          <p:sp>
            <p:nvSpPr>
              <p:cNvPr id="49154" name="Rectangle 3">
                <a:extLst>
                  <a:ext uri="{FF2B5EF4-FFF2-40B4-BE49-F238E27FC236}">
                    <a16:creationId xmlns:a16="http://schemas.microsoft.com/office/drawing/2014/main" id="{4B286C30-E872-A7A2-BF77-D4F53A1563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4962" y="1335087"/>
                <a:ext cx="8763000" cy="2278063"/>
              </a:xfrm>
              <a:blipFill>
                <a:blip r:embed="rId3"/>
                <a:stretch>
                  <a:fillRect b="-4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415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8A904452-9C14-8766-4864-32F1B9B23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 dirty="0"/>
              <a:t>More models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4B286C30-E872-A7A2-BF77-D4F53A156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889985"/>
            <a:ext cx="8763000" cy="2278063"/>
          </a:xfrm>
        </p:spPr>
        <p:txBody>
          <a:bodyPr/>
          <a:lstStyle/>
          <a:p>
            <a:r>
              <a:rPr lang="en-US" altLang="en-US" sz="1800" dirty="0"/>
              <a:t>Can focus on most complex model and slightly less complex:</a:t>
            </a:r>
          </a:p>
          <a:p>
            <a:r>
              <a:rPr lang="en-US" altLang="en-US" sz="1800" dirty="0" err="1"/>
              <a:t>anovaBF</a:t>
            </a:r>
            <a:r>
              <a:rPr lang="en-US" altLang="en-US" sz="1800" dirty="0"/>
              <a:t>(RT ~ Condition*</a:t>
            </a:r>
            <a:r>
              <a:rPr lang="en-US" altLang="en-US" sz="1800" dirty="0" err="1"/>
              <a:t>MemorySetSize</a:t>
            </a:r>
            <a:r>
              <a:rPr lang="en-US" altLang="en-US" sz="1800" dirty="0"/>
              <a:t> + Participant, </a:t>
            </a:r>
            <a:r>
              <a:rPr lang="en-US" altLang="en-US" sz="1800" dirty="0" err="1"/>
              <a:t>whichRandom</a:t>
            </a:r>
            <a:r>
              <a:rPr lang="en-US" altLang="en-US" sz="1800" dirty="0"/>
              <a:t>="Participant", data=</a:t>
            </a:r>
            <a:r>
              <a:rPr lang="en-US" altLang="en-US" sz="1800" dirty="0" err="1"/>
              <a:t>SSdata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whichModels</a:t>
            </a:r>
            <a:r>
              <a:rPr lang="en-US" altLang="en-US" sz="1800" dirty="0"/>
              <a:t>="top")</a:t>
            </a:r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1400" dirty="0"/>
              <a:t>Substantial evidence </a:t>
            </a:r>
            <a:r>
              <a:rPr lang="en-US" altLang="en-US" sz="1400" b="1" dirty="0"/>
              <a:t>for</a:t>
            </a:r>
            <a:r>
              <a:rPr lang="en-US" altLang="en-US" sz="1400" dirty="0"/>
              <a:t> model 2 (set and interaction) relative to the full model</a:t>
            </a:r>
            <a:endParaRPr lang="en-US" altLang="en-US" sz="1600" dirty="0"/>
          </a:p>
          <a:p>
            <a:r>
              <a:rPr lang="en-US" altLang="en-US" sz="1400" dirty="0"/>
              <a:t>Definitive evidence </a:t>
            </a:r>
            <a:r>
              <a:rPr lang="en-US" altLang="en-US" sz="1400" b="1" dirty="0"/>
              <a:t>against</a:t>
            </a:r>
            <a:r>
              <a:rPr lang="en-US" altLang="en-US" sz="1400" dirty="0"/>
              <a:t> other models relative to the full</a:t>
            </a:r>
          </a:p>
          <a:p>
            <a:endParaRPr lang="en-US" altLang="en-US" sz="2000" dirty="0"/>
          </a:p>
        </p:txBody>
      </p:sp>
      <p:sp>
        <p:nvSpPr>
          <p:cNvPr id="49155" name="TextBox 2">
            <a:extLst>
              <a:ext uri="{FF2B5EF4-FFF2-40B4-BE49-F238E27FC236}">
                <a16:creationId xmlns:a16="http://schemas.microsoft.com/office/drawing/2014/main" id="{058B7AE7-EF02-C020-18B9-62F5149DC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938" y="2378376"/>
            <a:ext cx="8666090" cy="2462213"/>
          </a:xfrm>
          <a:prstGeom prst="rect">
            <a:avLst/>
          </a:prstGeom>
          <a:solidFill>
            <a:srgbClr val="FFE6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Bayes factor top-down analysis</a:t>
            </a:r>
          </a:p>
          <a:p>
            <a:r>
              <a:rPr lang="en-US" altLang="en-US" sz="1400" dirty="0"/>
              <a:t>--------------</a:t>
            </a:r>
          </a:p>
          <a:p>
            <a:r>
              <a:rPr lang="en-US" altLang="en-US" sz="1400" dirty="0"/>
              <a:t>When effect is omitted from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Condition + </a:t>
            </a:r>
            <a:r>
              <a:rPr lang="en-US" altLang="en-US" sz="1400" dirty="0" err="1"/>
              <a:t>MemorySetSize:Condition</a:t>
            </a:r>
            <a:r>
              <a:rPr lang="en-US" altLang="en-US" sz="1400" dirty="0"/>
              <a:t> + Participant , BF is...</a:t>
            </a:r>
          </a:p>
          <a:p>
            <a:r>
              <a:rPr lang="en-US" altLang="en-US" sz="1400" dirty="0"/>
              <a:t>[1] Omit </a:t>
            </a:r>
            <a:r>
              <a:rPr lang="en-US" altLang="en-US" sz="1400" dirty="0" err="1"/>
              <a:t>Condition:MemorySetSize</a:t>
            </a:r>
            <a:r>
              <a:rPr lang="en-US" altLang="en-US" sz="1400" dirty="0"/>
              <a:t> : 2.841372e-06  ±4.72%</a:t>
            </a:r>
          </a:p>
          <a:p>
            <a:r>
              <a:rPr lang="en-US" altLang="en-US" sz="1400" dirty="0"/>
              <a:t>[2] Omit Condition               : 35.57535      ±5.14%</a:t>
            </a:r>
          </a:p>
          <a:p>
            <a:r>
              <a:rPr lang="en-US" altLang="en-US" sz="1400" dirty="0"/>
              <a:t>[3] Omit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          : 3.350643e-128 ±3.93%</a:t>
            </a:r>
          </a:p>
          <a:p>
            <a:endParaRPr lang="en-US" altLang="en-US" sz="1400" dirty="0"/>
          </a:p>
          <a:p>
            <a:r>
              <a:rPr lang="en-US" altLang="en-US" sz="1400" dirty="0"/>
              <a:t>Against denominator:</a:t>
            </a:r>
          </a:p>
          <a:p>
            <a:r>
              <a:rPr lang="en-US" altLang="en-US" sz="1400" dirty="0"/>
              <a:t>  RT ~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Condition + </a:t>
            </a:r>
            <a:r>
              <a:rPr lang="en-US" altLang="en-US" sz="1400" dirty="0" err="1"/>
              <a:t>MemorySetSize:Condition</a:t>
            </a:r>
            <a:r>
              <a:rPr lang="en-US" altLang="en-US" sz="1400" dirty="0"/>
              <a:t> + Participant </a:t>
            </a:r>
          </a:p>
          <a:p>
            <a:r>
              <a:rPr lang="en-US" altLang="en-US" sz="1400" dirty="0"/>
              <a:t>---</a:t>
            </a:r>
          </a:p>
          <a:p>
            <a:r>
              <a:rPr lang="en-US" altLang="en-US" sz="1400" dirty="0"/>
              <a:t>Bayes factor type: </a:t>
            </a:r>
            <a:r>
              <a:rPr lang="en-US" altLang="en-US" sz="1400" dirty="0" err="1"/>
              <a:t>BFlinearModel</a:t>
            </a:r>
            <a:r>
              <a:rPr lang="en-US" altLang="en-US" sz="1400" dirty="0"/>
              <a:t>, JZS</a:t>
            </a:r>
          </a:p>
        </p:txBody>
      </p:sp>
      <p:pic>
        <p:nvPicPr>
          <p:cNvPr id="49156" name="Picture 2">
            <a:extLst>
              <a:ext uri="{FF2B5EF4-FFF2-40B4-BE49-F238E27FC236}">
                <a16:creationId xmlns:a16="http://schemas.microsoft.com/office/drawing/2014/main" id="{FE8C88F8-6C25-FEA0-A595-C1FF6B338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" y="7938"/>
            <a:ext cx="15049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14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8A904452-9C14-8766-4864-32F1B9B23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 dirty="0"/>
              <a:t>More models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4B286C30-E872-A7A2-BF77-D4F53A156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889985"/>
            <a:ext cx="8763000" cy="2278063"/>
          </a:xfrm>
        </p:spPr>
        <p:txBody>
          <a:bodyPr/>
          <a:lstStyle/>
          <a:p>
            <a:r>
              <a:rPr lang="en-US" altLang="en-US" sz="1800" dirty="0"/>
              <a:t>Can focus on most simple model and slightly more complex:</a:t>
            </a:r>
          </a:p>
          <a:p>
            <a:r>
              <a:rPr lang="en-US" altLang="en-US" sz="1800" dirty="0" err="1"/>
              <a:t>anovaBF</a:t>
            </a:r>
            <a:r>
              <a:rPr lang="en-US" altLang="en-US" sz="1800" dirty="0"/>
              <a:t>(RT ~ Condition*</a:t>
            </a:r>
            <a:r>
              <a:rPr lang="en-US" altLang="en-US" sz="1800" dirty="0" err="1"/>
              <a:t>MemorySetSize</a:t>
            </a:r>
            <a:r>
              <a:rPr lang="en-US" altLang="en-US" sz="1800" dirty="0"/>
              <a:t> + Participant, </a:t>
            </a:r>
            <a:r>
              <a:rPr lang="en-US" altLang="en-US" sz="1800" dirty="0" err="1"/>
              <a:t>whichRandom</a:t>
            </a:r>
            <a:r>
              <a:rPr lang="en-US" altLang="en-US" sz="1800" dirty="0"/>
              <a:t>="Participant", data=</a:t>
            </a:r>
            <a:r>
              <a:rPr lang="en-US" altLang="en-US" sz="1800" dirty="0" err="1"/>
              <a:t>SSdata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whichModels</a:t>
            </a:r>
            <a:r>
              <a:rPr lang="en-US" altLang="en-US" sz="1800" dirty="0"/>
              <a:t>="bottom")</a:t>
            </a:r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1400" dirty="0"/>
          </a:p>
          <a:p>
            <a:endParaRPr lang="en-US" altLang="en-US" sz="1400" dirty="0"/>
          </a:p>
          <a:p>
            <a:r>
              <a:rPr lang="en-US" altLang="en-US" sz="1400" dirty="0"/>
              <a:t>Decisive evidence </a:t>
            </a:r>
            <a:r>
              <a:rPr lang="en-US" altLang="en-US" sz="1400" b="1" dirty="0"/>
              <a:t>for</a:t>
            </a:r>
            <a:r>
              <a:rPr lang="en-US" altLang="en-US" sz="1400" dirty="0"/>
              <a:t> model 1 (set) relative to the null model</a:t>
            </a:r>
            <a:endParaRPr lang="en-US" altLang="en-US" sz="1600" dirty="0"/>
          </a:p>
          <a:p>
            <a:r>
              <a:rPr lang="en-US" altLang="en-US" sz="1400" dirty="0"/>
              <a:t>Strong evidence </a:t>
            </a:r>
            <a:r>
              <a:rPr lang="en-US" altLang="en-US" sz="1400" b="1" dirty="0"/>
              <a:t>for</a:t>
            </a:r>
            <a:r>
              <a:rPr lang="en-US" altLang="en-US" sz="1400" dirty="0"/>
              <a:t> model 3 (interaction) relative to the null</a:t>
            </a:r>
          </a:p>
          <a:p>
            <a:r>
              <a:rPr lang="en-US" altLang="en-US" sz="1400" dirty="0"/>
              <a:t>Strong evidence against model 2 (present/absent) relative to the null</a:t>
            </a:r>
          </a:p>
          <a:p>
            <a:endParaRPr lang="en-US" altLang="en-US" sz="2000" dirty="0"/>
          </a:p>
        </p:txBody>
      </p:sp>
      <p:sp>
        <p:nvSpPr>
          <p:cNvPr id="49155" name="TextBox 2">
            <a:extLst>
              <a:ext uri="{FF2B5EF4-FFF2-40B4-BE49-F238E27FC236}">
                <a16:creationId xmlns:a16="http://schemas.microsoft.com/office/drawing/2014/main" id="{058B7AE7-EF02-C020-18B9-62F5149DC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5069" y="2178679"/>
            <a:ext cx="5378395" cy="2246769"/>
          </a:xfrm>
          <a:prstGeom prst="rect">
            <a:avLst/>
          </a:prstGeom>
          <a:solidFill>
            <a:srgbClr val="FFE6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Bayes factor analysis</a:t>
            </a:r>
          </a:p>
          <a:p>
            <a:r>
              <a:rPr lang="en-US" altLang="en-US" sz="1400" dirty="0"/>
              <a:t>--------------</a:t>
            </a:r>
          </a:p>
          <a:p>
            <a:r>
              <a:rPr lang="en-US" altLang="en-US" sz="1400" dirty="0"/>
              <a:t>[1]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Participant           : 5.678792e+126 ±1.21%</a:t>
            </a:r>
          </a:p>
          <a:p>
            <a:r>
              <a:rPr lang="en-US" altLang="en-US" sz="1400" dirty="0"/>
              <a:t>[2] Condition + Participant               : 0.02732701    ±2.3%</a:t>
            </a:r>
          </a:p>
          <a:p>
            <a:r>
              <a:rPr lang="en-US" altLang="en-US" sz="1400" dirty="0"/>
              <a:t>[3] </a:t>
            </a:r>
            <a:r>
              <a:rPr lang="en-US" altLang="en-US" sz="1400" dirty="0" err="1"/>
              <a:t>MemorySetSize:Condition</a:t>
            </a:r>
            <a:r>
              <a:rPr lang="en-US" altLang="en-US" sz="1400" dirty="0"/>
              <a:t> + Participant : 68469.9       ±0.6%</a:t>
            </a:r>
          </a:p>
          <a:p>
            <a:endParaRPr lang="en-US" altLang="en-US" sz="1400" dirty="0"/>
          </a:p>
          <a:p>
            <a:r>
              <a:rPr lang="en-US" altLang="en-US" sz="1400" dirty="0"/>
              <a:t>Against denominator:</a:t>
            </a:r>
          </a:p>
          <a:p>
            <a:r>
              <a:rPr lang="en-US" altLang="en-US" sz="1400" dirty="0"/>
              <a:t>  RT ~ Participant </a:t>
            </a:r>
          </a:p>
          <a:p>
            <a:r>
              <a:rPr lang="en-US" altLang="en-US" sz="1400" dirty="0"/>
              <a:t>---</a:t>
            </a:r>
          </a:p>
          <a:p>
            <a:r>
              <a:rPr lang="en-US" altLang="en-US" sz="1400" dirty="0"/>
              <a:t>Bayes factor type: </a:t>
            </a:r>
            <a:r>
              <a:rPr lang="en-US" altLang="en-US" sz="1400" dirty="0" err="1"/>
              <a:t>BFlinearModel</a:t>
            </a:r>
            <a:r>
              <a:rPr lang="en-US" altLang="en-US" sz="1400" dirty="0"/>
              <a:t>, JZS</a:t>
            </a:r>
          </a:p>
        </p:txBody>
      </p:sp>
      <p:pic>
        <p:nvPicPr>
          <p:cNvPr id="49156" name="Picture 2">
            <a:extLst>
              <a:ext uri="{FF2B5EF4-FFF2-40B4-BE49-F238E27FC236}">
                <a16:creationId xmlns:a16="http://schemas.microsoft.com/office/drawing/2014/main" id="{FE8C88F8-6C25-FEA0-A595-C1FF6B338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" y="7938"/>
            <a:ext cx="15049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551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61D524A3-3B40-62B8-2559-48A2C789D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Rethinking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2C513A9A-F67E-7A78-996E-D51F1FBD24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4794" y="837981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 dirty="0"/>
              <a:t>Null model has different intercepts for each participant</a:t>
            </a:r>
          </a:p>
          <a:p>
            <a:pPr lvl="1">
              <a:lnSpc>
                <a:spcPct val="115000"/>
              </a:lnSpc>
            </a:pPr>
            <a:r>
              <a:rPr lang="en-US" altLang="en-US" sz="1600" dirty="0" err="1"/>
              <a:t>Ulam</a:t>
            </a:r>
            <a:r>
              <a:rPr lang="en-US" altLang="en-US" sz="1600" dirty="0"/>
              <a:t> would not converge, so I am using </a:t>
            </a:r>
            <a:r>
              <a:rPr lang="en-US" altLang="en-US" sz="1600" dirty="0" err="1"/>
              <a:t>quap</a:t>
            </a:r>
            <a:endParaRPr lang="en-US" altLang="en-US" sz="1600" dirty="0"/>
          </a:p>
          <a:p>
            <a:r>
              <a:rPr lang="en-US" altLang="en-US" sz="1800" dirty="0" err="1"/>
              <a:t>SSdataNull</a:t>
            </a:r>
            <a:r>
              <a:rPr lang="en-US" altLang="en-US" sz="1800" dirty="0"/>
              <a:t> &lt;- </a:t>
            </a:r>
            <a:r>
              <a:rPr lang="en-US" altLang="en-US" sz="1800" dirty="0" err="1"/>
              <a:t>data.frame</a:t>
            </a:r>
            <a:r>
              <a:rPr lang="en-US" altLang="en-US" sz="1800" dirty="0"/>
              <a:t>(RT= </a:t>
            </a:r>
            <a:r>
              <a:rPr lang="en-US" altLang="en-US" sz="1800" dirty="0" err="1"/>
              <a:t>SSdata$RT</a:t>
            </a:r>
            <a:r>
              <a:rPr lang="en-US" altLang="en-US" sz="1800" dirty="0"/>
              <a:t>, Participant=</a:t>
            </a:r>
            <a:r>
              <a:rPr lang="en-US" altLang="en-US" sz="1800" dirty="0" err="1"/>
              <a:t>SSdata$Participant</a:t>
            </a:r>
            <a:r>
              <a:rPr lang="en-US" altLang="en-US" sz="1800" dirty="0"/>
              <a:t>)</a:t>
            </a:r>
            <a:r>
              <a:rPr lang="en-US" altLang="en-US" sz="2000" dirty="0"/>
              <a:t>	</a:t>
            </a:r>
          </a:p>
          <a:p>
            <a:r>
              <a:rPr lang="en-US" altLang="en-US" sz="2000" dirty="0" err="1"/>
              <a:t>SSmodelNull</a:t>
            </a:r>
            <a:r>
              <a:rPr lang="en-US" altLang="en-US" sz="2000" dirty="0"/>
              <a:t> &lt;- </a:t>
            </a:r>
            <a:r>
              <a:rPr lang="en-US" altLang="en-US" sz="2000" dirty="0" err="1"/>
              <a:t>quap</a:t>
            </a:r>
            <a:r>
              <a:rPr lang="en-US" altLang="en-US" sz="2000" dirty="0"/>
              <a:t>(</a:t>
            </a:r>
          </a:p>
          <a:p>
            <a:r>
              <a:rPr lang="en-US" altLang="en-US" sz="2000" dirty="0"/>
              <a:t>			</a:t>
            </a:r>
            <a:r>
              <a:rPr lang="en-US" altLang="en-US" sz="2000" dirty="0" err="1"/>
              <a:t>alist</a:t>
            </a:r>
            <a:r>
              <a:rPr lang="en-US" altLang="en-US" sz="2000" dirty="0"/>
              <a:t>( RT ~ </a:t>
            </a:r>
            <a:r>
              <a:rPr lang="en-US" altLang="en-US" sz="2000" dirty="0" err="1"/>
              <a:t>dnorm</a:t>
            </a:r>
            <a:r>
              <a:rPr lang="en-US" altLang="en-US" sz="2000" dirty="0"/>
              <a:t>(mu, sigma), </a:t>
            </a:r>
          </a:p>
          <a:p>
            <a:r>
              <a:rPr lang="en-US" altLang="en-US" sz="2000" dirty="0"/>
              <a:t>			mu &lt;- a[Participant],</a:t>
            </a:r>
          </a:p>
          <a:p>
            <a:r>
              <a:rPr lang="en-US" altLang="en-US" sz="2000" dirty="0"/>
              <a:t>			a[Participant] ~ </a:t>
            </a:r>
            <a:r>
              <a:rPr lang="en-US" altLang="en-US" sz="2000" dirty="0" err="1"/>
              <a:t>dnorm</a:t>
            </a:r>
            <a:r>
              <a:rPr lang="en-US" altLang="en-US" sz="2000" dirty="0"/>
              <a:t>(1000, 200),</a:t>
            </a:r>
          </a:p>
          <a:p>
            <a:r>
              <a:rPr lang="en-US" altLang="en-US" sz="2000" dirty="0"/>
              <a:t>			sigma ~ </a:t>
            </a:r>
            <a:r>
              <a:rPr lang="en-US" altLang="en-US" sz="2000" dirty="0" err="1"/>
              <a:t>dunif</a:t>
            </a:r>
            <a:r>
              <a:rPr lang="en-US" altLang="en-US" sz="2000" dirty="0"/>
              <a:t>(0, 1000)</a:t>
            </a:r>
          </a:p>
          <a:p>
            <a:r>
              <a:rPr lang="en-US" altLang="en-US" sz="2000" dirty="0"/>
              <a:t>			), data= </a:t>
            </a:r>
            <a:r>
              <a:rPr lang="en-US" altLang="en-US" sz="2000" dirty="0" err="1"/>
              <a:t>SSdataNull</a:t>
            </a:r>
            <a:r>
              <a:rPr lang="en-US" altLang="en-US" sz="2000" dirty="0"/>
              <a:t>  ) </a:t>
            </a:r>
            <a:endParaRPr lang="en-US" altLang="en-US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C24B6DDD-4713-AD6A-E866-F39815AA3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Rethinking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695BF879-F012-387E-D54C-B1DA17AB7F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 dirty="0"/>
              <a:t>Model with intercept and slope for Memory Set Size (with shrinkage)</a:t>
            </a:r>
            <a:endParaRPr lang="en-US" altLang="en-US" sz="1600" dirty="0"/>
          </a:p>
          <a:p>
            <a:r>
              <a:rPr lang="en-US" altLang="en-US" sz="1600" dirty="0" err="1"/>
              <a:t>SSdataMSS</a:t>
            </a:r>
            <a:r>
              <a:rPr lang="en-US" altLang="en-US" sz="1600" dirty="0"/>
              <a:t> &lt;- </a:t>
            </a:r>
            <a:r>
              <a:rPr lang="en-US" altLang="en-US" sz="1600" dirty="0" err="1"/>
              <a:t>data.frame</a:t>
            </a:r>
            <a:r>
              <a:rPr lang="en-US" altLang="en-US" sz="1600" dirty="0"/>
              <a:t>(RT= </a:t>
            </a:r>
            <a:r>
              <a:rPr lang="en-US" altLang="en-US" sz="1600" dirty="0" err="1"/>
              <a:t>SSdata$RT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MemorySetSize</a:t>
            </a:r>
            <a:r>
              <a:rPr lang="en-US" altLang="en-US" sz="1600" dirty="0"/>
              <a:t>=</a:t>
            </a:r>
            <a:r>
              <a:rPr lang="en-US" altLang="en-US" sz="1600" dirty="0" err="1"/>
              <a:t>SSdata$MemorySetSize</a:t>
            </a:r>
            <a:r>
              <a:rPr lang="en-US" altLang="en-US" sz="1600" dirty="0"/>
              <a:t>, Participant=</a:t>
            </a:r>
            <a:r>
              <a:rPr lang="en-US" altLang="en-US" sz="1600" dirty="0" err="1"/>
              <a:t>SSdata$Participant</a:t>
            </a:r>
            <a:r>
              <a:rPr lang="en-US" altLang="en-US" sz="1600" dirty="0"/>
              <a:t>)		</a:t>
            </a:r>
          </a:p>
          <a:p>
            <a:r>
              <a:rPr lang="en-US" altLang="en-US" sz="1600" dirty="0" err="1"/>
              <a:t>SSmodelMSS</a:t>
            </a:r>
            <a:r>
              <a:rPr lang="en-US" altLang="en-US" sz="1600" dirty="0"/>
              <a:t> &lt;- </a:t>
            </a:r>
            <a:r>
              <a:rPr lang="en-US" altLang="en-US" sz="1600" dirty="0" err="1"/>
              <a:t>quap</a:t>
            </a:r>
            <a:r>
              <a:rPr lang="en-US" altLang="en-US" sz="1600" dirty="0"/>
              <a:t>(</a:t>
            </a:r>
          </a:p>
          <a:p>
            <a:r>
              <a:rPr lang="en-US" altLang="en-US" sz="1600" dirty="0"/>
              <a:t>			</a:t>
            </a:r>
            <a:r>
              <a:rPr lang="en-US" altLang="en-US" sz="1600" dirty="0" err="1"/>
              <a:t>alist</a:t>
            </a:r>
            <a:r>
              <a:rPr lang="en-US" altLang="en-US" sz="1600" dirty="0"/>
              <a:t>( RT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(mu, sigma), </a:t>
            </a:r>
          </a:p>
          <a:p>
            <a:r>
              <a:rPr lang="en-US" altLang="en-US" sz="1600" dirty="0"/>
              <a:t>			mu &lt;- a[Participant] + b[Participant]*</a:t>
            </a:r>
            <a:r>
              <a:rPr lang="en-US" altLang="en-US" sz="1600" dirty="0" err="1"/>
              <a:t>MemorySetSize</a:t>
            </a:r>
            <a:r>
              <a:rPr lang="en-US" altLang="en-US" sz="1600" dirty="0"/>
              <a:t>,</a:t>
            </a:r>
          </a:p>
          <a:p>
            <a:r>
              <a:rPr lang="en-US" altLang="en-US" sz="1600" dirty="0"/>
              <a:t>			a[Participant]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(1000, 200),</a:t>
            </a:r>
          </a:p>
          <a:p>
            <a:r>
              <a:rPr lang="en-US" altLang="en-US" sz="1600" dirty="0"/>
              <a:t>			b[Participant]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(0, 100),			</a:t>
            </a:r>
          </a:p>
          <a:p>
            <a:r>
              <a:rPr lang="en-US" altLang="en-US" sz="1600" dirty="0"/>
              <a:t>			sigma ~ </a:t>
            </a:r>
            <a:r>
              <a:rPr lang="en-US" altLang="en-US" sz="1600" dirty="0" err="1"/>
              <a:t>dunif</a:t>
            </a:r>
            <a:r>
              <a:rPr lang="en-US" altLang="en-US" sz="1600" dirty="0"/>
              <a:t>(0, 1000)</a:t>
            </a:r>
          </a:p>
          <a:p>
            <a:r>
              <a:rPr lang="en-US" altLang="en-US" sz="1600" dirty="0"/>
              <a:t>			), data= </a:t>
            </a:r>
            <a:r>
              <a:rPr lang="en-US" altLang="en-US" sz="1600" dirty="0" err="1"/>
              <a:t>SSdataMSS</a:t>
            </a:r>
            <a:r>
              <a:rPr lang="en-US" altLang="en-US" sz="1600" dirty="0"/>
              <a:t> ) 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EBFF15A5-5CCB-C6D1-DEAF-92F83C0E9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Rethinking</a:t>
            </a:r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5939BABD-BDEC-5184-EBA7-F807A7EB0F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 dirty="0"/>
              <a:t>Model with intercept and slope for Target condition (with shrinkage)</a:t>
            </a:r>
            <a:endParaRPr lang="en-US" altLang="en-US" sz="1600" dirty="0"/>
          </a:p>
          <a:p>
            <a:r>
              <a:rPr lang="en-US" altLang="en-US" sz="1600" dirty="0" err="1"/>
              <a:t>SSdataCondition</a:t>
            </a:r>
            <a:r>
              <a:rPr lang="en-US" altLang="en-US" sz="1600" dirty="0"/>
              <a:t> &lt;- </a:t>
            </a:r>
            <a:r>
              <a:rPr lang="en-US" altLang="en-US" sz="1600" dirty="0" err="1"/>
              <a:t>data.frame</a:t>
            </a:r>
            <a:r>
              <a:rPr lang="en-US" altLang="en-US" sz="1600" dirty="0"/>
              <a:t>(RT= </a:t>
            </a:r>
            <a:r>
              <a:rPr lang="en-US" altLang="en-US" sz="1600" dirty="0" err="1"/>
              <a:t>SSdata$RT</a:t>
            </a:r>
            <a:r>
              <a:rPr lang="en-US" altLang="en-US" sz="1600" dirty="0"/>
              <a:t>, Condition=</a:t>
            </a:r>
            <a:r>
              <a:rPr lang="en-US" altLang="en-US" sz="1600" dirty="0" err="1"/>
              <a:t>SSdata$TargetPresent</a:t>
            </a:r>
            <a:r>
              <a:rPr lang="en-US" altLang="en-US" sz="1600" dirty="0"/>
              <a:t>, Participant=</a:t>
            </a:r>
            <a:r>
              <a:rPr lang="en-US" altLang="en-US" sz="1600" dirty="0" err="1"/>
              <a:t>SSdata$Participant</a:t>
            </a:r>
            <a:r>
              <a:rPr lang="en-US" altLang="en-US" sz="1600" dirty="0"/>
              <a:t>)		</a:t>
            </a:r>
          </a:p>
          <a:p>
            <a:r>
              <a:rPr lang="en-US" altLang="en-US" sz="1600" dirty="0" err="1"/>
              <a:t>SSmodelCondition</a:t>
            </a:r>
            <a:r>
              <a:rPr lang="en-US" altLang="en-US" sz="1600" dirty="0"/>
              <a:t> &lt;- </a:t>
            </a:r>
            <a:r>
              <a:rPr lang="en-US" altLang="en-US" sz="1600" dirty="0" err="1"/>
              <a:t>quap</a:t>
            </a:r>
            <a:r>
              <a:rPr lang="en-US" altLang="en-US" sz="1600" dirty="0"/>
              <a:t>(</a:t>
            </a:r>
          </a:p>
          <a:p>
            <a:r>
              <a:rPr lang="en-US" altLang="en-US" sz="1600" dirty="0"/>
              <a:t>			</a:t>
            </a:r>
            <a:r>
              <a:rPr lang="en-US" altLang="en-US" sz="1600" dirty="0" err="1"/>
              <a:t>alist</a:t>
            </a:r>
            <a:r>
              <a:rPr lang="en-US" altLang="en-US" sz="1600" dirty="0"/>
              <a:t>( RT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(mu, sigma), </a:t>
            </a:r>
          </a:p>
          <a:p>
            <a:r>
              <a:rPr lang="en-US" altLang="en-US" sz="1600" dirty="0"/>
              <a:t>			mu &lt;- a[Participant] + b[Participant]*Condition,</a:t>
            </a:r>
          </a:p>
          <a:p>
            <a:r>
              <a:rPr lang="en-US" altLang="en-US" sz="1600" dirty="0"/>
              <a:t>			a[Participant]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(1000, 200),</a:t>
            </a:r>
          </a:p>
          <a:p>
            <a:r>
              <a:rPr lang="en-US" altLang="en-US" sz="1600" dirty="0"/>
              <a:t>			b[Participant]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(0, 100),</a:t>
            </a:r>
          </a:p>
          <a:p>
            <a:r>
              <a:rPr lang="en-US" altLang="en-US" sz="1600" dirty="0"/>
              <a:t>			sigma ~ </a:t>
            </a:r>
            <a:r>
              <a:rPr lang="en-US" altLang="en-US" sz="1600" dirty="0" err="1"/>
              <a:t>dunif</a:t>
            </a:r>
            <a:r>
              <a:rPr lang="en-US" altLang="en-US" sz="1600" dirty="0"/>
              <a:t>(0, 1000)</a:t>
            </a:r>
          </a:p>
          <a:p>
            <a:r>
              <a:rPr lang="en-US" altLang="en-US" sz="1600" dirty="0"/>
              <a:t>			), data= </a:t>
            </a:r>
            <a:r>
              <a:rPr lang="en-US" altLang="en-US" sz="1600" dirty="0" err="1"/>
              <a:t>SSdataCondition</a:t>
            </a:r>
            <a:r>
              <a:rPr lang="en-US" altLang="en-US" sz="1600" dirty="0"/>
              <a:t> ) 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460BD841-EC0D-FBE9-1591-CA14AB7E9F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95250"/>
            <a:ext cx="8345488" cy="746125"/>
          </a:xfrm>
        </p:spPr>
        <p:txBody>
          <a:bodyPr/>
          <a:lstStyle/>
          <a:p>
            <a:r>
              <a:rPr lang="en-US" altLang="en-US"/>
              <a:t>Rethinking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61D6575C-98EF-4441-559D-88ABB27F7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712788"/>
            <a:ext cx="8763000" cy="2278062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1800" dirty="0"/>
              <a:t>Additive model (with shrinkage)</a:t>
            </a:r>
            <a:endParaRPr lang="en-US" altLang="en-US" sz="1400" dirty="0"/>
          </a:p>
          <a:p>
            <a:r>
              <a:rPr lang="en-US" altLang="en-US" sz="1400" dirty="0" err="1"/>
              <a:t>SSdataAdditive</a:t>
            </a:r>
            <a:r>
              <a:rPr lang="en-US" altLang="en-US" sz="1400" dirty="0"/>
              <a:t> &lt;- </a:t>
            </a:r>
            <a:r>
              <a:rPr lang="en-US" altLang="en-US" sz="1400" dirty="0" err="1"/>
              <a:t>data.frame</a:t>
            </a:r>
            <a:r>
              <a:rPr lang="en-US" altLang="en-US" sz="1400" dirty="0"/>
              <a:t>(RT= </a:t>
            </a:r>
            <a:r>
              <a:rPr lang="en-US" altLang="en-US" sz="1400" dirty="0" err="1"/>
              <a:t>SSdata$RT</a:t>
            </a:r>
            <a:r>
              <a:rPr lang="en-US" altLang="en-US" sz="1400" dirty="0"/>
              <a:t>, Condition=</a:t>
            </a:r>
            <a:r>
              <a:rPr lang="en-US" altLang="en-US" sz="1400" dirty="0" err="1"/>
              <a:t>SSdata$TargetPresent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=</a:t>
            </a:r>
            <a:r>
              <a:rPr lang="en-US" altLang="en-US" sz="1400" dirty="0" err="1"/>
              <a:t>SSdata$MemorySetSize</a:t>
            </a:r>
            <a:r>
              <a:rPr lang="en-US" altLang="en-US" sz="1400" dirty="0"/>
              <a:t>, Participant=</a:t>
            </a:r>
            <a:r>
              <a:rPr lang="en-US" altLang="en-US" sz="1400" dirty="0" err="1"/>
              <a:t>SSdata$Participant</a:t>
            </a:r>
            <a:r>
              <a:rPr lang="en-US" altLang="en-US" sz="1400" dirty="0"/>
              <a:t>)		</a:t>
            </a:r>
          </a:p>
          <a:p>
            <a:r>
              <a:rPr lang="en-US" altLang="en-US" sz="1400" dirty="0" err="1"/>
              <a:t>SSmodelAdditive</a:t>
            </a:r>
            <a:r>
              <a:rPr lang="en-US" altLang="en-US" sz="1400" dirty="0"/>
              <a:t> &lt;- </a:t>
            </a:r>
            <a:r>
              <a:rPr lang="en-US" altLang="en-US" sz="1400" dirty="0" err="1"/>
              <a:t>quap</a:t>
            </a:r>
            <a:r>
              <a:rPr lang="en-US" altLang="en-US" sz="1400" dirty="0"/>
              <a:t>(</a:t>
            </a:r>
          </a:p>
          <a:p>
            <a:r>
              <a:rPr lang="en-US" altLang="en-US" sz="1400" dirty="0"/>
              <a:t>			</a:t>
            </a:r>
            <a:r>
              <a:rPr lang="en-US" altLang="en-US" sz="1400" dirty="0" err="1"/>
              <a:t>alist</a:t>
            </a:r>
            <a:r>
              <a:rPr lang="en-US" altLang="en-US" sz="1400" dirty="0"/>
              <a:t>( RT ~ </a:t>
            </a:r>
            <a:r>
              <a:rPr lang="en-US" altLang="en-US" sz="1400" dirty="0" err="1"/>
              <a:t>dnorm</a:t>
            </a:r>
            <a:r>
              <a:rPr lang="en-US" altLang="en-US" sz="1400" dirty="0"/>
              <a:t>(mu, sigma), </a:t>
            </a:r>
          </a:p>
          <a:p>
            <a:r>
              <a:rPr lang="en-US" altLang="en-US" sz="1400" dirty="0"/>
              <a:t>			mu &lt;- a[Participant] + b[Participant]*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c[Participant]*Condition,</a:t>
            </a:r>
          </a:p>
          <a:p>
            <a:r>
              <a:rPr lang="en-US" altLang="en-US" sz="1400" dirty="0"/>
              <a:t>			a[Participant] ~ </a:t>
            </a:r>
            <a:r>
              <a:rPr lang="en-US" altLang="en-US" sz="1400" dirty="0" err="1"/>
              <a:t>dnorm</a:t>
            </a:r>
            <a:r>
              <a:rPr lang="en-US" altLang="en-US" sz="1400" dirty="0"/>
              <a:t>(1000, 200),</a:t>
            </a:r>
          </a:p>
          <a:p>
            <a:r>
              <a:rPr lang="en-US" altLang="en-US" sz="1400" dirty="0"/>
              <a:t>			b[Participant] ~ </a:t>
            </a:r>
            <a:r>
              <a:rPr lang="en-US" altLang="en-US" sz="1400" dirty="0" err="1"/>
              <a:t>dnorm</a:t>
            </a:r>
            <a:r>
              <a:rPr lang="en-US" altLang="en-US" sz="1400" dirty="0"/>
              <a:t>(0, 100),</a:t>
            </a:r>
          </a:p>
          <a:p>
            <a:r>
              <a:rPr lang="en-US" altLang="en-US" sz="1400" dirty="0"/>
              <a:t>			c[Participant] ~ </a:t>
            </a:r>
            <a:r>
              <a:rPr lang="en-US" altLang="en-US" sz="1400" dirty="0" err="1"/>
              <a:t>dnorm</a:t>
            </a:r>
            <a:r>
              <a:rPr lang="en-US" altLang="en-US" sz="1400" dirty="0"/>
              <a:t>(0, 100),</a:t>
            </a:r>
          </a:p>
          <a:p>
            <a:r>
              <a:rPr lang="en-US" altLang="en-US" sz="1400" dirty="0"/>
              <a:t>			sigma ~ </a:t>
            </a:r>
            <a:r>
              <a:rPr lang="en-US" altLang="en-US" sz="1400" dirty="0" err="1"/>
              <a:t>dunif</a:t>
            </a:r>
            <a:r>
              <a:rPr lang="en-US" altLang="en-US" sz="1400" dirty="0"/>
              <a:t>(0, 1000)</a:t>
            </a:r>
          </a:p>
          <a:p>
            <a:r>
              <a:rPr lang="en-US" altLang="en-US" sz="1400" dirty="0"/>
              <a:t>			), data= </a:t>
            </a:r>
            <a:r>
              <a:rPr lang="en-US" altLang="en-US" sz="1400" dirty="0" err="1"/>
              <a:t>SSdataAdditive</a:t>
            </a:r>
            <a:r>
              <a:rPr lang="en-US" altLang="en-US" sz="1400" dirty="0"/>
              <a:t> ) </a:t>
            </a:r>
            <a:endParaRPr lang="en-US" altLang="en-US" sz="1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A11064A8-9F7D-75F5-D4D5-48CB551699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95250"/>
            <a:ext cx="8345488" cy="746125"/>
          </a:xfrm>
        </p:spPr>
        <p:txBody>
          <a:bodyPr/>
          <a:lstStyle/>
          <a:p>
            <a:r>
              <a:rPr lang="en-US" altLang="en-US"/>
              <a:t>Rethinking</a:t>
            </a: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B13A73CF-CA5A-88EA-14A6-B7F3BAC1A5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712788"/>
            <a:ext cx="8763000" cy="2278062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1600" dirty="0"/>
              <a:t>Additive model and interaction </a:t>
            </a:r>
          </a:p>
          <a:p>
            <a:pPr>
              <a:lnSpc>
                <a:spcPct val="115000"/>
              </a:lnSpc>
            </a:pPr>
            <a:r>
              <a:rPr lang="en-US" altLang="en-US" sz="1800" dirty="0" err="1"/>
              <a:t>SSdataInteraction</a:t>
            </a:r>
            <a:r>
              <a:rPr lang="en-US" altLang="en-US" sz="1800" dirty="0"/>
              <a:t> &lt;- </a:t>
            </a:r>
            <a:r>
              <a:rPr lang="en-US" altLang="en-US" sz="1800" dirty="0" err="1"/>
              <a:t>data.frame</a:t>
            </a:r>
            <a:r>
              <a:rPr lang="en-US" altLang="en-US" sz="1800" dirty="0"/>
              <a:t>(RT= </a:t>
            </a:r>
            <a:r>
              <a:rPr lang="en-US" altLang="en-US" sz="1800" dirty="0" err="1"/>
              <a:t>SSdata$RT</a:t>
            </a:r>
            <a:r>
              <a:rPr lang="en-US" altLang="en-US" sz="1800" dirty="0"/>
              <a:t>, Condition=</a:t>
            </a:r>
            <a:r>
              <a:rPr lang="en-US" altLang="en-US" sz="1800" dirty="0" err="1"/>
              <a:t>SSdata$TargetPresent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MemorySetSize</a:t>
            </a:r>
            <a:r>
              <a:rPr lang="en-US" altLang="en-US" sz="1800" dirty="0"/>
              <a:t>=</a:t>
            </a:r>
            <a:r>
              <a:rPr lang="en-US" altLang="en-US" sz="1800" dirty="0" err="1"/>
              <a:t>SSdata$MemorySetSize</a:t>
            </a:r>
            <a:r>
              <a:rPr lang="en-US" altLang="en-US" sz="1800" dirty="0"/>
              <a:t>, Participant=</a:t>
            </a:r>
            <a:r>
              <a:rPr lang="en-US" altLang="en-US" sz="1800" dirty="0" err="1"/>
              <a:t>SSdata$Participant</a:t>
            </a:r>
            <a:r>
              <a:rPr lang="en-US" altLang="en-US" sz="1800" dirty="0"/>
              <a:t>)		</a:t>
            </a:r>
          </a:p>
          <a:p>
            <a:pPr>
              <a:lnSpc>
                <a:spcPct val="115000"/>
              </a:lnSpc>
            </a:pPr>
            <a:r>
              <a:rPr lang="en-US" altLang="en-US" sz="1800" dirty="0" err="1"/>
              <a:t>SSmodelInteraction</a:t>
            </a:r>
            <a:r>
              <a:rPr lang="en-US" altLang="en-US" sz="1800" dirty="0"/>
              <a:t> &lt;- </a:t>
            </a:r>
            <a:r>
              <a:rPr lang="en-US" altLang="en-US" sz="1800" dirty="0" err="1"/>
              <a:t>quap</a:t>
            </a:r>
            <a:r>
              <a:rPr lang="en-US" altLang="en-US" sz="1800" dirty="0"/>
              <a:t>(</a:t>
            </a:r>
          </a:p>
          <a:p>
            <a:pPr>
              <a:lnSpc>
                <a:spcPct val="115000"/>
              </a:lnSpc>
            </a:pPr>
            <a:r>
              <a:rPr lang="en-US" altLang="en-US" sz="1800" dirty="0"/>
              <a:t>			</a:t>
            </a:r>
            <a:r>
              <a:rPr lang="en-US" altLang="en-US" sz="1800" dirty="0" err="1"/>
              <a:t>alist</a:t>
            </a:r>
            <a:r>
              <a:rPr lang="en-US" altLang="en-US" sz="1800" dirty="0"/>
              <a:t>( RT ~ </a:t>
            </a:r>
            <a:r>
              <a:rPr lang="en-US" altLang="en-US" sz="1800" dirty="0" err="1"/>
              <a:t>dnorm</a:t>
            </a:r>
            <a:r>
              <a:rPr lang="en-US" altLang="en-US" sz="1800" dirty="0"/>
              <a:t>(mu, sigma), </a:t>
            </a:r>
          </a:p>
          <a:p>
            <a:pPr>
              <a:lnSpc>
                <a:spcPct val="115000"/>
              </a:lnSpc>
            </a:pPr>
            <a:r>
              <a:rPr lang="en-US" altLang="en-US" sz="1800" dirty="0"/>
              <a:t>			mu &lt;- a[Participant] + b[Participant]*</a:t>
            </a:r>
            <a:r>
              <a:rPr lang="en-US" altLang="en-US" sz="1800" dirty="0" err="1"/>
              <a:t>MemorySetSize</a:t>
            </a:r>
            <a:r>
              <a:rPr lang="en-US" altLang="en-US" sz="1800" dirty="0"/>
              <a:t> + c[Participant]*Condition+ d[Participant]*</a:t>
            </a:r>
            <a:r>
              <a:rPr lang="en-US" altLang="en-US" sz="1800" dirty="0" err="1"/>
              <a:t>MemorySetSize</a:t>
            </a:r>
            <a:r>
              <a:rPr lang="en-US" altLang="en-US" sz="1800" dirty="0"/>
              <a:t>*Condition,</a:t>
            </a:r>
          </a:p>
          <a:p>
            <a:pPr>
              <a:lnSpc>
                <a:spcPct val="115000"/>
              </a:lnSpc>
            </a:pPr>
            <a:r>
              <a:rPr lang="en-US" altLang="en-US" sz="1800" dirty="0"/>
              <a:t>			a[Participant] ~ </a:t>
            </a:r>
            <a:r>
              <a:rPr lang="en-US" altLang="en-US" sz="1800" dirty="0" err="1"/>
              <a:t>dnorm</a:t>
            </a:r>
            <a:r>
              <a:rPr lang="en-US" altLang="en-US" sz="1800" dirty="0"/>
              <a:t>(1000, 200),</a:t>
            </a:r>
          </a:p>
          <a:p>
            <a:pPr>
              <a:lnSpc>
                <a:spcPct val="115000"/>
              </a:lnSpc>
            </a:pPr>
            <a:r>
              <a:rPr lang="en-US" altLang="en-US" sz="1800" dirty="0"/>
              <a:t>			b[Participant] ~ </a:t>
            </a:r>
            <a:r>
              <a:rPr lang="en-US" altLang="en-US" sz="1800" dirty="0" err="1"/>
              <a:t>dnorm</a:t>
            </a:r>
            <a:r>
              <a:rPr lang="en-US" altLang="en-US" sz="1800" dirty="0"/>
              <a:t>(0, 100),</a:t>
            </a:r>
          </a:p>
          <a:p>
            <a:pPr>
              <a:lnSpc>
                <a:spcPct val="115000"/>
              </a:lnSpc>
            </a:pPr>
            <a:r>
              <a:rPr lang="en-US" altLang="en-US" sz="1800" dirty="0"/>
              <a:t>			c[Participant] ~ </a:t>
            </a:r>
            <a:r>
              <a:rPr lang="en-US" altLang="en-US" sz="1800" dirty="0" err="1"/>
              <a:t>dnorm</a:t>
            </a:r>
            <a:r>
              <a:rPr lang="en-US" altLang="en-US" sz="1800" dirty="0"/>
              <a:t>(0, 100),</a:t>
            </a:r>
          </a:p>
          <a:p>
            <a:pPr>
              <a:lnSpc>
                <a:spcPct val="115000"/>
              </a:lnSpc>
            </a:pPr>
            <a:r>
              <a:rPr lang="en-US" altLang="en-US" sz="1800" dirty="0"/>
              <a:t>			d[Participant] ~ </a:t>
            </a:r>
            <a:r>
              <a:rPr lang="en-US" altLang="en-US" sz="1800" dirty="0" err="1"/>
              <a:t>dnorm</a:t>
            </a:r>
            <a:r>
              <a:rPr lang="en-US" altLang="en-US" sz="1800" dirty="0"/>
              <a:t>(0, 100),</a:t>
            </a:r>
          </a:p>
          <a:p>
            <a:pPr>
              <a:lnSpc>
                <a:spcPct val="115000"/>
              </a:lnSpc>
            </a:pPr>
            <a:r>
              <a:rPr lang="en-US" altLang="en-US" sz="1800" dirty="0"/>
              <a:t>			sigma ~ </a:t>
            </a:r>
            <a:r>
              <a:rPr lang="en-US" altLang="en-US" sz="1800" dirty="0" err="1"/>
              <a:t>dunif</a:t>
            </a:r>
            <a:r>
              <a:rPr lang="en-US" altLang="en-US" sz="1800" dirty="0"/>
              <a:t>(0, 1000)</a:t>
            </a:r>
          </a:p>
          <a:p>
            <a:pPr>
              <a:lnSpc>
                <a:spcPct val="115000"/>
              </a:lnSpc>
            </a:pPr>
            <a:r>
              <a:rPr lang="en-US" altLang="en-US" sz="1800" dirty="0"/>
              <a:t>			), data= </a:t>
            </a:r>
            <a:r>
              <a:rPr lang="en-US" altLang="en-US" sz="1800" dirty="0" err="1"/>
              <a:t>SSdataInteraction</a:t>
            </a:r>
            <a:r>
              <a:rPr lang="en-US" altLang="en-US" sz="1800" dirty="0"/>
              <a:t> ) </a:t>
            </a:r>
            <a:endParaRPr lang="en-US" altLang="en-US" sz="1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CE088D60-2D3C-4439-333A-7FB32B7A21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95250"/>
            <a:ext cx="8345488" cy="746125"/>
          </a:xfrm>
        </p:spPr>
        <p:txBody>
          <a:bodyPr/>
          <a:lstStyle/>
          <a:p>
            <a:r>
              <a:rPr lang="en-US" altLang="en-US"/>
              <a:t>Rethinking</a:t>
            </a: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C0D09E5D-093B-ECDC-AE70-381C262035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712788"/>
            <a:ext cx="8763000" cy="2278062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1800" dirty="0"/>
              <a:t>Interaction only (and intercept) (with shrinkage)</a:t>
            </a:r>
            <a:endParaRPr lang="en-US" altLang="en-US" sz="1400" dirty="0"/>
          </a:p>
          <a:p>
            <a:r>
              <a:rPr lang="en-US" altLang="en-US" sz="1600" dirty="0" err="1"/>
              <a:t>SSdataInteraction</a:t>
            </a:r>
            <a:r>
              <a:rPr lang="en-US" altLang="en-US" sz="1600" dirty="0"/>
              <a:t> &lt;- </a:t>
            </a:r>
            <a:r>
              <a:rPr lang="en-US" altLang="en-US" sz="1600" dirty="0" err="1"/>
              <a:t>data.frame</a:t>
            </a:r>
            <a:r>
              <a:rPr lang="en-US" altLang="en-US" sz="1600" dirty="0"/>
              <a:t>(RT= </a:t>
            </a:r>
            <a:r>
              <a:rPr lang="en-US" altLang="en-US" sz="1600" dirty="0" err="1"/>
              <a:t>SSdata$RT</a:t>
            </a:r>
            <a:r>
              <a:rPr lang="en-US" altLang="en-US" sz="1600" dirty="0"/>
              <a:t>, Condition=</a:t>
            </a:r>
            <a:r>
              <a:rPr lang="en-US" altLang="en-US" sz="1600" dirty="0" err="1"/>
              <a:t>SSdata$TargetPresent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MemorySetSize</a:t>
            </a:r>
            <a:r>
              <a:rPr lang="en-US" altLang="en-US" sz="1600" dirty="0"/>
              <a:t>=</a:t>
            </a:r>
            <a:r>
              <a:rPr lang="en-US" altLang="en-US" sz="1600" dirty="0" err="1"/>
              <a:t>SSdata$MemorySetSize</a:t>
            </a:r>
            <a:r>
              <a:rPr lang="en-US" altLang="en-US" sz="1600" dirty="0"/>
              <a:t>, Participant=</a:t>
            </a:r>
            <a:r>
              <a:rPr lang="en-US" altLang="en-US" sz="1600" dirty="0" err="1"/>
              <a:t>SSdata$Participant</a:t>
            </a:r>
            <a:r>
              <a:rPr lang="en-US" altLang="en-US" sz="1600" dirty="0"/>
              <a:t>)		</a:t>
            </a:r>
          </a:p>
          <a:p>
            <a:r>
              <a:rPr lang="en-US" altLang="en-US" sz="1600" dirty="0" err="1"/>
              <a:t>SSmodelInteractionOnly</a:t>
            </a:r>
            <a:r>
              <a:rPr lang="en-US" altLang="en-US" sz="1600" dirty="0"/>
              <a:t> &lt;- </a:t>
            </a:r>
            <a:r>
              <a:rPr lang="en-US" altLang="en-US" sz="1600" dirty="0" err="1"/>
              <a:t>quap</a:t>
            </a:r>
            <a:r>
              <a:rPr lang="en-US" altLang="en-US" sz="1600" dirty="0"/>
              <a:t>(</a:t>
            </a:r>
          </a:p>
          <a:p>
            <a:r>
              <a:rPr lang="en-US" altLang="en-US" sz="1600" dirty="0"/>
              <a:t>			</a:t>
            </a:r>
            <a:r>
              <a:rPr lang="en-US" altLang="en-US" sz="1600" dirty="0" err="1"/>
              <a:t>alist</a:t>
            </a:r>
            <a:r>
              <a:rPr lang="en-US" altLang="en-US" sz="1600" dirty="0"/>
              <a:t>( RT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(mu, sigma), </a:t>
            </a:r>
          </a:p>
          <a:p>
            <a:r>
              <a:rPr lang="en-US" altLang="en-US" sz="1600" dirty="0"/>
              <a:t>			mu &lt;- a[Participant] + d[Participant]*</a:t>
            </a:r>
            <a:r>
              <a:rPr lang="en-US" altLang="en-US" sz="1600" dirty="0" err="1"/>
              <a:t>MemorySetSize</a:t>
            </a:r>
            <a:r>
              <a:rPr lang="en-US" altLang="en-US" sz="1600" dirty="0"/>
              <a:t>*Condition,</a:t>
            </a:r>
          </a:p>
          <a:p>
            <a:r>
              <a:rPr lang="en-US" altLang="en-US" sz="1600" dirty="0"/>
              <a:t>			a[Participant]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(1000, 200),</a:t>
            </a:r>
          </a:p>
          <a:p>
            <a:r>
              <a:rPr lang="en-US" altLang="en-US" sz="1600" dirty="0"/>
              <a:t>			d[Participant]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(0, 100),</a:t>
            </a:r>
          </a:p>
          <a:p>
            <a:r>
              <a:rPr lang="en-US" altLang="en-US" sz="1600" dirty="0"/>
              <a:t>			sigma ~ </a:t>
            </a:r>
            <a:r>
              <a:rPr lang="en-US" altLang="en-US" sz="1600" dirty="0" err="1"/>
              <a:t>dunif</a:t>
            </a:r>
            <a:r>
              <a:rPr lang="en-US" altLang="en-US" sz="1600" dirty="0"/>
              <a:t>(0, 1000)</a:t>
            </a:r>
          </a:p>
          <a:p>
            <a:r>
              <a:rPr lang="en-US" altLang="en-US" sz="1600" dirty="0"/>
              <a:t>			), data= </a:t>
            </a:r>
            <a:r>
              <a:rPr lang="en-US" altLang="en-US" sz="1600" dirty="0" err="1"/>
              <a:t>SSdataInteraction</a:t>
            </a:r>
            <a:r>
              <a:rPr lang="en-US" altLang="en-US" sz="1600" dirty="0"/>
              <a:t> ) 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C7DADF88-B9E6-8E71-DECE-899F47DECC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JZS Priors on effect size</a:t>
            </a:r>
          </a:p>
        </p:txBody>
      </p:sp>
      <p:sp>
        <p:nvSpPr>
          <p:cNvPr id="86018" name="Rectangle 3">
            <a:extLst>
              <a:ext uri="{FF2B5EF4-FFF2-40B4-BE49-F238E27FC236}">
                <a16:creationId xmlns:a16="http://schemas.microsoft.com/office/drawing/2014/main" id="{93427998-05AD-3CED-89A6-B5BD063F3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For the alternative, a good choice is a Cauchy distribution (t-distribution with df=1)  Rouder et al. (2009)</a:t>
            </a:r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</p:txBody>
      </p:sp>
      <p:pic>
        <p:nvPicPr>
          <p:cNvPr id="86019" name="Picture 5" descr="latex-image-1.pdf">
            <a:extLst>
              <a:ext uri="{FF2B5EF4-FFF2-40B4-BE49-F238E27FC236}">
                <a16:creationId xmlns:a16="http://schemas.microsoft.com/office/drawing/2014/main" id="{CA505654-F3D9-7F9F-D2A2-55D2990CF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281238"/>
            <a:ext cx="2019300" cy="431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6" descr="latex-image-1.pdf">
            <a:extLst>
              <a:ext uri="{FF2B5EF4-FFF2-40B4-BE49-F238E27FC236}">
                <a16:creationId xmlns:a16="http://schemas.microsoft.com/office/drawing/2014/main" id="{43DB7942-7156-6DCD-7B5E-D4B6DE406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2201863"/>
            <a:ext cx="1993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 descr="PointNull.pdf">
            <a:extLst>
              <a:ext uri="{FF2B5EF4-FFF2-40B4-BE49-F238E27FC236}">
                <a16:creationId xmlns:a16="http://schemas.microsoft.com/office/drawing/2014/main" id="{2536CCCD-2EAE-98AC-22FA-1363515354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233738"/>
            <a:ext cx="3357563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1">
            <a:extLst>
              <a:ext uri="{FF2B5EF4-FFF2-40B4-BE49-F238E27FC236}">
                <a16:creationId xmlns:a16="http://schemas.microsoft.com/office/drawing/2014/main" id="{244C7F45-80B2-0C57-680D-4322CCB0A7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2992438"/>
            <a:ext cx="3948112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TextBox 2">
            <a:extLst>
              <a:ext uri="{FF2B5EF4-FFF2-40B4-BE49-F238E27FC236}">
                <a16:creationId xmlns:a16="http://schemas.microsoft.com/office/drawing/2014/main" id="{30D7FC8E-1559-7BA7-B536-DEABDA35B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6019800"/>
            <a:ext cx="245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Jeffreys, Zellner, Siow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C3BB5609-008E-9EB5-F618-4BC1E71BA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95250"/>
            <a:ext cx="8345488" cy="746125"/>
          </a:xfrm>
        </p:spPr>
        <p:txBody>
          <a:bodyPr/>
          <a:lstStyle/>
          <a:p>
            <a:r>
              <a:rPr lang="en-US" altLang="en-US"/>
              <a:t>Rethinking</a:t>
            </a:r>
          </a:p>
        </p:txBody>
      </p:sp>
      <p:sp>
        <p:nvSpPr>
          <p:cNvPr id="63490" name="Rectangle 3">
            <a:extLst>
              <a:ext uri="{FF2B5EF4-FFF2-40B4-BE49-F238E27FC236}">
                <a16:creationId xmlns:a16="http://schemas.microsoft.com/office/drawing/2014/main" id="{DCFC1D9B-E51C-6870-B159-4BC40C2CF5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712788"/>
            <a:ext cx="8763000" cy="2278062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1800" dirty="0"/>
              <a:t>Memory Set Size and Interaction (and intercept) (with shrinkage)</a:t>
            </a:r>
            <a:endParaRPr lang="en-US" altLang="en-US" sz="1400" dirty="0"/>
          </a:p>
          <a:p>
            <a:r>
              <a:rPr lang="en-US" altLang="en-US" sz="1600" dirty="0" err="1"/>
              <a:t>SSdataInteraction</a:t>
            </a:r>
            <a:r>
              <a:rPr lang="en-US" altLang="en-US" sz="1600" dirty="0"/>
              <a:t> &lt;- </a:t>
            </a:r>
            <a:r>
              <a:rPr lang="en-US" altLang="en-US" sz="1600" dirty="0" err="1"/>
              <a:t>data.frame</a:t>
            </a:r>
            <a:r>
              <a:rPr lang="en-US" altLang="en-US" sz="1600" dirty="0"/>
              <a:t>(RT= </a:t>
            </a:r>
            <a:r>
              <a:rPr lang="en-US" altLang="en-US" sz="1600" dirty="0" err="1"/>
              <a:t>SSdata$RT</a:t>
            </a:r>
            <a:r>
              <a:rPr lang="en-US" altLang="en-US" sz="1600" dirty="0"/>
              <a:t>, Condition=</a:t>
            </a:r>
            <a:r>
              <a:rPr lang="en-US" altLang="en-US" sz="1600" dirty="0" err="1"/>
              <a:t>SSdata$TargetPresent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MemorySetSize</a:t>
            </a:r>
            <a:r>
              <a:rPr lang="en-US" altLang="en-US" sz="1600" dirty="0"/>
              <a:t>=</a:t>
            </a:r>
            <a:r>
              <a:rPr lang="en-US" altLang="en-US" sz="1600" dirty="0" err="1"/>
              <a:t>SSdata$MemorySetSize</a:t>
            </a:r>
            <a:r>
              <a:rPr lang="en-US" altLang="en-US" sz="1600" dirty="0"/>
              <a:t>, Participant=</a:t>
            </a:r>
            <a:r>
              <a:rPr lang="en-US" altLang="en-US" sz="1600" dirty="0" err="1"/>
              <a:t>SSdata$Participant</a:t>
            </a:r>
            <a:r>
              <a:rPr lang="en-US" altLang="en-US" sz="1600" dirty="0"/>
              <a:t>)		</a:t>
            </a:r>
          </a:p>
          <a:p>
            <a:r>
              <a:rPr lang="en-US" altLang="en-US" sz="1600" dirty="0" err="1"/>
              <a:t>SSmodelInteractionMMS</a:t>
            </a:r>
            <a:r>
              <a:rPr lang="en-US" altLang="en-US" sz="1600" dirty="0"/>
              <a:t> &lt;- </a:t>
            </a:r>
            <a:r>
              <a:rPr lang="en-US" altLang="en-US" sz="1600" dirty="0" err="1"/>
              <a:t>quap</a:t>
            </a:r>
            <a:r>
              <a:rPr lang="en-US" altLang="en-US" sz="1600" dirty="0"/>
              <a:t>(</a:t>
            </a:r>
          </a:p>
          <a:p>
            <a:r>
              <a:rPr lang="en-US" altLang="en-US" sz="1600" dirty="0"/>
              <a:t>			</a:t>
            </a:r>
            <a:r>
              <a:rPr lang="en-US" altLang="en-US" sz="1600" dirty="0" err="1"/>
              <a:t>alist</a:t>
            </a:r>
            <a:r>
              <a:rPr lang="en-US" altLang="en-US" sz="1600" dirty="0"/>
              <a:t>( RT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(mu, sigma), </a:t>
            </a:r>
          </a:p>
          <a:p>
            <a:r>
              <a:rPr lang="en-US" altLang="en-US" sz="1600" dirty="0"/>
              <a:t>			mu &lt;- a[Participant] + b[Participant]*</a:t>
            </a:r>
            <a:r>
              <a:rPr lang="en-US" altLang="en-US" sz="1600" dirty="0" err="1"/>
              <a:t>MemorySetSize</a:t>
            </a:r>
            <a:r>
              <a:rPr lang="en-US" altLang="en-US" sz="1600" dirty="0"/>
              <a:t> + d[Participant]*</a:t>
            </a:r>
            <a:r>
              <a:rPr lang="en-US" altLang="en-US" sz="1600" dirty="0" err="1"/>
              <a:t>MemorySetSize</a:t>
            </a:r>
            <a:r>
              <a:rPr lang="en-US" altLang="en-US" sz="1600" dirty="0"/>
              <a:t>*Condition,</a:t>
            </a:r>
          </a:p>
          <a:p>
            <a:r>
              <a:rPr lang="en-US" altLang="en-US" sz="1600" dirty="0"/>
              <a:t>			a[Participant]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(1000, 200),</a:t>
            </a:r>
          </a:p>
          <a:p>
            <a:r>
              <a:rPr lang="en-US" altLang="en-US" sz="1600" dirty="0"/>
              <a:t>			b[Participant]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(0, 100),</a:t>
            </a:r>
          </a:p>
          <a:p>
            <a:r>
              <a:rPr lang="en-US" altLang="en-US" sz="1600" dirty="0"/>
              <a:t>			d[Participant]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(0, 100),</a:t>
            </a:r>
          </a:p>
          <a:p>
            <a:r>
              <a:rPr lang="en-US" altLang="en-US" sz="1600" dirty="0"/>
              <a:t>			sigma ~ </a:t>
            </a:r>
            <a:r>
              <a:rPr lang="en-US" altLang="en-US" sz="1600" dirty="0" err="1"/>
              <a:t>dunif</a:t>
            </a:r>
            <a:r>
              <a:rPr lang="en-US" altLang="en-US" sz="1600" dirty="0"/>
              <a:t>(0, 1000)</a:t>
            </a:r>
          </a:p>
          <a:p>
            <a:r>
              <a:rPr lang="en-US" altLang="en-US" sz="1600" dirty="0"/>
              <a:t>			), data= </a:t>
            </a:r>
            <a:r>
              <a:rPr lang="en-US" altLang="en-US" sz="1600" dirty="0" err="1"/>
              <a:t>SSdataInteraction</a:t>
            </a:r>
            <a:r>
              <a:rPr lang="en-US" altLang="en-US" sz="1600" dirty="0"/>
              <a:t> ) 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BF765210-5E4A-51CF-B339-9CE65F6C3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95250"/>
            <a:ext cx="8345488" cy="746125"/>
          </a:xfrm>
        </p:spPr>
        <p:txBody>
          <a:bodyPr/>
          <a:lstStyle/>
          <a:p>
            <a:r>
              <a:rPr lang="en-US" altLang="en-US"/>
              <a:t>Rethinking</a:t>
            </a:r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EFDB54BE-BF82-9C8F-09ED-E94A45BB7F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712788"/>
            <a:ext cx="8763000" cy="2278062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1800" dirty="0"/>
              <a:t>Target Condition and Interaction (and intercept)</a:t>
            </a:r>
          </a:p>
          <a:p>
            <a:pPr>
              <a:lnSpc>
                <a:spcPct val="115000"/>
              </a:lnSpc>
            </a:pPr>
            <a:r>
              <a:rPr lang="en-US" altLang="en-US" sz="1600" dirty="0" err="1"/>
              <a:t>SSdataInteraction</a:t>
            </a:r>
            <a:r>
              <a:rPr lang="en-US" altLang="en-US" sz="1600" dirty="0"/>
              <a:t> &lt;- </a:t>
            </a:r>
            <a:r>
              <a:rPr lang="en-US" altLang="en-US" sz="1600" dirty="0" err="1"/>
              <a:t>data.frame</a:t>
            </a:r>
            <a:r>
              <a:rPr lang="en-US" altLang="en-US" sz="1600" dirty="0"/>
              <a:t>(RT= </a:t>
            </a:r>
            <a:r>
              <a:rPr lang="en-US" altLang="en-US" sz="1600" dirty="0" err="1"/>
              <a:t>SSdata$RT</a:t>
            </a:r>
            <a:r>
              <a:rPr lang="en-US" altLang="en-US" sz="1600" dirty="0"/>
              <a:t>, Condition=</a:t>
            </a:r>
            <a:r>
              <a:rPr lang="en-US" altLang="en-US" sz="1600" dirty="0" err="1"/>
              <a:t>SSdata$TargetPresent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MemorySetSize</a:t>
            </a:r>
            <a:r>
              <a:rPr lang="en-US" altLang="en-US" sz="1600" dirty="0"/>
              <a:t>=</a:t>
            </a:r>
            <a:r>
              <a:rPr lang="en-US" altLang="en-US" sz="1600" dirty="0" err="1"/>
              <a:t>SSdata$MemorySetSize</a:t>
            </a:r>
            <a:r>
              <a:rPr lang="en-US" altLang="en-US" sz="1600" dirty="0"/>
              <a:t>, Participant=</a:t>
            </a:r>
            <a:r>
              <a:rPr lang="en-US" altLang="en-US" sz="1600" dirty="0" err="1"/>
              <a:t>SSdata$Participant</a:t>
            </a:r>
            <a:r>
              <a:rPr lang="en-US" altLang="en-US" sz="1600" dirty="0"/>
              <a:t>)		</a:t>
            </a:r>
          </a:p>
          <a:p>
            <a:pPr>
              <a:lnSpc>
                <a:spcPct val="115000"/>
              </a:lnSpc>
            </a:pPr>
            <a:r>
              <a:rPr lang="en-US" altLang="en-US" sz="1600" dirty="0" err="1"/>
              <a:t>SSmodelInteractionCondition</a:t>
            </a:r>
            <a:r>
              <a:rPr lang="en-US" altLang="en-US" sz="1600" dirty="0"/>
              <a:t> &lt;- </a:t>
            </a:r>
            <a:r>
              <a:rPr lang="en-US" altLang="en-US" sz="1600" dirty="0" err="1"/>
              <a:t>quap</a:t>
            </a:r>
            <a:r>
              <a:rPr lang="en-US" altLang="en-US" sz="1600" dirty="0"/>
              <a:t>(</a:t>
            </a:r>
          </a:p>
          <a:p>
            <a:pPr>
              <a:lnSpc>
                <a:spcPct val="115000"/>
              </a:lnSpc>
            </a:pPr>
            <a:r>
              <a:rPr lang="en-US" altLang="en-US" sz="1600" dirty="0"/>
              <a:t>			</a:t>
            </a:r>
            <a:r>
              <a:rPr lang="en-US" altLang="en-US" sz="1600" dirty="0" err="1"/>
              <a:t>alist</a:t>
            </a:r>
            <a:r>
              <a:rPr lang="en-US" altLang="en-US" sz="1600" dirty="0"/>
              <a:t>( RT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(mu, sigma), </a:t>
            </a:r>
          </a:p>
          <a:p>
            <a:pPr>
              <a:lnSpc>
                <a:spcPct val="115000"/>
              </a:lnSpc>
            </a:pPr>
            <a:r>
              <a:rPr lang="en-US" altLang="en-US" sz="1600" dirty="0"/>
              <a:t>			mu &lt;- a[Participant] + c[Participant]*Condition+ d[Participant]*</a:t>
            </a:r>
            <a:r>
              <a:rPr lang="en-US" altLang="en-US" sz="1600" dirty="0" err="1"/>
              <a:t>MemorySetSize</a:t>
            </a:r>
            <a:r>
              <a:rPr lang="en-US" altLang="en-US" sz="1600" dirty="0"/>
              <a:t>*Condition,</a:t>
            </a:r>
          </a:p>
          <a:p>
            <a:pPr>
              <a:lnSpc>
                <a:spcPct val="115000"/>
              </a:lnSpc>
            </a:pPr>
            <a:r>
              <a:rPr lang="en-US" altLang="en-US" sz="1600" dirty="0"/>
              <a:t>			a[Participant]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(1000, 200),</a:t>
            </a:r>
          </a:p>
          <a:p>
            <a:pPr>
              <a:lnSpc>
                <a:spcPct val="115000"/>
              </a:lnSpc>
            </a:pPr>
            <a:r>
              <a:rPr lang="en-US" altLang="en-US" sz="1600" dirty="0"/>
              <a:t>			c[Participant]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(0, 100),</a:t>
            </a:r>
          </a:p>
          <a:p>
            <a:pPr>
              <a:lnSpc>
                <a:spcPct val="115000"/>
              </a:lnSpc>
            </a:pPr>
            <a:r>
              <a:rPr lang="en-US" altLang="en-US" sz="1600" dirty="0"/>
              <a:t>			d[Participant]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(0, 100),</a:t>
            </a:r>
          </a:p>
          <a:p>
            <a:pPr>
              <a:lnSpc>
                <a:spcPct val="115000"/>
              </a:lnSpc>
            </a:pPr>
            <a:r>
              <a:rPr lang="en-US" altLang="en-US" sz="1600" dirty="0"/>
              <a:t>			sigma ~ </a:t>
            </a:r>
            <a:r>
              <a:rPr lang="en-US" altLang="en-US" sz="1600" dirty="0" err="1"/>
              <a:t>dunif</a:t>
            </a:r>
            <a:r>
              <a:rPr lang="en-US" altLang="en-US" sz="1600" dirty="0"/>
              <a:t>(0, 1000)</a:t>
            </a:r>
          </a:p>
          <a:p>
            <a:pPr>
              <a:lnSpc>
                <a:spcPct val="115000"/>
              </a:lnSpc>
            </a:pPr>
            <a:r>
              <a:rPr lang="en-US" altLang="en-US" sz="1600" dirty="0"/>
              <a:t>			), data= </a:t>
            </a:r>
            <a:r>
              <a:rPr lang="en-US" altLang="en-US" sz="1600" dirty="0" err="1"/>
              <a:t>SSdataInteraction</a:t>
            </a:r>
            <a:r>
              <a:rPr lang="en-US" altLang="en-US" sz="1600" dirty="0"/>
              <a:t> ) </a:t>
            </a:r>
            <a:endParaRPr lang="en-US" altLang="en-US" sz="1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DBBBC972-4F4D-2DE6-98F3-A0CBC26A94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Model comparison</a:t>
            </a:r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E123403B-734B-036B-5718-1463202BE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 dirty="0"/>
              <a:t>compare(</a:t>
            </a:r>
            <a:r>
              <a:rPr lang="en-US" altLang="en-US" sz="2000" dirty="0" err="1"/>
              <a:t>SSmodelInteractionCondition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SSmodelInteractionMMS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SSmodelInteractionOnly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SSmodelAdditive</a:t>
            </a:r>
            <a:r>
              <a:rPr lang="en-US" altLang="en-US" sz="2000" dirty="0"/>
              <a:t> , </a:t>
            </a:r>
            <a:r>
              <a:rPr lang="en-US" altLang="en-US" sz="2000" dirty="0" err="1"/>
              <a:t>SSmodelCondition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SSmodelMSS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SSmodelNull</a:t>
            </a:r>
            <a:r>
              <a:rPr lang="en-US" altLang="en-US" sz="2000" dirty="0"/>
              <a:t>)</a:t>
            </a:r>
            <a:endParaRPr lang="en-US" altLang="en-US" sz="1600" dirty="0"/>
          </a:p>
          <a:p>
            <a:pPr>
              <a:lnSpc>
                <a:spcPct val="115000"/>
              </a:lnSpc>
            </a:pPr>
            <a:endParaRPr lang="en-US" altLang="en-US" sz="1400" dirty="0"/>
          </a:p>
          <a:p>
            <a:pPr>
              <a:lnSpc>
                <a:spcPct val="115000"/>
              </a:lnSpc>
            </a:pPr>
            <a:endParaRPr lang="en-US" altLang="en-US" sz="1400" dirty="0"/>
          </a:p>
          <a:p>
            <a:pPr>
              <a:lnSpc>
                <a:spcPct val="115000"/>
              </a:lnSpc>
            </a:pPr>
            <a:endParaRPr lang="en-US" altLang="en-US" sz="1400" dirty="0"/>
          </a:p>
          <a:p>
            <a:pPr>
              <a:lnSpc>
                <a:spcPct val="115000"/>
              </a:lnSpc>
            </a:pPr>
            <a:r>
              <a:rPr lang="en-US" altLang="en-US" sz="1400" dirty="0"/>
              <a:t>                                     WAIC     SE </a:t>
            </a:r>
            <a:r>
              <a:rPr lang="en-US" altLang="en-US" sz="1400" dirty="0" err="1"/>
              <a:t>dWAIC</a:t>
            </a:r>
            <a:r>
              <a:rPr lang="en-US" altLang="en-US" sz="1400" dirty="0"/>
              <a:t>   </a:t>
            </a:r>
            <a:r>
              <a:rPr lang="en-US" altLang="en-US" sz="1400" dirty="0" err="1"/>
              <a:t>dSE</a:t>
            </a:r>
            <a:r>
              <a:rPr lang="en-US" altLang="en-US" sz="1400" dirty="0"/>
              <a:t> </a:t>
            </a:r>
            <a:r>
              <a:rPr lang="en-US" altLang="en-US" sz="1400" dirty="0" err="1"/>
              <a:t>pWAIC</a:t>
            </a:r>
            <a:r>
              <a:rPr lang="en-US" altLang="en-US" sz="1400" dirty="0"/>
              <a:t> weight</a:t>
            </a:r>
          </a:p>
          <a:p>
            <a:pPr>
              <a:lnSpc>
                <a:spcPct val="115000"/>
              </a:lnSpc>
            </a:pPr>
            <a:r>
              <a:rPr lang="en-US" altLang="en-US" sz="1400" dirty="0" err="1"/>
              <a:t>SSmodelAdditive</a:t>
            </a:r>
            <a:r>
              <a:rPr lang="en-US" altLang="en-US" sz="1400" dirty="0"/>
              <a:t>             93929.7 182.07   0.0    NA 306.8      1</a:t>
            </a:r>
          </a:p>
          <a:p>
            <a:pPr>
              <a:lnSpc>
                <a:spcPct val="115000"/>
              </a:lnSpc>
            </a:pPr>
            <a:r>
              <a:rPr lang="en-US" altLang="en-US" sz="1400" dirty="0" err="1"/>
              <a:t>SSmodelInteraction</a:t>
            </a:r>
            <a:r>
              <a:rPr lang="en-US" altLang="en-US" sz="1400" dirty="0"/>
              <a:t>          93955.0 184.50  25.4 20.37 381.2      0</a:t>
            </a:r>
          </a:p>
          <a:p>
            <a:pPr>
              <a:lnSpc>
                <a:spcPct val="115000"/>
              </a:lnSpc>
            </a:pPr>
            <a:r>
              <a:rPr lang="en-US" altLang="en-US" sz="1400" dirty="0" err="1"/>
              <a:t>SSmodelInteractionMMS</a:t>
            </a:r>
            <a:r>
              <a:rPr lang="en-US" altLang="en-US" sz="1400" dirty="0"/>
              <a:t>       93984.4 182.29  54.7 21.96 335.0      0</a:t>
            </a:r>
          </a:p>
          <a:p>
            <a:pPr>
              <a:lnSpc>
                <a:spcPct val="115000"/>
              </a:lnSpc>
            </a:pPr>
            <a:r>
              <a:rPr lang="en-US" altLang="en-US" sz="1400" dirty="0" err="1"/>
              <a:t>SSmodelMSS</a:t>
            </a:r>
            <a:r>
              <a:rPr lang="en-US" altLang="en-US" sz="1400" dirty="0"/>
              <a:t>                  93999.2 177.70  69.5 27.13 221.2      0</a:t>
            </a:r>
          </a:p>
          <a:p>
            <a:pPr>
              <a:lnSpc>
                <a:spcPct val="115000"/>
              </a:lnSpc>
            </a:pPr>
            <a:r>
              <a:rPr lang="en-US" altLang="en-US" sz="1400" dirty="0" err="1"/>
              <a:t>SSmodelInteractionCondition</a:t>
            </a:r>
            <a:r>
              <a:rPr lang="en-US" altLang="en-US" sz="1400" dirty="0"/>
              <a:t> 94164.2 178.30 234.6 43.92 290.9      0</a:t>
            </a:r>
          </a:p>
          <a:p>
            <a:pPr>
              <a:lnSpc>
                <a:spcPct val="115000"/>
              </a:lnSpc>
            </a:pPr>
            <a:r>
              <a:rPr lang="en-US" altLang="en-US" sz="1400" dirty="0" err="1"/>
              <a:t>SSmodelInteractionOnly</a:t>
            </a:r>
            <a:r>
              <a:rPr lang="en-US" altLang="en-US" sz="1400" dirty="0"/>
              <a:t>      94403.0 172.88 473.4 54.32 226.0      0</a:t>
            </a:r>
          </a:p>
          <a:p>
            <a:pPr>
              <a:lnSpc>
                <a:spcPct val="115000"/>
              </a:lnSpc>
            </a:pPr>
            <a:r>
              <a:rPr lang="en-US" altLang="en-US" sz="1400" dirty="0" err="1"/>
              <a:t>SSmodelCondition</a:t>
            </a:r>
            <a:r>
              <a:rPr lang="en-US" altLang="en-US" sz="1400" dirty="0"/>
              <a:t>            94507.9 169.30 578.2 53.93 194.5      0</a:t>
            </a:r>
          </a:p>
          <a:p>
            <a:pPr>
              <a:lnSpc>
                <a:spcPct val="115000"/>
              </a:lnSpc>
            </a:pPr>
            <a:r>
              <a:rPr lang="en-US" altLang="en-US" sz="1400" dirty="0" err="1"/>
              <a:t>SSmodelNull</a:t>
            </a:r>
            <a:r>
              <a:rPr lang="en-US" altLang="en-US" sz="1400" dirty="0"/>
              <a:t>                 94554.2 165.98 624.5 59.30 112.4      0</a:t>
            </a: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1400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E40209FB-6374-4FD0-DBF3-A4AEB872E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447" y="1044575"/>
            <a:ext cx="6946900" cy="2862263"/>
          </a:xfrm>
          <a:prstGeom prst="rect">
            <a:avLst/>
          </a:prstGeom>
          <a:solidFill>
            <a:srgbClr val="FFE6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dirty="0"/>
              <a:t>&gt; bf2</a:t>
            </a:r>
          </a:p>
          <a:p>
            <a:r>
              <a:rPr lang="en-US" altLang="en-US" sz="1200" dirty="0"/>
              <a:t>Bayes factor analysis</a:t>
            </a:r>
          </a:p>
          <a:p>
            <a:r>
              <a:rPr lang="en-US" altLang="en-US" sz="1200" dirty="0"/>
              <a:t>--------------</a:t>
            </a:r>
          </a:p>
          <a:p>
            <a:r>
              <a:rPr lang="en-US" altLang="en-US" sz="1200" dirty="0"/>
              <a:t>[1] </a:t>
            </a:r>
            <a:r>
              <a:rPr lang="en-US" altLang="en-US" sz="1200" dirty="0" err="1"/>
              <a:t>MemorySetSize</a:t>
            </a:r>
            <a:r>
              <a:rPr lang="en-US" altLang="en-US" sz="1200" dirty="0"/>
              <a:t> + Participant                                       : 5.519399e+126 ±0.59%</a:t>
            </a:r>
          </a:p>
          <a:p>
            <a:r>
              <a:rPr lang="en-US" altLang="en-US" sz="1200" dirty="0"/>
              <a:t>[2] Condition + Participant                                           : 0.02776611    ±1.88%</a:t>
            </a:r>
          </a:p>
          <a:p>
            <a:r>
              <a:rPr lang="en-US" altLang="en-US" sz="1200" dirty="0"/>
              <a:t>[3] </a:t>
            </a:r>
            <a:r>
              <a:rPr lang="en-US" altLang="en-US" sz="1200" dirty="0" err="1"/>
              <a:t>MemorySetSize:Condition</a:t>
            </a:r>
            <a:r>
              <a:rPr lang="en-US" altLang="en-US" sz="1200" dirty="0"/>
              <a:t> + Participant                             : 70932.28      ±1.18%</a:t>
            </a:r>
          </a:p>
          <a:p>
            <a:r>
              <a:rPr lang="en-US" altLang="en-US" sz="1200" dirty="0"/>
              <a:t>[4] </a:t>
            </a:r>
            <a:r>
              <a:rPr lang="en-US" altLang="en-US" sz="1200" dirty="0" err="1"/>
              <a:t>MemorySetSize</a:t>
            </a:r>
            <a:r>
              <a:rPr lang="en-US" altLang="en-US" sz="1200" dirty="0"/>
              <a:t> + Condition + Participant                           : 1.518957e+125 ±2.36%</a:t>
            </a:r>
          </a:p>
          <a:p>
            <a:r>
              <a:rPr lang="en-US" altLang="en-US" sz="1200" dirty="0"/>
              <a:t>[5] </a:t>
            </a:r>
            <a:r>
              <a:rPr lang="en-US" altLang="en-US" sz="1200" dirty="0" err="1"/>
              <a:t>MemorySetSize</a:t>
            </a:r>
            <a:r>
              <a:rPr lang="en-US" altLang="en-US" sz="1200" dirty="0"/>
              <a:t> + </a:t>
            </a:r>
            <a:r>
              <a:rPr lang="en-US" altLang="en-US" sz="1200" dirty="0" err="1"/>
              <a:t>MemorySetSize:Condition</a:t>
            </a:r>
            <a:r>
              <a:rPr lang="en-US" altLang="en-US" sz="1200" dirty="0"/>
              <a:t> + Participant             : </a:t>
            </a:r>
            <a:r>
              <a:rPr lang="en-US" altLang="en-US" sz="1200" b="1" dirty="0"/>
              <a:t>1.910749e+132 </a:t>
            </a:r>
            <a:r>
              <a:rPr lang="en-US" altLang="en-US" sz="1200" dirty="0"/>
              <a:t>±1.23%</a:t>
            </a:r>
          </a:p>
          <a:p>
            <a:r>
              <a:rPr lang="en-US" altLang="en-US" sz="1200" dirty="0"/>
              <a:t>[6] Condition + </a:t>
            </a:r>
            <a:r>
              <a:rPr lang="en-US" altLang="en-US" sz="1200" dirty="0" err="1"/>
              <a:t>MemorySetSize:Condition</a:t>
            </a:r>
            <a:r>
              <a:rPr lang="en-US" altLang="en-US" sz="1200" dirty="0"/>
              <a:t> + Participant                 : 2186.301      ±14.32%</a:t>
            </a:r>
          </a:p>
          <a:p>
            <a:r>
              <a:rPr lang="en-US" altLang="en-US" sz="1200" dirty="0"/>
              <a:t>[7] </a:t>
            </a:r>
            <a:r>
              <a:rPr lang="en-US" altLang="en-US" sz="1200" i="1" dirty="0" err="1"/>
              <a:t>MemorySetSize</a:t>
            </a:r>
            <a:r>
              <a:rPr lang="en-US" altLang="en-US" sz="1200" i="1" dirty="0"/>
              <a:t> + Condition + </a:t>
            </a:r>
            <a:r>
              <a:rPr lang="en-US" altLang="en-US" sz="1200" i="1" dirty="0" err="1"/>
              <a:t>MemorySetSize:Condition</a:t>
            </a:r>
            <a:r>
              <a:rPr lang="en-US" altLang="en-US" sz="1200" i="1" dirty="0"/>
              <a:t> + Participant : 5.138857e+130 </a:t>
            </a:r>
            <a:r>
              <a:rPr lang="en-US" altLang="en-US" sz="1200" dirty="0"/>
              <a:t>±1.94%</a:t>
            </a:r>
          </a:p>
          <a:p>
            <a:endParaRPr lang="en-US" altLang="en-US" sz="1200" dirty="0"/>
          </a:p>
          <a:p>
            <a:r>
              <a:rPr lang="en-US" altLang="en-US" sz="1200" dirty="0"/>
              <a:t>Against denominator:</a:t>
            </a:r>
          </a:p>
          <a:p>
            <a:r>
              <a:rPr lang="en-US" altLang="en-US" sz="1200" dirty="0"/>
              <a:t>  RT ~ Participant </a:t>
            </a:r>
          </a:p>
          <a:p>
            <a:r>
              <a:rPr lang="en-US" altLang="en-US" sz="1200" dirty="0"/>
              <a:t>---</a:t>
            </a:r>
          </a:p>
          <a:p>
            <a:r>
              <a:rPr lang="en-US" altLang="en-US" sz="1200" dirty="0"/>
              <a:t>Bayes factor type: </a:t>
            </a:r>
            <a:r>
              <a:rPr lang="en-US" altLang="en-US" sz="1200" dirty="0" err="1"/>
              <a:t>BFlinearModel</a:t>
            </a:r>
            <a:r>
              <a:rPr lang="en-US" altLang="en-US" sz="1200" dirty="0"/>
              <a:t>, JZS</a:t>
            </a:r>
          </a:p>
        </p:txBody>
      </p:sp>
    </p:spTree>
    <p:extLst>
      <p:ext uri="{BB962C8B-B14F-4D97-AF65-F5344CB8AC3E}">
        <p14:creationId xmlns:p14="http://schemas.microsoft.com/office/powerpoint/2010/main" val="210291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DBBBC972-4F4D-2DE6-98F3-A0CBC26A94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Model comparison</a:t>
            </a:r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E123403B-734B-036B-5718-1463202BE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1800" dirty="0"/>
              <a:t>The </a:t>
            </a:r>
            <a:r>
              <a:rPr lang="en-US" altLang="en-US" sz="1800" dirty="0" err="1"/>
              <a:t>BayesFactor</a:t>
            </a:r>
            <a:r>
              <a:rPr lang="en-US" altLang="en-US" sz="1800" dirty="0"/>
              <a:t> ANOVA is a pretty easy way to generate/compare “standard” models </a:t>
            </a:r>
          </a:p>
          <a:p>
            <a:pPr lvl="1">
              <a:lnSpc>
                <a:spcPct val="115000"/>
              </a:lnSpc>
            </a:pPr>
            <a:r>
              <a:rPr lang="en-US" altLang="en-US" sz="1400" dirty="0"/>
              <a:t>Main effects, interactions</a:t>
            </a:r>
          </a:p>
          <a:p>
            <a:pPr>
              <a:lnSpc>
                <a:spcPct val="115000"/>
              </a:lnSpc>
            </a:pPr>
            <a:r>
              <a:rPr lang="en-US" altLang="en-US" sz="1800" dirty="0"/>
              <a:t>It would be nice if it gave similar conclusions about these types of models as the WAIC analyses</a:t>
            </a:r>
          </a:p>
          <a:p>
            <a:pPr lvl="1">
              <a:lnSpc>
                <a:spcPct val="115000"/>
              </a:lnSpc>
            </a:pPr>
            <a:r>
              <a:rPr lang="en-US" altLang="en-US" sz="1400" dirty="0"/>
              <a:t>But we shouldn’t really expect that because they attempt to answer different questions</a:t>
            </a:r>
          </a:p>
          <a:p>
            <a:pPr lvl="1">
              <a:lnSpc>
                <a:spcPct val="115000"/>
              </a:lnSpc>
            </a:pPr>
            <a:endParaRPr lang="en-US" altLang="en-US" sz="1400" dirty="0"/>
          </a:p>
          <a:p>
            <a:pPr lvl="1">
              <a:lnSpc>
                <a:spcPct val="115000"/>
              </a:lnSpc>
            </a:pPr>
            <a:endParaRPr lang="en-US" altLang="en-US" sz="1400" dirty="0"/>
          </a:p>
          <a:p>
            <a:pPr>
              <a:lnSpc>
                <a:spcPct val="115000"/>
              </a:lnSpc>
            </a:pPr>
            <a:r>
              <a:rPr lang="en-US" altLang="en-US" sz="1800" dirty="0"/>
              <a:t>The </a:t>
            </a:r>
            <a:r>
              <a:rPr lang="en-US" altLang="en-US" sz="1800" dirty="0" err="1"/>
              <a:t>BayesFactor</a:t>
            </a:r>
            <a:r>
              <a:rPr lang="en-US" altLang="en-US" sz="1800" dirty="0"/>
              <a:t> ANOVA is not very good at comparing “non-standard” models</a:t>
            </a:r>
          </a:p>
          <a:p>
            <a:pPr>
              <a:lnSpc>
                <a:spcPct val="115000"/>
              </a:lnSpc>
            </a:pPr>
            <a:r>
              <a:rPr lang="en-US" altLang="en-US" sz="1800" dirty="0"/>
              <a:t>Historically, for the Sternberg search task, non-standard models are what we should compare</a:t>
            </a:r>
          </a:p>
          <a:p>
            <a:pPr>
              <a:lnSpc>
                <a:spcPct val="115000"/>
              </a:lnSpc>
            </a:pPr>
            <a:endParaRPr lang="en-US" altLang="en-US" sz="2400" dirty="0"/>
          </a:p>
          <a:p>
            <a:pPr>
              <a:lnSpc>
                <a:spcPct val="115000"/>
              </a:lnSpc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46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8EB8C21D-2C84-37DF-DBAB-104200770F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6781800" cy="762000"/>
          </a:xfrm>
          <a:noFill/>
        </p:spPr>
        <p:txBody>
          <a:bodyPr lIns="92075" tIns="46038" rIns="92075" bIns="46038"/>
          <a:lstStyle/>
          <a:p>
            <a:r>
              <a:rPr lang="en-US" altLang="en-US">
                <a:ea typeface="ＭＳ Ｐゴシック" panose="020B0600070205080204" pitchFamily="34" charset="-128"/>
              </a:rPr>
              <a:t>Search of memory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E56C8019-7F94-C1A4-F5A1-B548482AF1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1847850"/>
          </a:xfrm>
          <a:noFill/>
        </p:spPr>
        <p:txBody>
          <a:bodyPr lIns="92075" tIns="46038" rIns="92075" bIns="46038"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How is memory searched?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Sternberg hypothesized three types of searches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Explore by varying the number of items in memory set (similar to visual search experiments)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measure reaction time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Sternberg (1969)</a:t>
            </a:r>
          </a:p>
        </p:txBody>
      </p:sp>
      <p:grpSp>
        <p:nvGrpSpPr>
          <p:cNvPr id="7171" name="Group 4">
            <a:extLst>
              <a:ext uri="{FF2B5EF4-FFF2-40B4-BE49-F238E27FC236}">
                <a16:creationId xmlns:a16="http://schemas.microsoft.com/office/drawing/2014/main" id="{4EB3517C-C4CE-9281-6938-C2A60EFC7267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800600"/>
            <a:ext cx="914400" cy="1752600"/>
            <a:chOff x="960" y="2736"/>
            <a:chExt cx="576" cy="1104"/>
          </a:xfrm>
        </p:grpSpPr>
        <p:sp>
          <p:nvSpPr>
            <p:cNvPr id="7181" name="Oval 5">
              <a:extLst>
                <a:ext uri="{FF2B5EF4-FFF2-40B4-BE49-F238E27FC236}">
                  <a16:creationId xmlns:a16="http://schemas.microsoft.com/office/drawing/2014/main" id="{4D689ECC-F33B-37BA-0617-8B179F494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736"/>
              <a:ext cx="576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2" name="Oval 6">
              <a:extLst>
                <a:ext uri="{FF2B5EF4-FFF2-40B4-BE49-F238E27FC236}">
                  <a16:creationId xmlns:a16="http://schemas.microsoft.com/office/drawing/2014/main" id="{02A8BCBA-B2A1-86E8-7D95-99C541332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92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3" name="Line 7">
              <a:extLst>
                <a:ext uri="{FF2B5EF4-FFF2-40B4-BE49-F238E27FC236}">
                  <a16:creationId xmlns:a16="http://schemas.microsoft.com/office/drawing/2014/main" id="{E2AA1BC2-9CA6-4C56-4B0C-1E081BF48C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408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2" name="Text Box 8">
            <a:extLst>
              <a:ext uri="{FF2B5EF4-FFF2-40B4-BE49-F238E27FC236}">
                <a16:creationId xmlns:a16="http://schemas.microsoft.com/office/drawing/2014/main" id="{02634191-AA59-6D64-2DC9-D14F5D935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724400"/>
            <a:ext cx="10826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5 3 2 9</a:t>
            </a:r>
          </a:p>
        </p:txBody>
      </p:sp>
      <p:sp>
        <p:nvSpPr>
          <p:cNvPr id="7173" name="AutoShape 9">
            <a:extLst>
              <a:ext uri="{FF2B5EF4-FFF2-40B4-BE49-F238E27FC236}">
                <a16:creationId xmlns:a16="http://schemas.microsoft.com/office/drawing/2014/main" id="{BE8F936B-33DC-A178-0C2F-5DA8BE70B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038600"/>
            <a:ext cx="1752600" cy="914400"/>
          </a:xfrm>
          <a:prstGeom prst="cloudCallout">
            <a:avLst>
              <a:gd name="adj1" fmla="val 2537"/>
              <a:gd name="adj2" fmla="val 7881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5 3 2 9</a:t>
            </a:r>
          </a:p>
        </p:txBody>
      </p:sp>
      <p:grpSp>
        <p:nvGrpSpPr>
          <p:cNvPr id="7174" name="Group 11">
            <a:extLst>
              <a:ext uri="{FF2B5EF4-FFF2-40B4-BE49-F238E27FC236}">
                <a16:creationId xmlns:a16="http://schemas.microsoft.com/office/drawing/2014/main" id="{8F0F70DD-3972-2805-0FC1-C21B1E067FFF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4724400"/>
            <a:ext cx="914400" cy="1752600"/>
            <a:chOff x="960" y="2736"/>
            <a:chExt cx="576" cy="1104"/>
          </a:xfrm>
        </p:grpSpPr>
        <p:sp>
          <p:nvSpPr>
            <p:cNvPr id="7178" name="Oval 12">
              <a:extLst>
                <a:ext uri="{FF2B5EF4-FFF2-40B4-BE49-F238E27FC236}">
                  <a16:creationId xmlns:a16="http://schemas.microsoft.com/office/drawing/2014/main" id="{B4C0B32D-5841-9F83-D862-D3CB94E9C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736"/>
              <a:ext cx="576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9" name="Oval 13">
              <a:extLst>
                <a:ext uri="{FF2B5EF4-FFF2-40B4-BE49-F238E27FC236}">
                  <a16:creationId xmlns:a16="http://schemas.microsoft.com/office/drawing/2014/main" id="{B5F27974-77C3-FD68-DE37-0EA92DB3E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92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0" name="Line 14">
              <a:extLst>
                <a:ext uri="{FF2B5EF4-FFF2-40B4-BE49-F238E27FC236}">
                  <a16:creationId xmlns:a16="http://schemas.microsoft.com/office/drawing/2014/main" id="{F5C1B12A-7A4D-E643-EB51-ABF551B5D6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408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5" name="Text Box 15">
            <a:extLst>
              <a:ext uri="{FF2B5EF4-FFF2-40B4-BE49-F238E27FC236}">
                <a16:creationId xmlns:a16="http://schemas.microsoft.com/office/drawing/2014/main" id="{082ED9B9-67EF-7F3D-95A2-78402BA91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648200"/>
            <a:ext cx="10826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 8</a:t>
            </a:r>
          </a:p>
        </p:txBody>
      </p:sp>
      <p:sp>
        <p:nvSpPr>
          <p:cNvPr id="7176" name="AutoShape 16">
            <a:extLst>
              <a:ext uri="{FF2B5EF4-FFF2-40B4-BE49-F238E27FC236}">
                <a16:creationId xmlns:a16="http://schemas.microsoft.com/office/drawing/2014/main" id="{1DA8341E-13A1-C34E-DC1D-052ABC3CE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657600"/>
            <a:ext cx="1752600" cy="914400"/>
          </a:xfrm>
          <a:prstGeom prst="cloudCallout">
            <a:avLst>
              <a:gd name="adj1" fmla="val -995"/>
              <a:gd name="adj2" fmla="val 838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5 3 2 9</a:t>
            </a:r>
          </a:p>
        </p:txBody>
      </p:sp>
      <p:sp>
        <p:nvSpPr>
          <p:cNvPr id="7177" name="AutoShape 17">
            <a:extLst>
              <a:ext uri="{FF2B5EF4-FFF2-40B4-BE49-F238E27FC236}">
                <a16:creationId xmlns:a16="http://schemas.microsoft.com/office/drawing/2014/main" id="{E8E2F6F2-6F78-218E-32BC-6EF335306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505200"/>
            <a:ext cx="1143000" cy="762000"/>
          </a:xfrm>
          <a:prstGeom prst="wedgeRoundRectCallout">
            <a:avLst>
              <a:gd name="adj1" fmla="val -144444"/>
              <a:gd name="adj2" fmla="val 12041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NO</a:t>
            </a:r>
          </a:p>
        </p:txBody>
      </p:sp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5">
            <a:extLst>
              <a:ext uri="{FF2B5EF4-FFF2-40B4-BE49-F238E27FC236}">
                <a16:creationId xmlns:a16="http://schemas.microsoft.com/office/drawing/2014/main" id="{C570B518-B145-5904-AD62-558435332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657600"/>
            <a:ext cx="2819400" cy="1676400"/>
          </a:xfrm>
          <a:prstGeom prst="cloudCallout">
            <a:avLst>
              <a:gd name="adj1" fmla="val -87218"/>
              <a:gd name="adj2" fmla="val 444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5 3 2 9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43385B95-B358-00A6-B7F0-D4F9310CBA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6781800" cy="1143000"/>
          </a:xfrm>
          <a:noFill/>
        </p:spPr>
        <p:txBody>
          <a:bodyPr lIns="92075" tIns="46038" rIns="92075" bIns="46038"/>
          <a:lstStyle/>
          <a:p>
            <a:r>
              <a:rPr lang="en-US" altLang="en-US">
                <a:ea typeface="ＭＳ Ｐゴシック" panose="020B0600070205080204" pitchFamily="34" charset="-128"/>
              </a:rPr>
              <a:t>Types of searches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66FC268-0337-2E0B-D53B-E3550B443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848600" cy="1847850"/>
          </a:xfrm>
          <a:noFill/>
        </p:spPr>
        <p:txBody>
          <a:bodyPr lIns="92075" tIns="46038" rIns="92075" bIns="46038"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(1)</a:t>
            </a:r>
            <a:r>
              <a:rPr lang="en-US" altLang="en-US" sz="2400" i="1">
                <a:ea typeface="ＭＳ Ｐゴシック" panose="020B0600070205080204" pitchFamily="34" charset="-128"/>
              </a:rPr>
              <a:t> parallel</a:t>
            </a:r>
            <a:r>
              <a:rPr lang="en-US" altLang="en-US" sz="2400">
                <a:ea typeface="ＭＳ Ｐゴシック" panose="020B0600070205080204" pitchFamily="34" charset="-128"/>
              </a:rPr>
              <a:t>: target item is compared to all the items in memory at the same time</a:t>
            </a:r>
          </a:p>
          <a:p>
            <a:pPr marL="685800" lvl="1"/>
            <a:r>
              <a:rPr lang="en-US" altLang="en-US" sz="2000">
                <a:ea typeface="ＭＳ Ｐゴシック" panose="020B0600070205080204" pitchFamily="34" charset="-128"/>
              </a:rPr>
              <a:t>the answer (yes or no) is returned after all items have been checked</a:t>
            </a:r>
          </a:p>
        </p:txBody>
      </p:sp>
      <p:grpSp>
        <p:nvGrpSpPr>
          <p:cNvPr id="9220" name="Group 10">
            <a:extLst>
              <a:ext uri="{FF2B5EF4-FFF2-40B4-BE49-F238E27FC236}">
                <a16:creationId xmlns:a16="http://schemas.microsoft.com/office/drawing/2014/main" id="{362D5A16-6DB9-851B-64DC-3AEDB962DE8E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648200"/>
            <a:ext cx="914400" cy="1752600"/>
            <a:chOff x="960" y="2736"/>
            <a:chExt cx="576" cy="1104"/>
          </a:xfrm>
        </p:grpSpPr>
        <p:sp>
          <p:nvSpPr>
            <p:cNvPr id="9245" name="Oval 11">
              <a:extLst>
                <a:ext uri="{FF2B5EF4-FFF2-40B4-BE49-F238E27FC236}">
                  <a16:creationId xmlns:a16="http://schemas.microsoft.com/office/drawing/2014/main" id="{A89F52E4-6F99-5DB0-EF6C-675F157BB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736"/>
              <a:ext cx="576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46" name="Oval 12">
              <a:extLst>
                <a:ext uri="{FF2B5EF4-FFF2-40B4-BE49-F238E27FC236}">
                  <a16:creationId xmlns:a16="http://schemas.microsoft.com/office/drawing/2014/main" id="{EA3C666F-F087-7D2E-697A-B9FA5D358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92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47" name="Line 13">
              <a:extLst>
                <a:ext uri="{FF2B5EF4-FFF2-40B4-BE49-F238E27FC236}">
                  <a16:creationId xmlns:a16="http://schemas.microsoft.com/office/drawing/2014/main" id="{B9AE505E-9477-FF2F-2E90-47A664F04C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408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74" name="Text Box 14">
            <a:extLst>
              <a:ext uri="{FF2B5EF4-FFF2-40B4-BE49-F238E27FC236}">
                <a16:creationId xmlns:a16="http://schemas.microsoft.com/office/drawing/2014/main" id="{B87147FC-D490-1511-D506-64FC39F04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71500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 8</a:t>
            </a:r>
          </a:p>
        </p:txBody>
      </p:sp>
      <p:sp>
        <p:nvSpPr>
          <p:cNvPr id="66577" name="Text Box 17">
            <a:extLst>
              <a:ext uri="{FF2B5EF4-FFF2-40B4-BE49-F238E27FC236}">
                <a16:creationId xmlns:a16="http://schemas.microsoft.com/office/drawing/2014/main" id="{0C606440-5279-9602-C05C-2080F4E18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56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8</a:t>
            </a:r>
          </a:p>
        </p:txBody>
      </p:sp>
      <p:sp>
        <p:nvSpPr>
          <p:cNvPr id="66578" name="Text Box 18">
            <a:extLst>
              <a:ext uri="{FF2B5EF4-FFF2-40B4-BE49-F238E27FC236}">
                <a16:creationId xmlns:a16="http://schemas.microsoft.com/office/drawing/2014/main" id="{2D15008B-9B04-7D8B-D80E-F4319E3AB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953000"/>
            <a:ext cx="102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8 8 8 8</a:t>
            </a:r>
          </a:p>
        </p:txBody>
      </p:sp>
      <p:sp>
        <p:nvSpPr>
          <p:cNvPr id="66579" name="Text Box 19">
            <a:extLst>
              <a:ext uri="{FF2B5EF4-FFF2-40B4-BE49-F238E27FC236}">
                <a16:creationId xmlns:a16="http://schemas.microsoft.com/office/drawing/2014/main" id="{4BBCB296-E884-B94B-C92B-ACB8ABD75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800600"/>
            <a:ext cx="102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8 8 8 8</a:t>
            </a:r>
          </a:p>
        </p:txBody>
      </p:sp>
      <p:sp>
        <p:nvSpPr>
          <p:cNvPr id="66580" name="Text Box 20">
            <a:extLst>
              <a:ext uri="{FF2B5EF4-FFF2-40B4-BE49-F238E27FC236}">
                <a16:creationId xmlns:a16="http://schemas.microsoft.com/office/drawing/2014/main" id="{0F439DBE-04F1-DE7E-AB07-00D14B20F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8</a:t>
            </a:r>
          </a:p>
        </p:txBody>
      </p:sp>
      <p:grpSp>
        <p:nvGrpSpPr>
          <p:cNvPr id="3" name="Group 25">
            <a:extLst>
              <a:ext uri="{FF2B5EF4-FFF2-40B4-BE49-F238E27FC236}">
                <a16:creationId xmlns:a16="http://schemas.microsoft.com/office/drawing/2014/main" id="{C099B562-47F0-E40B-81F2-A2F702736ABC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4572000"/>
            <a:ext cx="609600" cy="381000"/>
            <a:chOff x="2448" y="2880"/>
            <a:chExt cx="384" cy="240"/>
          </a:xfrm>
        </p:grpSpPr>
        <p:sp>
          <p:nvSpPr>
            <p:cNvPr id="9241" name="Line 21">
              <a:extLst>
                <a:ext uri="{FF2B5EF4-FFF2-40B4-BE49-F238E27FC236}">
                  <a16:creationId xmlns:a16="http://schemas.microsoft.com/office/drawing/2014/main" id="{D904CFF2-5F7D-3E89-7FEF-DC18968905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88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Line 22">
              <a:extLst>
                <a:ext uri="{FF2B5EF4-FFF2-40B4-BE49-F238E27FC236}">
                  <a16:creationId xmlns:a16="http://schemas.microsoft.com/office/drawing/2014/main" id="{B16538FB-E511-1BF7-ED76-102E27444C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88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Line 23">
              <a:extLst>
                <a:ext uri="{FF2B5EF4-FFF2-40B4-BE49-F238E27FC236}">
                  <a16:creationId xmlns:a16="http://schemas.microsoft.com/office/drawing/2014/main" id="{4A222AD4-A759-562B-B4CF-66BFDE2FA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88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Line 24">
              <a:extLst>
                <a:ext uri="{FF2B5EF4-FFF2-40B4-BE49-F238E27FC236}">
                  <a16:creationId xmlns:a16="http://schemas.microsoft.com/office/drawing/2014/main" id="{B285B7E1-D7E1-8ECB-533F-40F1122A9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88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1">
            <a:extLst>
              <a:ext uri="{FF2B5EF4-FFF2-40B4-BE49-F238E27FC236}">
                <a16:creationId xmlns:a16="http://schemas.microsoft.com/office/drawing/2014/main" id="{AE97B6CE-D4D8-1FD0-087A-8C812B507178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4343400"/>
            <a:ext cx="990600" cy="304800"/>
            <a:chOff x="2352" y="2736"/>
            <a:chExt cx="624" cy="192"/>
          </a:xfrm>
        </p:grpSpPr>
        <p:grpSp>
          <p:nvGrpSpPr>
            <p:cNvPr id="9229" name="Group 28">
              <a:extLst>
                <a:ext uri="{FF2B5EF4-FFF2-40B4-BE49-F238E27FC236}">
                  <a16:creationId xmlns:a16="http://schemas.microsoft.com/office/drawing/2014/main" id="{E328D4C5-7778-7385-083E-A9224EA03FD3}"/>
                </a:ext>
              </a:extLst>
            </p:cNvPr>
            <p:cNvGrpSpPr>
              <a:grpSpLocks/>
            </p:cNvGrpSpPr>
            <p:nvPr/>
          </p:nvGrpSpPr>
          <p:grpSpPr bwMode="auto">
            <a:xfrm rot="-2436778">
              <a:off x="2352" y="2736"/>
              <a:ext cx="192" cy="192"/>
              <a:chOff x="4176" y="3216"/>
              <a:chExt cx="192" cy="192"/>
            </a:xfrm>
          </p:grpSpPr>
          <p:sp>
            <p:nvSpPr>
              <p:cNvPr id="9239" name="Line 26">
                <a:extLst>
                  <a:ext uri="{FF2B5EF4-FFF2-40B4-BE49-F238E27FC236}">
                    <a16:creationId xmlns:a16="http://schemas.microsoft.com/office/drawing/2014/main" id="{06DA90D7-BB12-924C-5E41-853892D7A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321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0" name="Line 27">
                <a:extLst>
                  <a:ext uri="{FF2B5EF4-FFF2-40B4-BE49-F238E27FC236}">
                    <a16:creationId xmlns:a16="http://schemas.microsoft.com/office/drawing/2014/main" id="{2FB8BDBB-BBBB-6F85-52C6-DA50C66D0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272" y="321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30" name="Group 29">
              <a:extLst>
                <a:ext uri="{FF2B5EF4-FFF2-40B4-BE49-F238E27FC236}">
                  <a16:creationId xmlns:a16="http://schemas.microsoft.com/office/drawing/2014/main" id="{F8F3E146-2E95-EBD9-8002-0F5915DD8D77}"/>
                </a:ext>
              </a:extLst>
            </p:cNvPr>
            <p:cNvGrpSpPr>
              <a:grpSpLocks/>
            </p:cNvGrpSpPr>
            <p:nvPr/>
          </p:nvGrpSpPr>
          <p:grpSpPr bwMode="auto">
            <a:xfrm rot="-2436778">
              <a:off x="2448" y="2736"/>
              <a:ext cx="192" cy="192"/>
              <a:chOff x="4176" y="3216"/>
              <a:chExt cx="192" cy="192"/>
            </a:xfrm>
          </p:grpSpPr>
          <p:sp>
            <p:nvSpPr>
              <p:cNvPr id="9237" name="Line 30">
                <a:extLst>
                  <a:ext uri="{FF2B5EF4-FFF2-40B4-BE49-F238E27FC236}">
                    <a16:creationId xmlns:a16="http://schemas.microsoft.com/office/drawing/2014/main" id="{EA4779FD-8D89-B12B-9227-6A6DD89E45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321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Line 31">
                <a:extLst>
                  <a:ext uri="{FF2B5EF4-FFF2-40B4-BE49-F238E27FC236}">
                    <a16:creationId xmlns:a16="http://schemas.microsoft.com/office/drawing/2014/main" id="{48FC9D0E-DF31-A9E5-73AC-89DB08ACE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272" y="321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31" name="Group 32">
              <a:extLst>
                <a:ext uri="{FF2B5EF4-FFF2-40B4-BE49-F238E27FC236}">
                  <a16:creationId xmlns:a16="http://schemas.microsoft.com/office/drawing/2014/main" id="{F7C074A2-B7A5-6322-2BB4-896C58BD3A29}"/>
                </a:ext>
              </a:extLst>
            </p:cNvPr>
            <p:cNvGrpSpPr>
              <a:grpSpLocks/>
            </p:cNvGrpSpPr>
            <p:nvPr/>
          </p:nvGrpSpPr>
          <p:grpSpPr bwMode="auto">
            <a:xfrm rot="-2436778">
              <a:off x="2640" y="2736"/>
              <a:ext cx="192" cy="192"/>
              <a:chOff x="4176" y="3216"/>
              <a:chExt cx="192" cy="192"/>
            </a:xfrm>
          </p:grpSpPr>
          <p:sp>
            <p:nvSpPr>
              <p:cNvPr id="9235" name="Line 33">
                <a:extLst>
                  <a:ext uri="{FF2B5EF4-FFF2-40B4-BE49-F238E27FC236}">
                    <a16:creationId xmlns:a16="http://schemas.microsoft.com/office/drawing/2014/main" id="{3569B576-2BD2-9FFC-763B-15911D3DB6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321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" name="Line 34">
                <a:extLst>
                  <a:ext uri="{FF2B5EF4-FFF2-40B4-BE49-F238E27FC236}">
                    <a16:creationId xmlns:a16="http://schemas.microsoft.com/office/drawing/2014/main" id="{B1933EC1-6DE3-277C-8881-50476EF84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272" y="321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32" name="Group 35">
              <a:extLst>
                <a:ext uri="{FF2B5EF4-FFF2-40B4-BE49-F238E27FC236}">
                  <a16:creationId xmlns:a16="http://schemas.microsoft.com/office/drawing/2014/main" id="{2168106F-9768-1BE6-C6DE-ACA46F1E2A44}"/>
                </a:ext>
              </a:extLst>
            </p:cNvPr>
            <p:cNvGrpSpPr>
              <a:grpSpLocks/>
            </p:cNvGrpSpPr>
            <p:nvPr/>
          </p:nvGrpSpPr>
          <p:grpSpPr bwMode="auto">
            <a:xfrm rot="-2436778">
              <a:off x="2784" y="2736"/>
              <a:ext cx="192" cy="192"/>
              <a:chOff x="4176" y="3216"/>
              <a:chExt cx="192" cy="192"/>
            </a:xfrm>
          </p:grpSpPr>
          <p:sp>
            <p:nvSpPr>
              <p:cNvPr id="9233" name="Line 36">
                <a:extLst>
                  <a:ext uri="{FF2B5EF4-FFF2-40B4-BE49-F238E27FC236}">
                    <a16:creationId xmlns:a16="http://schemas.microsoft.com/office/drawing/2014/main" id="{81E40215-50AC-2189-6B1C-9A0D4C63C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321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4" name="Line 37">
                <a:extLst>
                  <a:ext uri="{FF2B5EF4-FFF2-40B4-BE49-F238E27FC236}">
                    <a16:creationId xmlns:a16="http://schemas.microsoft.com/office/drawing/2014/main" id="{1C14EC41-680F-D793-EBA0-CC2BE28F2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272" y="321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6602" name="AutoShape 42">
            <a:extLst>
              <a:ext uri="{FF2B5EF4-FFF2-40B4-BE49-F238E27FC236}">
                <a16:creationId xmlns:a16="http://schemas.microsoft.com/office/drawing/2014/main" id="{D41F4C0A-AE1C-3CFC-BACF-DC4C3105F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05200"/>
            <a:ext cx="1143000" cy="762000"/>
          </a:xfrm>
          <a:prstGeom prst="wedgeRoundRectCallout">
            <a:avLst>
              <a:gd name="adj1" fmla="val 6667"/>
              <a:gd name="adj2" fmla="val 14083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NO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4" grpId="0" animBg="1" autoUpdateAnimBg="0"/>
      <p:bldP spid="66577" grpId="0" autoUpdateAnimBg="0"/>
      <p:bldP spid="66578" grpId="0" autoUpdateAnimBg="0"/>
      <p:bldP spid="66579" grpId="0" autoUpdateAnimBg="0"/>
      <p:bldP spid="66580" grpId="0" autoUpdateAnimBg="0"/>
      <p:bldP spid="66602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2">
            <a:extLst>
              <a:ext uri="{FF2B5EF4-FFF2-40B4-BE49-F238E27FC236}">
                <a16:creationId xmlns:a16="http://schemas.microsoft.com/office/drawing/2014/main" id="{54F1DA2A-EDAD-60E4-F0D7-633F5A2F2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657600"/>
            <a:ext cx="2819400" cy="1676400"/>
          </a:xfrm>
          <a:prstGeom prst="cloudCallout">
            <a:avLst>
              <a:gd name="adj1" fmla="val -87218"/>
              <a:gd name="adj2" fmla="val 444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5 3 2 9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12B25D36-620B-00D0-6D94-21449DDEB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6781800" cy="1143000"/>
          </a:xfrm>
          <a:noFill/>
        </p:spPr>
        <p:txBody>
          <a:bodyPr lIns="92075" tIns="46038" rIns="92075" bIns="46038"/>
          <a:lstStyle/>
          <a:p>
            <a:r>
              <a:rPr lang="en-US" altLang="en-US">
                <a:ea typeface="ＭＳ Ｐゴシック" panose="020B0600070205080204" pitchFamily="34" charset="-128"/>
              </a:rPr>
              <a:t>Types of searches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C8A5CC0E-82CD-E58D-5A7E-A025BA5CAD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848600" cy="1847850"/>
          </a:xfrm>
          <a:noFill/>
        </p:spPr>
        <p:txBody>
          <a:bodyPr lIns="92075" tIns="46038" rIns="92075" bIns="46038"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(1) </a:t>
            </a:r>
            <a:r>
              <a:rPr lang="en-US" altLang="en-US" sz="2400" i="1">
                <a:ea typeface="ＭＳ Ｐゴシック" panose="020B0600070205080204" pitchFamily="34" charset="-128"/>
              </a:rPr>
              <a:t>parallel</a:t>
            </a:r>
            <a:r>
              <a:rPr lang="en-US" altLang="en-US" sz="2400">
                <a:ea typeface="ＭＳ Ｐゴシック" panose="020B0600070205080204" pitchFamily="34" charset="-128"/>
              </a:rPr>
              <a:t>: target item is compared to all the items in memory at the same time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the answer (yes or no) is returned after all items have been checked</a:t>
            </a:r>
          </a:p>
        </p:txBody>
      </p:sp>
      <p:grpSp>
        <p:nvGrpSpPr>
          <p:cNvPr id="11268" name="Group 5">
            <a:extLst>
              <a:ext uri="{FF2B5EF4-FFF2-40B4-BE49-F238E27FC236}">
                <a16:creationId xmlns:a16="http://schemas.microsoft.com/office/drawing/2014/main" id="{8DD5FE23-DE00-EB56-61F6-67DD911F8DD1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648200"/>
            <a:ext cx="914400" cy="1752600"/>
            <a:chOff x="960" y="2736"/>
            <a:chExt cx="576" cy="1104"/>
          </a:xfrm>
        </p:grpSpPr>
        <p:sp>
          <p:nvSpPr>
            <p:cNvPr id="11292" name="Oval 6">
              <a:extLst>
                <a:ext uri="{FF2B5EF4-FFF2-40B4-BE49-F238E27FC236}">
                  <a16:creationId xmlns:a16="http://schemas.microsoft.com/office/drawing/2014/main" id="{1F0A1DED-2D0F-CB9E-E671-B0433C8CC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736"/>
              <a:ext cx="576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3" name="Oval 7">
              <a:extLst>
                <a:ext uri="{FF2B5EF4-FFF2-40B4-BE49-F238E27FC236}">
                  <a16:creationId xmlns:a16="http://schemas.microsoft.com/office/drawing/2014/main" id="{9C0BEE72-1950-573D-8512-EEDC8BFA8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92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4" name="Line 8">
              <a:extLst>
                <a:ext uri="{FF2B5EF4-FFF2-40B4-BE49-F238E27FC236}">
                  <a16:creationId xmlns:a16="http://schemas.microsoft.com/office/drawing/2014/main" id="{1A0BE75C-8CAE-4D91-D143-0982390EF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408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17" name="Text Box 9">
            <a:extLst>
              <a:ext uri="{FF2B5EF4-FFF2-40B4-BE49-F238E27FC236}">
                <a16:creationId xmlns:a16="http://schemas.microsoft.com/office/drawing/2014/main" id="{E0838763-C5B6-26A1-BAF1-8B33FC69F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71500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 3</a:t>
            </a:r>
          </a:p>
        </p:txBody>
      </p:sp>
      <p:sp>
        <p:nvSpPr>
          <p:cNvPr id="68618" name="Text Box 10">
            <a:extLst>
              <a:ext uri="{FF2B5EF4-FFF2-40B4-BE49-F238E27FC236}">
                <a16:creationId xmlns:a16="http://schemas.microsoft.com/office/drawing/2014/main" id="{D6244EC0-37D5-1188-EA16-3E612CD3E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56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3</a:t>
            </a:r>
          </a:p>
        </p:txBody>
      </p:sp>
      <p:sp>
        <p:nvSpPr>
          <p:cNvPr id="68619" name="Text Box 11">
            <a:extLst>
              <a:ext uri="{FF2B5EF4-FFF2-40B4-BE49-F238E27FC236}">
                <a16:creationId xmlns:a16="http://schemas.microsoft.com/office/drawing/2014/main" id="{A472F7D9-3060-F853-DF0C-93869D672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953000"/>
            <a:ext cx="102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3 3 3 3</a:t>
            </a:r>
          </a:p>
        </p:txBody>
      </p:sp>
      <p:sp>
        <p:nvSpPr>
          <p:cNvPr id="68620" name="Text Box 12">
            <a:extLst>
              <a:ext uri="{FF2B5EF4-FFF2-40B4-BE49-F238E27FC236}">
                <a16:creationId xmlns:a16="http://schemas.microsoft.com/office/drawing/2014/main" id="{AE64FA31-80CD-E6FE-7D4E-A3C24C761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800600"/>
            <a:ext cx="102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3 3 3 3</a:t>
            </a:r>
          </a:p>
        </p:txBody>
      </p:sp>
      <p:sp>
        <p:nvSpPr>
          <p:cNvPr id="68621" name="Text Box 13">
            <a:extLst>
              <a:ext uri="{FF2B5EF4-FFF2-40B4-BE49-F238E27FC236}">
                <a16:creationId xmlns:a16="http://schemas.microsoft.com/office/drawing/2014/main" id="{205D9B2B-0940-A107-073D-AFB65F8DF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3</a:t>
            </a: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770F634D-D729-90F4-C785-280502A5239F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4572000"/>
            <a:ext cx="609600" cy="381000"/>
            <a:chOff x="2448" y="2880"/>
            <a:chExt cx="384" cy="240"/>
          </a:xfrm>
        </p:grpSpPr>
        <p:sp>
          <p:nvSpPr>
            <p:cNvPr id="11288" name="Line 15">
              <a:extLst>
                <a:ext uri="{FF2B5EF4-FFF2-40B4-BE49-F238E27FC236}">
                  <a16:creationId xmlns:a16="http://schemas.microsoft.com/office/drawing/2014/main" id="{8867DB3D-C05B-50BD-269A-510FBC982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88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Line 16">
              <a:extLst>
                <a:ext uri="{FF2B5EF4-FFF2-40B4-BE49-F238E27FC236}">
                  <a16:creationId xmlns:a16="http://schemas.microsoft.com/office/drawing/2014/main" id="{CA2E11A7-2E6A-50C5-6E14-8000B844F9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88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Line 17">
              <a:extLst>
                <a:ext uri="{FF2B5EF4-FFF2-40B4-BE49-F238E27FC236}">
                  <a16:creationId xmlns:a16="http://schemas.microsoft.com/office/drawing/2014/main" id="{6A6C8056-C7CB-B595-B508-AF9A08986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88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Line 18">
              <a:extLst>
                <a:ext uri="{FF2B5EF4-FFF2-40B4-BE49-F238E27FC236}">
                  <a16:creationId xmlns:a16="http://schemas.microsoft.com/office/drawing/2014/main" id="{A6F532DB-B460-189E-5AB9-C4F45FC5B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88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40" name="AutoShape 32">
            <a:extLst>
              <a:ext uri="{FF2B5EF4-FFF2-40B4-BE49-F238E27FC236}">
                <a16:creationId xmlns:a16="http://schemas.microsoft.com/office/drawing/2014/main" id="{CBCF96E2-B99A-0221-11FB-853B07B75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05200"/>
            <a:ext cx="1143000" cy="762000"/>
          </a:xfrm>
          <a:prstGeom prst="wedgeRoundRectCallout">
            <a:avLst>
              <a:gd name="adj1" fmla="val 6667"/>
              <a:gd name="adj2" fmla="val 14083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YES</a:t>
            </a:r>
          </a:p>
        </p:txBody>
      </p:sp>
      <p:sp>
        <p:nvSpPr>
          <p:cNvPr id="11276" name="Text Box 33">
            <a:extLst>
              <a:ext uri="{FF2B5EF4-FFF2-40B4-BE49-F238E27FC236}">
                <a16:creationId xmlns:a16="http://schemas.microsoft.com/office/drawing/2014/main" id="{57145B0D-DF4E-1835-2E72-0CAF1AE83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733800"/>
            <a:ext cx="2057400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2000">
                <a:latin typeface="Arial" panose="020B0604020202020204" pitchFamily="34" charset="0"/>
              </a:rPr>
              <a:t>Reaction time is the same for a yes response</a:t>
            </a:r>
          </a:p>
        </p:txBody>
      </p:sp>
      <p:grpSp>
        <p:nvGrpSpPr>
          <p:cNvPr id="4" name="Group 35">
            <a:extLst>
              <a:ext uri="{FF2B5EF4-FFF2-40B4-BE49-F238E27FC236}">
                <a16:creationId xmlns:a16="http://schemas.microsoft.com/office/drawing/2014/main" id="{6C00C68A-66FE-8541-42C7-CCB190311153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4343400"/>
            <a:ext cx="990600" cy="304800"/>
            <a:chOff x="2352" y="2736"/>
            <a:chExt cx="624" cy="192"/>
          </a:xfrm>
        </p:grpSpPr>
        <p:grpSp>
          <p:nvGrpSpPr>
            <p:cNvPr id="11278" name="Group 20">
              <a:extLst>
                <a:ext uri="{FF2B5EF4-FFF2-40B4-BE49-F238E27FC236}">
                  <a16:creationId xmlns:a16="http://schemas.microsoft.com/office/drawing/2014/main" id="{EBBCB96F-5B46-6FBA-F3E3-657A859777D5}"/>
                </a:ext>
              </a:extLst>
            </p:cNvPr>
            <p:cNvGrpSpPr>
              <a:grpSpLocks/>
            </p:cNvGrpSpPr>
            <p:nvPr/>
          </p:nvGrpSpPr>
          <p:grpSpPr bwMode="auto">
            <a:xfrm rot="-2436778">
              <a:off x="2352" y="2736"/>
              <a:ext cx="192" cy="192"/>
              <a:chOff x="4176" y="3216"/>
              <a:chExt cx="192" cy="192"/>
            </a:xfrm>
          </p:grpSpPr>
          <p:sp>
            <p:nvSpPr>
              <p:cNvPr id="11286" name="Line 21">
                <a:extLst>
                  <a:ext uri="{FF2B5EF4-FFF2-40B4-BE49-F238E27FC236}">
                    <a16:creationId xmlns:a16="http://schemas.microsoft.com/office/drawing/2014/main" id="{DFDCED0D-87D1-1544-6E39-B48427FCE6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321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7" name="Line 22">
                <a:extLst>
                  <a:ext uri="{FF2B5EF4-FFF2-40B4-BE49-F238E27FC236}">
                    <a16:creationId xmlns:a16="http://schemas.microsoft.com/office/drawing/2014/main" id="{1E1D2C86-5DEF-F285-B904-5FEA30F04C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272" y="321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9" name="Group 26">
              <a:extLst>
                <a:ext uri="{FF2B5EF4-FFF2-40B4-BE49-F238E27FC236}">
                  <a16:creationId xmlns:a16="http://schemas.microsoft.com/office/drawing/2014/main" id="{87C74D11-1AF0-925C-456F-57B6A5B6F4E7}"/>
                </a:ext>
              </a:extLst>
            </p:cNvPr>
            <p:cNvGrpSpPr>
              <a:grpSpLocks/>
            </p:cNvGrpSpPr>
            <p:nvPr/>
          </p:nvGrpSpPr>
          <p:grpSpPr bwMode="auto">
            <a:xfrm rot="-2436778">
              <a:off x="2640" y="2736"/>
              <a:ext cx="192" cy="192"/>
              <a:chOff x="4176" y="3216"/>
              <a:chExt cx="192" cy="192"/>
            </a:xfrm>
          </p:grpSpPr>
          <p:sp>
            <p:nvSpPr>
              <p:cNvPr id="11284" name="Line 27">
                <a:extLst>
                  <a:ext uri="{FF2B5EF4-FFF2-40B4-BE49-F238E27FC236}">
                    <a16:creationId xmlns:a16="http://schemas.microsoft.com/office/drawing/2014/main" id="{B9C8B14E-AA6B-CFC3-15A4-D23101216B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321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5" name="Line 28">
                <a:extLst>
                  <a:ext uri="{FF2B5EF4-FFF2-40B4-BE49-F238E27FC236}">
                    <a16:creationId xmlns:a16="http://schemas.microsoft.com/office/drawing/2014/main" id="{0A351943-F4F7-9770-D172-D2F9E8FBB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272" y="321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80" name="Group 29">
              <a:extLst>
                <a:ext uri="{FF2B5EF4-FFF2-40B4-BE49-F238E27FC236}">
                  <a16:creationId xmlns:a16="http://schemas.microsoft.com/office/drawing/2014/main" id="{ED398AFA-5A2A-1252-5089-8932B5138F53}"/>
                </a:ext>
              </a:extLst>
            </p:cNvPr>
            <p:cNvGrpSpPr>
              <a:grpSpLocks/>
            </p:cNvGrpSpPr>
            <p:nvPr/>
          </p:nvGrpSpPr>
          <p:grpSpPr bwMode="auto">
            <a:xfrm rot="-2436778">
              <a:off x="2784" y="2736"/>
              <a:ext cx="192" cy="192"/>
              <a:chOff x="4176" y="3216"/>
              <a:chExt cx="192" cy="192"/>
            </a:xfrm>
          </p:grpSpPr>
          <p:sp>
            <p:nvSpPr>
              <p:cNvPr id="11282" name="Line 30">
                <a:extLst>
                  <a:ext uri="{FF2B5EF4-FFF2-40B4-BE49-F238E27FC236}">
                    <a16:creationId xmlns:a16="http://schemas.microsoft.com/office/drawing/2014/main" id="{E56FE4D6-50E0-F63A-FAAA-CCF3F60965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321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3" name="Line 31">
                <a:extLst>
                  <a:ext uri="{FF2B5EF4-FFF2-40B4-BE49-F238E27FC236}">
                    <a16:creationId xmlns:a16="http://schemas.microsoft.com/office/drawing/2014/main" id="{C9903F63-8580-3EAC-D00F-8FE698299D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272" y="321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81" name="Rectangle 34">
              <a:extLst>
                <a:ext uri="{FF2B5EF4-FFF2-40B4-BE49-F238E27FC236}">
                  <a16:creationId xmlns:a16="http://schemas.microsoft.com/office/drawing/2014/main" id="{ECD54697-900C-08B5-226A-0192FD394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736"/>
              <a:ext cx="192" cy="192"/>
            </a:xfrm>
            <a:prstGeom prst="rect">
              <a:avLst/>
            </a:prstGeom>
            <a:noFill/>
            <a:ln w="38100">
              <a:solidFill>
                <a:srgbClr val="66FF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 animBg="1" autoUpdateAnimBg="0"/>
      <p:bldP spid="68618" grpId="0" autoUpdateAnimBg="0"/>
      <p:bldP spid="68619" grpId="0" autoUpdateAnimBg="0"/>
      <p:bldP spid="68620" grpId="0" autoUpdateAnimBg="0"/>
      <p:bldP spid="68621" grpId="0" autoUpdateAnimBg="0"/>
      <p:bldP spid="68640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Object 2">
            <a:extLst>
              <a:ext uri="{FF2B5EF4-FFF2-40B4-BE49-F238E27FC236}">
                <a16:creationId xmlns:a16="http://schemas.microsoft.com/office/drawing/2014/main" id="{7B69D1E6-F3DF-B911-5871-14C1CF085C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3048000"/>
          <a:ext cx="4648200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12192000" imgH="8128000" progId="MSGraph.Chart.8">
                  <p:embed followColorScheme="full"/>
                </p:oleObj>
              </mc:Choice>
              <mc:Fallback>
                <p:oleObj name="Chart" r:id="rId3" imgW="12192000" imgH="8128000" progId="MSGraph.Chart.8">
                  <p:embed followColorScheme="full"/>
                  <p:pic>
                    <p:nvPicPr>
                      <p:cNvPr id="13313" name="Object 2">
                        <a:extLst>
                          <a:ext uri="{FF2B5EF4-FFF2-40B4-BE49-F238E27FC236}">
                            <a16:creationId xmlns:a16="http://schemas.microsoft.com/office/drawing/2014/main" id="{7B69D1E6-F3DF-B911-5871-14C1CF085C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048000"/>
                        <a:ext cx="4648200" cy="309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2">
            <a:extLst>
              <a:ext uri="{FF2B5EF4-FFF2-40B4-BE49-F238E27FC236}">
                <a16:creationId xmlns:a16="http://schemas.microsoft.com/office/drawing/2014/main" id="{FA7BB26F-1A3C-DAFF-DB3D-F6AA20282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6096000" cy="1143000"/>
          </a:xfrm>
          <a:noFill/>
        </p:spPr>
        <p:txBody>
          <a:bodyPr lIns="92075" tIns="46038" rIns="92075" bIns="46038"/>
          <a:lstStyle/>
          <a:p>
            <a:r>
              <a:rPr lang="en-US" altLang="en-US">
                <a:ea typeface="ＭＳ Ｐゴシック" panose="020B0600070205080204" pitchFamily="34" charset="-128"/>
              </a:rPr>
              <a:t>Memory search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0576D99-38FC-9022-9AB6-533E87777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3505200" cy="4438650"/>
          </a:xfrm>
          <a:noFill/>
        </p:spPr>
        <p:txBody>
          <a:bodyPr lIns="92075" tIns="46038" rIns="92075" bIns="46038"/>
          <a:lstStyle/>
          <a:p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If </a:t>
            </a:r>
            <a:r>
              <a:rPr lang="en-US" altLang="en-US" sz="2400" i="1">
                <a:ea typeface="ＭＳ Ｐゴシック" panose="020B0600070205080204" pitchFamily="34" charset="-128"/>
              </a:rPr>
              <a:t>parallel search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number of items does not matter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Yes and No responses are both flat</a:t>
            </a: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13316" name="Text Box 11">
            <a:extLst>
              <a:ext uri="{FF2B5EF4-FFF2-40B4-BE49-F238E27FC236}">
                <a16:creationId xmlns:a16="http://schemas.microsoft.com/office/drawing/2014/main" id="{8FABD90E-EEF7-3052-A689-ED9B69DBF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892800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Set size</a:t>
            </a:r>
          </a:p>
        </p:txBody>
      </p:sp>
      <p:sp>
        <p:nvSpPr>
          <p:cNvPr id="13317" name="Text Box 12">
            <a:extLst>
              <a:ext uri="{FF2B5EF4-FFF2-40B4-BE49-F238E27FC236}">
                <a16:creationId xmlns:a16="http://schemas.microsoft.com/office/drawing/2014/main" id="{13CD03AC-774D-2EB0-DD3C-E11EF1949755}"/>
              </a:ext>
            </a:extLst>
          </p:cNvPr>
          <p:cNvSpPr txBox="1">
            <a:spLocks noChangeArrowheads="1"/>
          </p:cNvSpPr>
          <p:nvPr/>
        </p:nvSpPr>
        <p:spPr bwMode="auto">
          <a:xfrm rot="-5393192">
            <a:off x="3171825" y="4060825"/>
            <a:ext cx="188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Reaction time</a:t>
            </a:r>
          </a:p>
        </p:txBody>
      </p:sp>
      <p:sp>
        <p:nvSpPr>
          <p:cNvPr id="13318" name="Rectangle 16">
            <a:extLst>
              <a:ext uri="{FF2B5EF4-FFF2-40B4-BE49-F238E27FC236}">
                <a16:creationId xmlns:a16="http://schemas.microsoft.com/office/drawing/2014/main" id="{817D68EC-BCD1-EB24-4B03-3B969E21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64820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>
            <a:extLst>
              <a:ext uri="{FF2B5EF4-FFF2-40B4-BE49-F238E27FC236}">
                <a16:creationId xmlns:a16="http://schemas.microsoft.com/office/drawing/2014/main" id="{E2DF26D8-17C5-7680-6E38-4FBA35BB5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657600"/>
            <a:ext cx="2819400" cy="1676400"/>
          </a:xfrm>
          <a:prstGeom prst="cloudCallout">
            <a:avLst>
              <a:gd name="adj1" fmla="val -87218"/>
              <a:gd name="adj2" fmla="val 444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5 3 2 9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E3F99E0D-861E-1AC2-9D82-9337A7435E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6781800" cy="1143000"/>
          </a:xfrm>
          <a:noFill/>
        </p:spPr>
        <p:txBody>
          <a:bodyPr lIns="92075" tIns="46038" rIns="92075" bIns="46038"/>
          <a:lstStyle/>
          <a:p>
            <a:r>
              <a:rPr lang="en-US" altLang="en-US">
                <a:ea typeface="ＭＳ Ｐゴシック" panose="020B0600070205080204" pitchFamily="34" charset="-128"/>
              </a:rPr>
              <a:t>Types of searches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D9A2A1A3-06B5-FB3E-FAA0-6981A214D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848600" cy="1847850"/>
          </a:xfrm>
          <a:noFill/>
        </p:spPr>
        <p:txBody>
          <a:bodyPr lIns="92075" tIns="46038" rIns="92075" bIns="46038"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(2)</a:t>
            </a:r>
            <a:r>
              <a:rPr lang="en-US" altLang="en-US" sz="2400" i="1">
                <a:ea typeface="ＭＳ Ｐゴシック" panose="020B0600070205080204" pitchFamily="34" charset="-128"/>
              </a:rPr>
              <a:t> serial terminating</a:t>
            </a:r>
            <a:r>
              <a:rPr lang="en-US" altLang="en-US" sz="2400">
                <a:ea typeface="ＭＳ Ｐゴシック" panose="020B0600070205080204" pitchFamily="34" charset="-128"/>
              </a:rPr>
              <a:t>: target item is compared to each item one after the other </a:t>
            </a:r>
          </a:p>
          <a:p>
            <a:pPr marL="685800" lvl="1"/>
            <a:r>
              <a:rPr lang="en-US" altLang="en-US" sz="2000">
                <a:ea typeface="ＭＳ Ｐゴシック" panose="020B0600070205080204" pitchFamily="34" charset="-128"/>
              </a:rPr>
              <a:t>the answer (yes or no) is returned after the target is found or all items are searched</a:t>
            </a:r>
          </a:p>
        </p:txBody>
      </p:sp>
      <p:grpSp>
        <p:nvGrpSpPr>
          <p:cNvPr id="15364" name="Group 5">
            <a:extLst>
              <a:ext uri="{FF2B5EF4-FFF2-40B4-BE49-F238E27FC236}">
                <a16:creationId xmlns:a16="http://schemas.microsoft.com/office/drawing/2014/main" id="{A35AE68D-BEE5-0043-635C-FE07B4B4AC87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648200"/>
            <a:ext cx="914400" cy="1752600"/>
            <a:chOff x="960" y="2736"/>
            <a:chExt cx="576" cy="1104"/>
          </a:xfrm>
        </p:grpSpPr>
        <p:sp>
          <p:nvSpPr>
            <p:cNvPr id="15398" name="Oval 6">
              <a:extLst>
                <a:ext uri="{FF2B5EF4-FFF2-40B4-BE49-F238E27FC236}">
                  <a16:creationId xmlns:a16="http://schemas.microsoft.com/office/drawing/2014/main" id="{D5CD7774-B945-38EF-82DA-C86A05F49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736"/>
              <a:ext cx="576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99" name="Oval 7">
              <a:extLst>
                <a:ext uri="{FF2B5EF4-FFF2-40B4-BE49-F238E27FC236}">
                  <a16:creationId xmlns:a16="http://schemas.microsoft.com/office/drawing/2014/main" id="{9BDB49E3-DE25-8D9F-FB97-9AA6BD5E7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92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00" name="Line 8">
              <a:extLst>
                <a:ext uri="{FF2B5EF4-FFF2-40B4-BE49-F238E27FC236}">
                  <a16:creationId xmlns:a16="http://schemas.microsoft.com/office/drawing/2014/main" id="{AB8BDDA0-AAD4-94AC-CC6D-77DCED0A7D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408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61" name="Text Box 9">
            <a:extLst>
              <a:ext uri="{FF2B5EF4-FFF2-40B4-BE49-F238E27FC236}">
                <a16:creationId xmlns:a16="http://schemas.microsoft.com/office/drawing/2014/main" id="{D7767C82-8DA5-72C1-E0C3-D30591CA2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71500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 8</a:t>
            </a:r>
          </a:p>
        </p:txBody>
      </p:sp>
      <p:sp>
        <p:nvSpPr>
          <p:cNvPr id="74762" name="Text Box 10">
            <a:extLst>
              <a:ext uri="{FF2B5EF4-FFF2-40B4-BE49-F238E27FC236}">
                <a16:creationId xmlns:a16="http://schemas.microsoft.com/office/drawing/2014/main" id="{7D84DFD1-73AA-BCD4-3525-7F8FD229F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56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8</a:t>
            </a:r>
          </a:p>
        </p:txBody>
      </p:sp>
      <p:sp>
        <p:nvSpPr>
          <p:cNvPr id="74763" name="Text Box 11">
            <a:extLst>
              <a:ext uri="{FF2B5EF4-FFF2-40B4-BE49-F238E27FC236}">
                <a16:creationId xmlns:a16="http://schemas.microsoft.com/office/drawing/2014/main" id="{53ACB217-8FF5-2F63-BB7B-F8614EA00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8</a:t>
            </a:r>
          </a:p>
        </p:txBody>
      </p:sp>
      <p:sp>
        <p:nvSpPr>
          <p:cNvPr id="74765" name="Text Box 13">
            <a:extLst>
              <a:ext uri="{FF2B5EF4-FFF2-40B4-BE49-F238E27FC236}">
                <a16:creationId xmlns:a16="http://schemas.microsoft.com/office/drawing/2014/main" id="{21B14F6B-5ACF-DE9B-EFC1-385A0EC43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8</a:t>
            </a:r>
          </a:p>
        </p:txBody>
      </p:sp>
      <p:grpSp>
        <p:nvGrpSpPr>
          <p:cNvPr id="3" name="Group 40">
            <a:extLst>
              <a:ext uri="{FF2B5EF4-FFF2-40B4-BE49-F238E27FC236}">
                <a16:creationId xmlns:a16="http://schemas.microsoft.com/office/drawing/2014/main" id="{A43F352E-3678-2736-061D-54384529DF34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343400"/>
            <a:ext cx="381000" cy="914400"/>
            <a:chOff x="2304" y="2736"/>
            <a:chExt cx="240" cy="576"/>
          </a:xfrm>
        </p:grpSpPr>
        <p:sp>
          <p:nvSpPr>
            <p:cNvPr id="15392" name="Text Box 12">
              <a:extLst>
                <a:ext uri="{FF2B5EF4-FFF2-40B4-BE49-F238E27FC236}">
                  <a16:creationId xmlns:a16="http://schemas.microsoft.com/office/drawing/2014/main" id="{C847F477-5895-EB07-86EC-AD19B016A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0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0" lang="en-US" altLang="en-US"/>
                <a:t>8</a:t>
              </a:r>
            </a:p>
          </p:txBody>
        </p:sp>
        <p:grpSp>
          <p:nvGrpSpPr>
            <p:cNvPr id="15393" name="Group 33">
              <a:extLst>
                <a:ext uri="{FF2B5EF4-FFF2-40B4-BE49-F238E27FC236}">
                  <a16:creationId xmlns:a16="http://schemas.microsoft.com/office/drawing/2014/main" id="{F9E1D21F-1E58-678F-511D-CAFC01F459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2736"/>
              <a:ext cx="192" cy="384"/>
              <a:chOff x="2352" y="2736"/>
              <a:chExt cx="192" cy="384"/>
            </a:xfrm>
          </p:grpSpPr>
          <p:sp>
            <p:nvSpPr>
              <p:cNvPr id="15394" name="Line 15">
                <a:extLst>
                  <a:ext uri="{FF2B5EF4-FFF2-40B4-BE49-F238E27FC236}">
                    <a16:creationId xmlns:a16="http://schemas.microsoft.com/office/drawing/2014/main" id="{99D04783-6062-48B7-B2B7-75C8B49FB5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288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395" name="Group 20">
                <a:extLst>
                  <a:ext uri="{FF2B5EF4-FFF2-40B4-BE49-F238E27FC236}">
                    <a16:creationId xmlns:a16="http://schemas.microsoft.com/office/drawing/2014/main" id="{5EF9EBD9-155D-EDD8-5C7B-BF8F11B126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436778">
                <a:off x="2352" y="2736"/>
                <a:ext cx="192" cy="192"/>
                <a:chOff x="4176" y="3216"/>
                <a:chExt cx="192" cy="192"/>
              </a:xfrm>
            </p:grpSpPr>
            <p:sp>
              <p:nvSpPr>
                <p:cNvPr id="15396" name="Line 21">
                  <a:extLst>
                    <a:ext uri="{FF2B5EF4-FFF2-40B4-BE49-F238E27FC236}">
                      <a16:creationId xmlns:a16="http://schemas.microsoft.com/office/drawing/2014/main" id="{1077EAA5-AE3C-EC46-C8CA-1A5C6F0885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7" name="Line 22">
                  <a:extLst>
                    <a:ext uri="{FF2B5EF4-FFF2-40B4-BE49-F238E27FC236}">
                      <a16:creationId xmlns:a16="http://schemas.microsoft.com/office/drawing/2014/main" id="{F17700DB-54D4-C141-98D4-E1FD609F2E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4784" name="AutoShape 32">
            <a:extLst>
              <a:ext uri="{FF2B5EF4-FFF2-40B4-BE49-F238E27FC236}">
                <a16:creationId xmlns:a16="http://schemas.microsoft.com/office/drawing/2014/main" id="{C0581668-7222-236E-2B35-7B2C0BD08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05200"/>
            <a:ext cx="1143000" cy="762000"/>
          </a:xfrm>
          <a:prstGeom prst="wedgeRoundRectCallout">
            <a:avLst>
              <a:gd name="adj1" fmla="val 6667"/>
              <a:gd name="adj2" fmla="val 14083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NO</a:t>
            </a:r>
          </a:p>
        </p:txBody>
      </p:sp>
      <p:grpSp>
        <p:nvGrpSpPr>
          <p:cNvPr id="6" name="Group 41">
            <a:extLst>
              <a:ext uri="{FF2B5EF4-FFF2-40B4-BE49-F238E27FC236}">
                <a16:creationId xmlns:a16="http://schemas.microsoft.com/office/drawing/2014/main" id="{D611B3BC-DEFB-2715-67E9-145B87BBDBE0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4343400"/>
            <a:ext cx="412750" cy="914400"/>
            <a:chOff x="2448" y="2736"/>
            <a:chExt cx="260" cy="576"/>
          </a:xfrm>
        </p:grpSpPr>
        <p:grpSp>
          <p:nvGrpSpPr>
            <p:cNvPr id="15386" name="Group 34">
              <a:extLst>
                <a:ext uri="{FF2B5EF4-FFF2-40B4-BE49-F238E27FC236}">
                  <a16:creationId xmlns:a16="http://schemas.microsoft.com/office/drawing/2014/main" id="{1D274DF4-5DFC-D36D-F5DF-AC93AD4B73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2736"/>
              <a:ext cx="192" cy="384"/>
              <a:chOff x="2448" y="2736"/>
              <a:chExt cx="192" cy="384"/>
            </a:xfrm>
          </p:grpSpPr>
          <p:sp>
            <p:nvSpPr>
              <p:cNvPr id="15388" name="Line 16">
                <a:extLst>
                  <a:ext uri="{FF2B5EF4-FFF2-40B4-BE49-F238E27FC236}">
                    <a16:creationId xmlns:a16="http://schemas.microsoft.com/office/drawing/2014/main" id="{3215D34E-CA64-35C1-142B-7F7D1F822F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288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389" name="Group 23">
                <a:extLst>
                  <a:ext uri="{FF2B5EF4-FFF2-40B4-BE49-F238E27FC236}">
                    <a16:creationId xmlns:a16="http://schemas.microsoft.com/office/drawing/2014/main" id="{FCCB99DA-433C-F9C1-9CA6-4DF25AE32F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436778">
                <a:off x="2448" y="2736"/>
                <a:ext cx="192" cy="192"/>
                <a:chOff x="4176" y="3216"/>
                <a:chExt cx="192" cy="192"/>
              </a:xfrm>
            </p:grpSpPr>
            <p:sp>
              <p:nvSpPr>
                <p:cNvPr id="15390" name="Line 24">
                  <a:extLst>
                    <a:ext uri="{FF2B5EF4-FFF2-40B4-BE49-F238E27FC236}">
                      <a16:creationId xmlns:a16="http://schemas.microsoft.com/office/drawing/2014/main" id="{3AB9E3DC-5CF2-5CC1-B51B-7339402873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1" name="Line 25">
                  <a:extLst>
                    <a:ext uri="{FF2B5EF4-FFF2-40B4-BE49-F238E27FC236}">
                      <a16:creationId xmlns:a16="http://schemas.microsoft.com/office/drawing/2014/main" id="{48439182-8348-56EE-8781-159D718E1A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5387" name="Text Box 37">
              <a:extLst>
                <a:ext uri="{FF2B5EF4-FFF2-40B4-BE49-F238E27FC236}">
                  <a16:creationId xmlns:a16="http://schemas.microsoft.com/office/drawing/2014/main" id="{0DB8AAB3-77AC-3B65-449C-999E12CD57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0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0" lang="en-US" altLang="en-US"/>
                <a:t>8</a:t>
              </a:r>
            </a:p>
          </p:txBody>
        </p:sp>
      </p:grpSp>
      <p:grpSp>
        <p:nvGrpSpPr>
          <p:cNvPr id="9" name="Group 42">
            <a:extLst>
              <a:ext uri="{FF2B5EF4-FFF2-40B4-BE49-F238E27FC236}">
                <a16:creationId xmlns:a16="http://schemas.microsoft.com/office/drawing/2014/main" id="{B8648220-EA62-697B-CA1B-4B44E3CB5140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4343400"/>
            <a:ext cx="336550" cy="914400"/>
            <a:chOff x="2640" y="2736"/>
            <a:chExt cx="212" cy="576"/>
          </a:xfrm>
        </p:grpSpPr>
        <p:grpSp>
          <p:nvGrpSpPr>
            <p:cNvPr id="15380" name="Group 35">
              <a:extLst>
                <a:ext uri="{FF2B5EF4-FFF2-40B4-BE49-F238E27FC236}">
                  <a16:creationId xmlns:a16="http://schemas.microsoft.com/office/drawing/2014/main" id="{6B867A99-890F-CCD8-8BB1-D37CF646B0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2736"/>
              <a:ext cx="192" cy="384"/>
              <a:chOff x="2640" y="2736"/>
              <a:chExt cx="192" cy="384"/>
            </a:xfrm>
          </p:grpSpPr>
          <p:sp>
            <p:nvSpPr>
              <p:cNvPr id="15382" name="Line 17">
                <a:extLst>
                  <a:ext uri="{FF2B5EF4-FFF2-40B4-BE49-F238E27FC236}">
                    <a16:creationId xmlns:a16="http://schemas.microsoft.com/office/drawing/2014/main" id="{CE5D7B49-34DC-BB95-1253-A65D526F34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288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383" name="Group 26">
                <a:extLst>
                  <a:ext uri="{FF2B5EF4-FFF2-40B4-BE49-F238E27FC236}">
                    <a16:creationId xmlns:a16="http://schemas.microsoft.com/office/drawing/2014/main" id="{0AA244EB-A7EB-F12A-6AFC-110AD33F44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436778">
                <a:off x="2640" y="2736"/>
                <a:ext cx="192" cy="192"/>
                <a:chOff x="4176" y="3216"/>
                <a:chExt cx="192" cy="192"/>
              </a:xfrm>
            </p:grpSpPr>
            <p:sp>
              <p:nvSpPr>
                <p:cNvPr id="15384" name="Line 27">
                  <a:extLst>
                    <a:ext uri="{FF2B5EF4-FFF2-40B4-BE49-F238E27FC236}">
                      <a16:creationId xmlns:a16="http://schemas.microsoft.com/office/drawing/2014/main" id="{199FAEB3-6C9E-B06B-A0BC-B1AB9FDEEF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5" name="Line 28">
                  <a:extLst>
                    <a:ext uri="{FF2B5EF4-FFF2-40B4-BE49-F238E27FC236}">
                      <a16:creationId xmlns:a16="http://schemas.microsoft.com/office/drawing/2014/main" id="{F9A4A22D-8BC4-E760-D166-7A949E29BD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5381" name="Text Box 38">
              <a:extLst>
                <a:ext uri="{FF2B5EF4-FFF2-40B4-BE49-F238E27FC236}">
                  <a16:creationId xmlns:a16="http://schemas.microsoft.com/office/drawing/2014/main" id="{F23954D5-4F69-C88F-129A-A99AD160CA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0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0" lang="en-US" altLang="en-US"/>
                <a:t>8</a:t>
              </a:r>
            </a:p>
          </p:txBody>
        </p:sp>
      </p:grpSp>
      <p:grpSp>
        <p:nvGrpSpPr>
          <p:cNvPr id="12" name="Group 43">
            <a:extLst>
              <a:ext uri="{FF2B5EF4-FFF2-40B4-BE49-F238E27FC236}">
                <a16:creationId xmlns:a16="http://schemas.microsoft.com/office/drawing/2014/main" id="{B9F3E979-AC83-53AD-7D4E-173B5282EEE1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4343400"/>
            <a:ext cx="381000" cy="914400"/>
            <a:chOff x="2736" y="2736"/>
            <a:chExt cx="240" cy="576"/>
          </a:xfrm>
        </p:grpSpPr>
        <p:grpSp>
          <p:nvGrpSpPr>
            <p:cNvPr id="15374" name="Group 36">
              <a:extLst>
                <a:ext uri="{FF2B5EF4-FFF2-40B4-BE49-F238E27FC236}">
                  <a16:creationId xmlns:a16="http://schemas.microsoft.com/office/drawing/2014/main" id="{2CB341CF-D31C-D627-8715-30BEF1FD7B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736"/>
              <a:ext cx="192" cy="384"/>
              <a:chOff x="2784" y="2736"/>
              <a:chExt cx="192" cy="384"/>
            </a:xfrm>
          </p:grpSpPr>
          <p:sp>
            <p:nvSpPr>
              <p:cNvPr id="15376" name="Line 18">
                <a:extLst>
                  <a:ext uri="{FF2B5EF4-FFF2-40B4-BE49-F238E27FC236}">
                    <a16:creationId xmlns:a16="http://schemas.microsoft.com/office/drawing/2014/main" id="{3B3DE7C1-9F72-4867-FD7E-A6E1AB4DC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288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377" name="Group 29">
                <a:extLst>
                  <a:ext uri="{FF2B5EF4-FFF2-40B4-BE49-F238E27FC236}">
                    <a16:creationId xmlns:a16="http://schemas.microsoft.com/office/drawing/2014/main" id="{185EF36F-24F4-E8BF-6279-6D3C69F7A0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436778">
                <a:off x="2784" y="2736"/>
                <a:ext cx="192" cy="192"/>
                <a:chOff x="4176" y="3216"/>
                <a:chExt cx="192" cy="192"/>
              </a:xfrm>
            </p:grpSpPr>
            <p:sp>
              <p:nvSpPr>
                <p:cNvPr id="15378" name="Line 30">
                  <a:extLst>
                    <a:ext uri="{FF2B5EF4-FFF2-40B4-BE49-F238E27FC236}">
                      <a16:creationId xmlns:a16="http://schemas.microsoft.com/office/drawing/2014/main" id="{FC5CBC76-5551-71D0-0E4F-73AA78F173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9" name="Line 31">
                  <a:extLst>
                    <a:ext uri="{FF2B5EF4-FFF2-40B4-BE49-F238E27FC236}">
                      <a16:creationId xmlns:a16="http://schemas.microsoft.com/office/drawing/2014/main" id="{97B6C78A-97F0-5B37-961A-375816CB9F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5375" name="Text Box 39">
              <a:extLst>
                <a:ext uri="{FF2B5EF4-FFF2-40B4-BE49-F238E27FC236}">
                  <a16:creationId xmlns:a16="http://schemas.microsoft.com/office/drawing/2014/main" id="{B729BEF0-645A-0763-CAEB-EAA022690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30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0" lang="en-US" altLang="en-US"/>
                <a:t>8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1" grpId="0" animBg="1" autoUpdateAnimBg="0"/>
      <p:bldP spid="74762" grpId="0" autoUpdateAnimBg="0"/>
      <p:bldP spid="74763" grpId="0" autoUpdateAnimBg="0"/>
      <p:bldP spid="74765" grpId="0" autoUpdateAnimBg="0"/>
      <p:bldP spid="74784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>
            <a:extLst>
              <a:ext uri="{FF2B5EF4-FFF2-40B4-BE49-F238E27FC236}">
                <a16:creationId xmlns:a16="http://schemas.microsoft.com/office/drawing/2014/main" id="{C963C1A6-A0CE-0C8A-99DB-9B0398156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657600"/>
            <a:ext cx="2819400" cy="1676400"/>
          </a:xfrm>
          <a:prstGeom prst="cloudCallout">
            <a:avLst>
              <a:gd name="adj1" fmla="val -87218"/>
              <a:gd name="adj2" fmla="val 444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5 3 2 9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D34DA23E-CF45-D080-F36B-D85E87289F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6781800" cy="1143000"/>
          </a:xfrm>
          <a:noFill/>
        </p:spPr>
        <p:txBody>
          <a:bodyPr lIns="92075" tIns="46038" rIns="92075" bIns="46038"/>
          <a:lstStyle/>
          <a:p>
            <a:r>
              <a:rPr lang="en-US" altLang="en-US">
                <a:ea typeface="ＭＳ Ｐゴシック" panose="020B0600070205080204" pitchFamily="34" charset="-128"/>
              </a:rPr>
              <a:t>Types of searches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8CF61876-F4CC-4266-634C-AA8C0EC2D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848600" cy="1847850"/>
          </a:xfrm>
          <a:noFill/>
        </p:spPr>
        <p:txBody>
          <a:bodyPr lIns="92075" tIns="46038" rIns="92075" bIns="46038"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(2)</a:t>
            </a:r>
            <a:r>
              <a:rPr lang="en-US" altLang="en-US" sz="2400" i="1">
                <a:ea typeface="ＭＳ Ｐゴシック" panose="020B0600070205080204" pitchFamily="34" charset="-128"/>
              </a:rPr>
              <a:t> serial terminating</a:t>
            </a:r>
            <a:r>
              <a:rPr lang="en-US" altLang="en-US" sz="2400">
                <a:ea typeface="ＭＳ Ｐゴシック" panose="020B0600070205080204" pitchFamily="34" charset="-128"/>
              </a:rPr>
              <a:t>: target item is compared to each item one after the other </a:t>
            </a:r>
          </a:p>
          <a:p>
            <a:pPr marL="685800" lvl="1"/>
            <a:r>
              <a:rPr lang="en-US" altLang="en-US" sz="2000">
                <a:ea typeface="ＭＳ Ｐゴシック" panose="020B0600070205080204" pitchFamily="34" charset="-128"/>
              </a:rPr>
              <a:t>the answer (yes or no) is returned after the target is found or all items are searched</a:t>
            </a:r>
          </a:p>
        </p:txBody>
      </p:sp>
      <p:grpSp>
        <p:nvGrpSpPr>
          <p:cNvPr id="17412" name="Group 5">
            <a:extLst>
              <a:ext uri="{FF2B5EF4-FFF2-40B4-BE49-F238E27FC236}">
                <a16:creationId xmlns:a16="http://schemas.microsoft.com/office/drawing/2014/main" id="{58C50292-BF78-3081-5DCC-144758147DB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648200"/>
            <a:ext cx="914400" cy="1752600"/>
            <a:chOff x="960" y="2736"/>
            <a:chExt cx="576" cy="1104"/>
          </a:xfrm>
        </p:grpSpPr>
        <p:sp>
          <p:nvSpPr>
            <p:cNvPr id="17430" name="Oval 6">
              <a:extLst>
                <a:ext uri="{FF2B5EF4-FFF2-40B4-BE49-F238E27FC236}">
                  <a16:creationId xmlns:a16="http://schemas.microsoft.com/office/drawing/2014/main" id="{F7AE9CE6-A575-F0A9-743E-CBECA9484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736"/>
              <a:ext cx="576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31" name="Oval 7">
              <a:extLst>
                <a:ext uri="{FF2B5EF4-FFF2-40B4-BE49-F238E27FC236}">
                  <a16:creationId xmlns:a16="http://schemas.microsoft.com/office/drawing/2014/main" id="{85CD41DD-9CA2-D2BF-2E3F-A87117459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92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32" name="Line 8">
              <a:extLst>
                <a:ext uri="{FF2B5EF4-FFF2-40B4-BE49-F238E27FC236}">
                  <a16:creationId xmlns:a16="http://schemas.microsoft.com/office/drawing/2014/main" id="{601F3364-4567-E93D-D922-49C2BA4A6E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408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57" name="Text Box 9">
            <a:extLst>
              <a:ext uri="{FF2B5EF4-FFF2-40B4-BE49-F238E27FC236}">
                <a16:creationId xmlns:a16="http://schemas.microsoft.com/office/drawing/2014/main" id="{7F56864B-29A5-4455-7027-3CC56598E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71500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 3</a:t>
            </a:r>
          </a:p>
        </p:txBody>
      </p:sp>
      <p:sp>
        <p:nvSpPr>
          <p:cNvPr id="78858" name="Text Box 10">
            <a:extLst>
              <a:ext uri="{FF2B5EF4-FFF2-40B4-BE49-F238E27FC236}">
                <a16:creationId xmlns:a16="http://schemas.microsoft.com/office/drawing/2014/main" id="{828F3A0B-A34F-AC44-1760-BEBDE8F7F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56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3</a:t>
            </a:r>
          </a:p>
        </p:txBody>
      </p:sp>
      <p:sp>
        <p:nvSpPr>
          <p:cNvPr id="78859" name="Text Box 11">
            <a:extLst>
              <a:ext uri="{FF2B5EF4-FFF2-40B4-BE49-F238E27FC236}">
                <a16:creationId xmlns:a16="http://schemas.microsoft.com/office/drawing/2014/main" id="{5D66645D-1BF1-EFD7-D684-9A6C4C1E3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3</a:t>
            </a:r>
          </a:p>
        </p:txBody>
      </p:sp>
      <p:sp>
        <p:nvSpPr>
          <p:cNvPr id="78860" name="Text Box 12">
            <a:extLst>
              <a:ext uri="{FF2B5EF4-FFF2-40B4-BE49-F238E27FC236}">
                <a16:creationId xmlns:a16="http://schemas.microsoft.com/office/drawing/2014/main" id="{9F33D637-160D-8D77-0366-58EE69479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3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6F9DA20F-DAE9-D4E3-B49C-5B5FF9D4A2B3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343400"/>
            <a:ext cx="381000" cy="914400"/>
            <a:chOff x="2304" y="2736"/>
            <a:chExt cx="240" cy="576"/>
          </a:xfrm>
        </p:grpSpPr>
        <p:sp>
          <p:nvSpPr>
            <p:cNvPr id="17424" name="Text Box 14">
              <a:extLst>
                <a:ext uri="{FF2B5EF4-FFF2-40B4-BE49-F238E27FC236}">
                  <a16:creationId xmlns:a16="http://schemas.microsoft.com/office/drawing/2014/main" id="{3BAB9C15-1A91-B281-ACC1-3E335E742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0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0" lang="en-US" altLang="en-US"/>
                <a:t>3</a:t>
              </a:r>
            </a:p>
          </p:txBody>
        </p:sp>
        <p:grpSp>
          <p:nvGrpSpPr>
            <p:cNvPr id="17425" name="Group 15">
              <a:extLst>
                <a:ext uri="{FF2B5EF4-FFF2-40B4-BE49-F238E27FC236}">
                  <a16:creationId xmlns:a16="http://schemas.microsoft.com/office/drawing/2014/main" id="{B4465841-A8E9-C01D-08C1-1066526773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2736"/>
              <a:ext cx="192" cy="384"/>
              <a:chOff x="2352" y="2736"/>
              <a:chExt cx="192" cy="384"/>
            </a:xfrm>
          </p:grpSpPr>
          <p:sp>
            <p:nvSpPr>
              <p:cNvPr id="17426" name="Line 16">
                <a:extLst>
                  <a:ext uri="{FF2B5EF4-FFF2-40B4-BE49-F238E27FC236}">
                    <a16:creationId xmlns:a16="http://schemas.microsoft.com/office/drawing/2014/main" id="{EB210B8F-F43F-2678-C3F4-FB9DA1BE8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288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427" name="Group 17">
                <a:extLst>
                  <a:ext uri="{FF2B5EF4-FFF2-40B4-BE49-F238E27FC236}">
                    <a16:creationId xmlns:a16="http://schemas.microsoft.com/office/drawing/2014/main" id="{50AA7EBB-2D4C-89AC-57CD-29ED8B450C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436778">
                <a:off x="2352" y="2736"/>
                <a:ext cx="192" cy="192"/>
                <a:chOff x="4176" y="3216"/>
                <a:chExt cx="192" cy="192"/>
              </a:xfrm>
            </p:grpSpPr>
            <p:sp>
              <p:nvSpPr>
                <p:cNvPr id="17428" name="Line 18">
                  <a:extLst>
                    <a:ext uri="{FF2B5EF4-FFF2-40B4-BE49-F238E27FC236}">
                      <a16:creationId xmlns:a16="http://schemas.microsoft.com/office/drawing/2014/main" id="{70454F3C-07DE-BB58-FA71-4E4074200F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29" name="Line 19">
                  <a:extLst>
                    <a:ext uri="{FF2B5EF4-FFF2-40B4-BE49-F238E27FC236}">
                      <a16:creationId xmlns:a16="http://schemas.microsoft.com/office/drawing/2014/main" id="{D1A9AB9D-F638-1EE2-2CC0-C5EA752A69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8868" name="AutoShape 20">
            <a:extLst>
              <a:ext uri="{FF2B5EF4-FFF2-40B4-BE49-F238E27FC236}">
                <a16:creationId xmlns:a16="http://schemas.microsoft.com/office/drawing/2014/main" id="{91665F45-56F8-197D-00B0-6CE00D48F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05200"/>
            <a:ext cx="1143000" cy="762000"/>
          </a:xfrm>
          <a:prstGeom prst="wedgeRoundRectCallout">
            <a:avLst>
              <a:gd name="adj1" fmla="val 6667"/>
              <a:gd name="adj2" fmla="val 14083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YES</a:t>
            </a:r>
          </a:p>
        </p:txBody>
      </p:sp>
      <p:grpSp>
        <p:nvGrpSpPr>
          <p:cNvPr id="6" name="Group 44">
            <a:extLst>
              <a:ext uri="{FF2B5EF4-FFF2-40B4-BE49-F238E27FC236}">
                <a16:creationId xmlns:a16="http://schemas.microsoft.com/office/drawing/2014/main" id="{D1FC9979-C914-A2B5-D3F1-7B93A848B1C7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4343400"/>
            <a:ext cx="336550" cy="914400"/>
            <a:chOff x="2496" y="2736"/>
            <a:chExt cx="212" cy="576"/>
          </a:xfrm>
        </p:grpSpPr>
        <p:sp>
          <p:nvSpPr>
            <p:cNvPr id="17421" name="Line 23">
              <a:extLst>
                <a:ext uri="{FF2B5EF4-FFF2-40B4-BE49-F238E27FC236}">
                  <a16:creationId xmlns:a16="http://schemas.microsoft.com/office/drawing/2014/main" id="{B47164B7-3BF7-4305-1A28-4EED20759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88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Text Box 27">
              <a:extLst>
                <a:ext uri="{FF2B5EF4-FFF2-40B4-BE49-F238E27FC236}">
                  <a16:creationId xmlns:a16="http://schemas.microsoft.com/office/drawing/2014/main" id="{4B75AF0D-CC8D-52C8-B0A5-5AE763E4E4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0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0" lang="en-US" altLang="en-US"/>
                <a:t>3</a:t>
              </a:r>
            </a:p>
          </p:txBody>
        </p:sp>
        <p:sp>
          <p:nvSpPr>
            <p:cNvPr id="17423" name="Rectangle 43">
              <a:extLst>
                <a:ext uri="{FF2B5EF4-FFF2-40B4-BE49-F238E27FC236}">
                  <a16:creationId xmlns:a16="http://schemas.microsoft.com/office/drawing/2014/main" id="{190A1406-48EB-86DE-228D-39BB6CB6D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736"/>
              <a:ext cx="192" cy="192"/>
            </a:xfrm>
            <a:prstGeom prst="rect">
              <a:avLst/>
            </a:prstGeom>
            <a:noFill/>
            <a:ln w="38100">
              <a:solidFill>
                <a:srgbClr val="66FF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7420" name="Text Box 45">
            <a:extLst>
              <a:ext uri="{FF2B5EF4-FFF2-40B4-BE49-F238E27FC236}">
                <a16:creationId xmlns:a16="http://schemas.microsoft.com/office/drawing/2014/main" id="{8A07F0FC-722D-5E81-459C-074532264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733800"/>
            <a:ext cx="2057400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2000">
                <a:latin typeface="Arial" panose="020B0604020202020204" pitchFamily="34" charset="0"/>
              </a:rPr>
              <a:t>Reaction time is faster for a yes response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7" grpId="0" animBg="1" autoUpdateAnimBg="0"/>
      <p:bldP spid="78858" grpId="0" autoUpdateAnimBg="0"/>
      <p:bldP spid="78859" grpId="0" autoUpdateAnimBg="0"/>
      <p:bldP spid="78860" grpId="0" autoUpdateAnimBg="0"/>
      <p:bldP spid="78868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030507A2-C23C-45B6-30A1-40B4BD989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 dirty="0"/>
              <a:t>JZS Priors</a:t>
            </a:r>
          </a:p>
        </p:txBody>
      </p:sp>
      <p:sp>
        <p:nvSpPr>
          <p:cNvPr id="90114" name="Rectangle 3">
            <a:extLst>
              <a:ext uri="{FF2B5EF4-FFF2-40B4-BE49-F238E27FC236}">
                <a16:creationId xmlns:a16="http://schemas.microsoft.com/office/drawing/2014/main" id="{CEB73717-9195-AD99-1EAB-1C2DFD1C1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Scale parameter “r”</a:t>
            </a:r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r>
              <a:rPr lang="en-US" altLang="en-US" sz="2000"/>
              <a:t>Bigger values make for a broader prior</a:t>
            </a:r>
          </a:p>
          <a:p>
            <a:pPr lvl="1">
              <a:lnSpc>
                <a:spcPct val="115000"/>
              </a:lnSpc>
            </a:pPr>
            <a:r>
              <a:rPr lang="en-US" altLang="en-US" sz="1800"/>
              <a:t>More flexibility!</a:t>
            </a:r>
          </a:p>
          <a:p>
            <a:pPr lvl="1">
              <a:lnSpc>
                <a:spcPct val="115000"/>
              </a:lnSpc>
            </a:pPr>
            <a:r>
              <a:rPr lang="en-US" altLang="en-US" sz="1800"/>
              <a:t>More penalty!</a:t>
            </a:r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</p:txBody>
      </p:sp>
      <p:pic>
        <p:nvPicPr>
          <p:cNvPr id="90115" name="Picture 1">
            <a:extLst>
              <a:ext uri="{FF2B5EF4-FFF2-40B4-BE49-F238E27FC236}">
                <a16:creationId xmlns:a16="http://schemas.microsoft.com/office/drawing/2014/main" id="{1B8A62FA-723D-2A3E-FE53-16487580E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1693863"/>
            <a:ext cx="804703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8A6D1A28-747D-28BE-225D-E74A79917E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010400" cy="990600"/>
          </a:xfrm>
          <a:noFill/>
        </p:spPr>
        <p:txBody>
          <a:bodyPr lIns="92075" tIns="46038" rIns="92075" bIns="46038"/>
          <a:lstStyle/>
          <a:p>
            <a:r>
              <a:rPr lang="en-US" altLang="en-US">
                <a:ea typeface="ＭＳ Ｐゴシック" panose="020B0600070205080204" pitchFamily="34" charset="-128"/>
              </a:rPr>
              <a:t>If self-terminating search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A46DDE04-8795-D669-37E6-4637B2C946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3505200" cy="4438650"/>
          </a:xfrm>
          <a:noFill/>
        </p:spPr>
        <p:txBody>
          <a:bodyPr lIns="92075" tIns="46038" rIns="92075" bIns="46038"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Go through items one-by-one until find target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RT increases with set size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YES RT</a:t>
            </a:r>
            <a:r>
              <a:rPr lang="ja-JP" altLang="en-US" sz="2000">
                <a:ea typeface="ＭＳ Ｐゴシック" panose="020B0600070205080204" pitchFamily="34" charset="-128"/>
              </a:rPr>
              <a:t>’</a:t>
            </a:r>
            <a:r>
              <a:rPr lang="en-US" altLang="ja-JP" sz="2000" dirty="0">
                <a:ea typeface="ＭＳ Ｐゴシック" panose="020B0600070205080204" pitchFamily="34" charset="-128"/>
              </a:rPr>
              <a:t>s shorter than NO RT</a:t>
            </a:r>
            <a:r>
              <a:rPr lang="ja-JP" altLang="en-US" sz="2000">
                <a:ea typeface="ＭＳ Ｐゴシック" panose="020B0600070205080204" pitchFamily="34" charset="-128"/>
              </a:rPr>
              <a:t>’</a:t>
            </a:r>
            <a:r>
              <a:rPr lang="en-US" altLang="ja-JP" sz="2000" dirty="0">
                <a:ea typeface="ＭＳ Ｐゴシック" panose="020B0600070205080204" pitchFamily="34" charset="-128"/>
              </a:rPr>
              <a:t>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Lines have different slopes with 2:1 ratio</a:t>
            </a:r>
          </a:p>
        </p:txBody>
      </p:sp>
      <p:sp>
        <p:nvSpPr>
          <p:cNvPr id="19459" name="Text Box 5">
            <a:extLst>
              <a:ext uri="{FF2B5EF4-FFF2-40B4-BE49-F238E27FC236}">
                <a16:creationId xmlns:a16="http://schemas.microsoft.com/office/drawing/2014/main" id="{3A294007-F7EA-8EA7-71D9-1BD9C161F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892800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Set size</a:t>
            </a:r>
          </a:p>
        </p:txBody>
      </p:sp>
      <p:sp>
        <p:nvSpPr>
          <p:cNvPr id="19460" name="Text Box 6">
            <a:extLst>
              <a:ext uri="{FF2B5EF4-FFF2-40B4-BE49-F238E27FC236}">
                <a16:creationId xmlns:a16="http://schemas.microsoft.com/office/drawing/2014/main" id="{1E22D965-7810-9BFE-A12F-645E321837CB}"/>
              </a:ext>
            </a:extLst>
          </p:cNvPr>
          <p:cNvSpPr txBox="1">
            <a:spLocks noChangeArrowheads="1"/>
          </p:cNvSpPr>
          <p:nvPr/>
        </p:nvSpPr>
        <p:spPr bwMode="auto">
          <a:xfrm rot="-5393192">
            <a:off x="3171825" y="4056063"/>
            <a:ext cx="188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Reaction time</a:t>
            </a:r>
          </a:p>
        </p:txBody>
      </p:sp>
      <p:graphicFrame>
        <p:nvGraphicFramePr>
          <p:cNvPr id="19461" name="Object 2">
            <a:extLst>
              <a:ext uri="{FF2B5EF4-FFF2-40B4-BE49-F238E27FC236}">
                <a16:creationId xmlns:a16="http://schemas.microsoft.com/office/drawing/2014/main" id="{130E2FFB-ED52-24FB-BFAD-A9E3C90EBC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2819400"/>
          <a:ext cx="4648200" cy="310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08700" imgH="4064000" progId="MSGraph.Chart.8">
                  <p:embed followColorScheme="full"/>
                </p:oleObj>
              </mc:Choice>
              <mc:Fallback>
                <p:oleObj name="Chart" r:id="rId3" imgW="6108700" imgH="4064000" progId="MSGraph.Chart.8">
                  <p:embed followColorScheme="full"/>
                  <p:pic>
                    <p:nvPicPr>
                      <p:cNvPr id="19461" name="Object 2">
                        <a:extLst>
                          <a:ext uri="{FF2B5EF4-FFF2-40B4-BE49-F238E27FC236}">
                            <a16:creationId xmlns:a16="http://schemas.microsoft.com/office/drawing/2014/main" id="{130E2FFB-ED52-24FB-BFAD-A9E3C90EBC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819400"/>
                        <a:ext cx="4648200" cy="310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2">
            <a:extLst>
              <a:ext uri="{FF2B5EF4-FFF2-40B4-BE49-F238E27FC236}">
                <a16:creationId xmlns:a16="http://schemas.microsoft.com/office/drawing/2014/main" id="{D8979FC3-FCF7-B87A-4775-1D2905205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657600"/>
            <a:ext cx="2819400" cy="1676400"/>
          </a:xfrm>
          <a:prstGeom prst="cloudCallout">
            <a:avLst>
              <a:gd name="adj1" fmla="val -87218"/>
              <a:gd name="adj2" fmla="val 444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5 3 2 9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337B1BF0-08E3-FE58-F982-8210B4F46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6781800" cy="1143000"/>
          </a:xfrm>
          <a:noFill/>
        </p:spPr>
        <p:txBody>
          <a:bodyPr lIns="92075" tIns="46038" rIns="92075" bIns="46038"/>
          <a:lstStyle/>
          <a:p>
            <a:r>
              <a:rPr lang="en-US" altLang="en-US">
                <a:ea typeface="ＭＳ Ｐゴシック" panose="020B0600070205080204" pitchFamily="34" charset="-128"/>
              </a:rPr>
              <a:t>Types of searches</a:t>
            </a: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F1D8F277-1F8C-16F6-6D3D-4525093D4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848600" cy="1847850"/>
          </a:xfrm>
          <a:noFill/>
        </p:spPr>
        <p:txBody>
          <a:bodyPr lIns="92075" tIns="46038" rIns="92075" bIns="46038"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(3)</a:t>
            </a:r>
            <a:r>
              <a:rPr lang="en-US" altLang="en-US" sz="2400" i="1">
                <a:ea typeface="ＭＳ Ｐゴシック" panose="020B0600070205080204" pitchFamily="34" charset="-128"/>
              </a:rPr>
              <a:t> serial exhaustive</a:t>
            </a:r>
            <a:r>
              <a:rPr lang="en-US" altLang="en-US" sz="2400">
                <a:ea typeface="ＭＳ Ｐゴシック" panose="020B0600070205080204" pitchFamily="34" charset="-128"/>
              </a:rPr>
              <a:t>: target item is compared to each item one after the other </a:t>
            </a:r>
          </a:p>
          <a:p>
            <a:pPr marL="685800" lvl="1"/>
            <a:r>
              <a:rPr lang="en-US" altLang="en-US" sz="2000">
                <a:ea typeface="ＭＳ Ｐゴシック" panose="020B0600070205080204" pitchFamily="34" charset="-128"/>
              </a:rPr>
              <a:t>the answer (yes or no) is returned after all items are searched (regardless of whether target is found or not)</a:t>
            </a:r>
          </a:p>
        </p:txBody>
      </p:sp>
      <p:grpSp>
        <p:nvGrpSpPr>
          <p:cNvPr id="21508" name="Group 5">
            <a:extLst>
              <a:ext uri="{FF2B5EF4-FFF2-40B4-BE49-F238E27FC236}">
                <a16:creationId xmlns:a16="http://schemas.microsoft.com/office/drawing/2014/main" id="{D9E80D4A-FFD7-8201-CEE9-CB4FF7CC53C8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648200"/>
            <a:ext cx="914400" cy="1752600"/>
            <a:chOff x="960" y="2736"/>
            <a:chExt cx="576" cy="1104"/>
          </a:xfrm>
        </p:grpSpPr>
        <p:sp>
          <p:nvSpPr>
            <p:cNvPr id="21542" name="Oval 6">
              <a:extLst>
                <a:ext uri="{FF2B5EF4-FFF2-40B4-BE49-F238E27FC236}">
                  <a16:creationId xmlns:a16="http://schemas.microsoft.com/office/drawing/2014/main" id="{D7A47984-6579-E599-89C9-6F25AD3FE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736"/>
              <a:ext cx="576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43" name="Oval 7">
              <a:extLst>
                <a:ext uri="{FF2B5EF4-FFF2-40B4-BE49-F238E27FC236}">
                  <a16:creationId xmlns:a16="http://schemas.microsoft.com/office/drawing/2014/main" id="{FA1DF86F-990D-2BF0-3404-869117D53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92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44" name="Line 8">
              <a:extLst>
                <a:ext uri="{FF2B5EF4-FFF2-40B4-BE49-F238E27FC236}">
                  <a16:creationId xmlns:a16="http://schemas.microsoft.com/office/drawing/2014/main" id="{2AC10D97-F8B4-B761-4BB0-049394F3D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408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905" name="Text Box 9">
            <a:extLst>
              <a:ext uri="{FF2B5EF4-FFF2-40B4-BE49-F238E27FC236}">
                <a16:creationId xmlns:a16="http://schemas.microsoft.com/office/drawing/2014/main" id="{5027FDC0-F666-3B7C-042E-7C345E7F8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71500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 8</a:t>
            </a:r>
          </a:p>
        </p:txBody>
      </p:sp>
      <p:sp>
        <p:nvSpPr>
          <p:cNvPr id="80906" name="Text Box 10">
            <a:extLst>
              <a:ext uri="{FF2B5EF4-FFF2-40B4-BE49-F238E27FC236}">
                <a16:creationId xmlns:a16="http://schemas.microsoft.com/office/drawing/2014/main" id="{3887BA44-69D2-739F-1D63-6D0673505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56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8</a:t>
            </a:r>
          </a:p>
        </p:txBody>
      </p:sp>
      <p:sp>
        <p:nvSpPr>
          <p:cNvPr id="80907" name="Text Box 11">
            <a:extLst>
              <a:ext uri="{FF2B5EF4-FFF2-40B4-BE49-F238E27FC236}">
                <a16:creationId xmlns:a16="http://schemas.microsoft.com/office/drawing/2014/main" id="{F1A57160-8B8D-B242-D9F6-5303015A8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8</a:t>
            </a:r>
          </a:p>
        </p:txBody>
      </p:sp>
      <p:sp>
        <p:nvSpPr>
          <p:cNvPr id="80908" name="Text Box 12">
            <a:extLst>
              <a:ext uri="{FF2B5EF4-FFF2-40B4-BE49-F238E27FC236}">
                <a16:creationId xmlns:a16="http://schemas.microsoft.com/office/drawing/2014/main" id="{98044BE7-7C0F-1386-729F-24CF8481F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8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C8B6102E-7391-3FFA-4EAA-61E9BE56DC49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343400"/>
            <a:ext cx="381000" cy="914400"/>
            <a:chOff x="2304" y="2736"/>
            <a:chExt cx="240" cy="576"/>
          </a:xfrm>
        </p:grpSpPr>
        <p:sp>
          <p:nvSpPr>
            <p:cNvPr id="21536" name="Text Box 14">
              <a:extLst>
                <a:ext uri="{FF2B5EF4-FFF2-40B4-BE49-F238E27FC236}">
                  <a16:creationId xmlns:a16="http://schemas.microsoft.com/office/drawing/2014/main" id="{F8F1B099-BA3F-3204-C70C-2077045490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0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0" lang="en-US" altLang="en-US"/>
                <a:t>8</a:t>
              </a:r>
            </a:p>
          </p:txBody>
        </p:sp>
        <p:grpSp>
          <p:nvGrpSpPr>
            <p:cNvPr id="21537" name="Group 15">
              <a:extLst>
                <a:ext uri="{FF2B5EF4-FFF2-40B4-BE49-F238E27FC236}">
                  <a16:creationId xmlns:a16="http://schemas.microsoft.com/office/drawing/2014/main" id="{A3B6CC9D-6C18-6E87-F150-F8F5F62BB1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2736"/>
              <a:ext cx="192" cy="384"/>
              <a:chOff x="2352" y="2736"/>
              <a:chExt cx="192" cy="384"/>
            </a:xfrm>
          </p:grpSpPr>
          <p:sp>
            <p:nvSpPr>
              <p:cNvPr id="21538" name="Line 16">
                <a:extLst>
                  <a:ext uri="{FF2B5EF4-FFF2-40B4-BE49-F238E27FC236}">
                    <a16:creationId xmlns:a16="http://schemas.microsoft.com/office/drawing/2014/main" id="{00436E2A-8085-7939-EFAB-4D31778E0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288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539" name="Group 17">
                <a:extLst>
                  <a:ext uri="{FF2B5EF4-FFF2-40B4-BE49-F238E27FC236}">
                    <a16:creationId xmlns:a16="http://schemas.microsoft.com/office/drawing/2014/main" id="{5FB3BE7B-BBFD-DFDC-4502-C668DBFE36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436778">
                <a:off x="2352" y="2736"/>
                <a:ext cx="192" cy="192"/>
                <a:chOff x="4176" y="3216"/>
                <a:chExt cx="192" cy="192"/>
              </a:xfrm>
            </p:grpSpPr>
            <p:sp>
              <p:nvSpPr>
                <p:cNvPr id="21540" name="Line 18">
                  <a:extLst>
                    <a:ext uri="{FF2B5EF4-FFF2-40B4-BE49-F238E27FC236}">
                      <a16:creationId xmlns:a16="http://schemas.microsoft.com/office/drawing/2014/main" id="{8D2B254E-784A-457E-71B1-85BE861E33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41" name="Line 19">
                  <a:extLst>
                    <a:ext uri="{FF2B5EF4-FFF2-40B4-BE49-F238E27FC236}">
                      <a16:creationId xmlns:a16="http://schemas.microsoft.com/office/drawing/2014/main" id="{80246AC2-0F61-EE15-B1E5-EABD0DA316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0916" name="AutoShape 20">
            <a:extLst>
              <a:ext uri="{FF2B5EF4-FFF2-40B4-BE49-F238E27FC236}">
                <a16:creationId xmlns:a16="http://schemas.microsoft.com/office/drawing/2014/main" id="{383F48C7-0710-CC55-5CC6-B2F9221F4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05200"/>
            <a:ext cx="1143000" cy="762000"/>
          </a:xfrm>
          <a:prstGeom prst="wedgeRoundRectCallout">
            <a:avLst>
              <a:gd name="adj1" fmla="val 6667"/>
              <a:gd name="adj2" fmla="val 14083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NO</a:t>
            </a:r>
          </a:p>
        </p:txBody>
      </p:sp>
      <p:grpSp>
        <p:nvGrpSpPr>
          <p:cNvPr id="6" name="Group 21">
            <a:extLst>
              <a:ext uri="{FF2B5EF4-FFF2-40B4-BE49-F238E27FC236}">
                <a16:creationId xmlns:a16="http://schemas.microsoft.com/office/drawing/2014/main" id="{D3624FB5-EDE9-6939-323B-B3B09AEB75DD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4343400"/>
            <a:ext cx="412750" cy="914400"/>
            <a:chOff x="2448" y="2736"/>
            <a:chExt cx="260" cy="576"/>
          </a:xfrm>
        </p:grpSpPr>
        <p:grpSp>
          <p:nvGrpSpPr>
            <p:cNvPr id="21530" name="Group 22">
              <a:extLst>
                <a:ext uri="{FF2B5EF4-FFF2-40B4-BE49-F238E27FC236}">
                  <a16:creationId xmlns:a16="http://schemas.microsoft.com/office/drawing/2014/main" id="{50D4F0CC-C006-F4BA-2EB4-EF1A64889E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2736"/>
              <a:ext cx="192" cy="384"/>
              <a:chOff x="2448" y="2736"/>
              <a:chExt cx="192" cy="384"/>
            </a:xfrm>
          </p:grpSpPr>
          <p:sp>
            <p:nvSpPr>
              <p:cNvPr id="21532" name="Line 23">
                <a:extLst>
                  <a:ext uri="{FF2B5EF4-FFF2-40B4-BE49-F238E27FC236}">
                    <a16:creationId xmlns:a16="http://schemas.microsoft.com/office/drawing/2014/main" id="{50B7A3AF-5635-8365-6404-C400A99D28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288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533" name="Group 24">
                <a:extLst>
                  <a:ext uri="{FF2B5EF4-FFF2-40B4-BE49-F238E27FC236}">
                    <a16:creationId xmlns:a16="http://schemas.microsoft.com/office/drawing/2014/main" id="{D137F6C5-8000-D0FC-BEF3-272372D092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436778">
                <a:off x="2448" y="2736"/>
                <a:ext cx="192" cy="192"/>
                <a:chOff x="4176" y="3216"/>
                <a:chExt cx="192" cy="192"/>
              </a:xfrm>
            </p:grpSpPr>
            <p:sp>
              <p:nvSpPr>
                <p:cNvPr id="21534" name="Line 25">
                  <a:extLst>
                    <a:ext uri="{FF2B5EF4-FFF2-40B4-BE49-F238E27FC236}">
                      <a16:creationId xmlns:a16="http://schemas.microsoft.com/office/drawing/2014/main" id="{8B8704A3-B624-424C-F11F-B3E7B2B2BF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35" name="Line 26">
                  <a:extLst>
                    <a:ext uri="{FF2B5EF4-FFF2-40B4-BE49-F238E27FC236}">
                      <a16:creationId xmlns:a16="http://schemas.microsoft.com/office/drawing/2014/main" id="{39A979C2-B8BC-3D1F-2C37-3F8B42363E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1531" name="Text Box 27">
              <a:extLst>
                <a:ext uri="{FF2B5EF4-FFF2-40B4-BE49-F238E27FC236}">
                  <a16:creationId xmlns:a16="http://schemas.microsoft.com/office/drawing/2014/main" id="{7B34694D-5C7C-94BD-3DE5-A9BDA7E9E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0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0" lang="en-US" altLang="en-US"/>
                <a:t>8</a:t>
              </a:r>
            </a:p>
          </p:txBody>
        </p:sp>
      </p:grpSp>
      <p:grpSp>
        <p:nvGrpSpPr>
          <p:cNvPr id="9" name="Group 28">
            <a:extLst>
              <a:ext uri="{FF2B5EF4-FFF2-40B4-BE49-F238E27FC236}">
                <a16:creationId xmlns:a16="http://schemas.microsoft.com/office/drawing/2014/main" id="{C4E2CF94-97AE-229D-FC3C-140256CF691E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4343400"/>
            <a:ext cx="336550" cy="914400"/>
            <a:chOff x="2640" y="2736"/>
            <a:chExt cx="212" cy="576"/>
          </a:xfrm>
        </p:grpSpPr>
        <p:grpSp>
          <p:nvGrpSpPr>
            <p:cNvPr id="21524" name="Group 29">
              <a:extLst>
                <a:ext uri="{FF2B5EF4-FFF2-40B4-BE49-F238E27FC236}">
                  <a16:creationId xmlns:a16="http://schemas.microsoft.com/office/drawing/2014/main" id="{2EAC73F6-EADF-ED83-22F6-AE4CF4C527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2736"/>
              <a:ext cx="192" cy="384"/>
              <a:chOff x="2640" y="2736"/>
              <a:chExt cx="192" cy="384"/>
            </a:xfrm>
          </p:grpSpPr>
          <p:sp>
            <p:nvSpPr>
              <p:cNvPr id="21526" name="Line 30">
                <a:extLst>
                  <a:ext uri="{FF2B5EF4-FFF2-40B4-BE49-F238E27FC236}">
                    <a16:creationId xmlns:a16="http://schemas.microsoft.com/office/drawing/2014/main" id="{98D509DB-907D-C706-E500-068B3D9A9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288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527" name="Group 31">
                <a:extLst>
                  <a:ext uri="{FF2B5EF4-FFF2-40B4-BE49-F238E27FC236}">
                    <a16:creationId xmlns:a16="http://schemas.microsoft.com/office/drawing/2014/main" id="{4576083F-D730-A3D6-FA23-F422171CDE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436778">
                <a:off x="2640" y="2736"/>
                <a:ext cx="192" cy="192"/>
                <a:chOff x="4176" y="3216"/>
                <a:chExt cx="192" cy="192"/>
              </a:xfrm>
            </p:grpSpPr>
            <p:sp>
              <p:nvSpPr>
                <p:cNvPr id="21528" name="Line 32">
                  <a:extLst>
                    <a:ext uri="{FF2B5EF4-FFF2-40B4-BE49-F238E27FC236}">
                      <a16:creationId xmlns:a16="http://schemas.microsoft.com/office/drawing/2014/main" id="{075B318C-1443-EDEB-7C32-519F74FCDD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29" name="Line 33">
                  <a:extLst>
                    <a:ext uri="{FF2B5EF4-FFF2-40B4-BE49-F238E27FC236}">
                      <a16:creationId xmlns:a16="http://schemas.microsoft.com/office/drawing/2014/main" id="{9B970400-5497-7191-A1A8-F3577F0501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1525" name="Text Box 34">
              <a:extLst>
                <a:ext uri="{FF2B5EF4-FFF2-40B4-BE49-F238E27FC236}">
                  <a16:creationId xmlns:a16="http://schemas.microsoft.com/office/drawing/2014/main" id="{A6F6A1C8-FF7B-80CD-84E3-DF5716048E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0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0" lang="en-US" altLang="en-US"/>
                <a:t>8</a:t>
              </a:r>
            </a:p>
          </p:txBody>
        </p:sp>
      </p:grpSp>
      <p:grpSp>
        <p:nvGrpSpPr>
          <p:cNvPr id="12" name="Group 35">
            <a:extLst>
              <a:ext uri="{FF2B5EF4-FFF2-40B4-BE49-F238E27FC236}">
                <a16:creationId xmlns:a16="http://schemas.microsoft.com/office/drawing/2014/main" id="{17D44E3A-678E-304E-1A73-D91D4DB01A0F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4343400"/>
            <a:ext cx="381000" cy="914400"/>
            <a:chOff x="2736" y="2736"/>
            <a:chExt cx="240" cy="576"/>
          </a:xfrm>
        </p:grpSpPr>
        <p:grpSp>
          <p:nvGrpSpPr>
            <p:cNvPr id="21518" name="Group 36">
              <a:extLst>
                <a:ext uri="{FF2B5EF4-FFF2-40B4-BE49-F238E27FC236}">
                  <a16:creationId xmlns:a16="http://schemas.microsoft.com/office/drawing/2014/main" id="{52242D96-8116-AA77-6C82-60A0C45F63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736"/>
              <a:ext cx="192" cy="384"/>
              <a:chOff x="2784" y="2736"/>
              <a:chExt cx="192" cy="384"/>
            </a:xfrm>
          </p:grpSpPr>
          <p:sp>
            <p:nvSpPr>
              <p:cNvPr id="21520" name="Line 37">
                <a:extLst>
                  <a:ext uri="{FF2B5EF4-FFF2-40B4-BE49-F238E27FC236}">
                    <a16:creationId xmlns:a16="http://schemas.microsoft.com/office/drawing/2014/main" id="{A6E1E10B-A241-D3E0-6DED-D70E41E2E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288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521" name="Group 38">
                <a:extLst>
                  <a:ext uri="{FF2B5EF4-FFF2-40B4-BE49-F238E27FC236}">
                    <a16:creationId xmlns:a16="http://schemas.microsoft.com/office/drawing/2014/main" id="{57B69B12-4CB9-8B6A-58FD-61360EF3DE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436778">
                <a:off x="2784" y="2736"/>
                <a:ext cx="192" cy="192"/>
                <a:chOff x="4176" y="3216"/>
                <a:chExt cx="192" cy="192"/>
              </a:xfrm>
            </p:grpSpPr>
            <p:sp>
              <p:nvSpPr>
                <p:cNvPr id="21522" name="Line 39">
                  <a:extLst>
                    <a:ext uri="{FF2B5EF4-FFF2-40B4-BE49-F238E27FC236}">
                      <a16:creationId xmlns:a16="http://schemas.microsoft.com/office/drawing/2014/main" id="{93446EF2-CF46-BBAD-872E-7263B05437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23" name="Line 40">
                  <a:extLst>
                    <a:ext uri="{FF2B5EF4-FFF2-40B4-BE49-F238E27FC236}">
                      <a16:creationId xmlns:a16="http://schemas.microsoft.com/office/drawing/2014/main" id="{CA323E6D-7F3D-96DA-ADA4-8B0FB0473B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1519" name="Text Box 41">
              <a:extLst>
                <a:ext uri="{FF2B5EF4-FFF2-40B4-BE49-F238E27FC236}">
                  <a16:creationId xmlns:a16="http://schemas.microsoft.com/office/drawing/2014/main" id="{B17622BC-8DA9-B575-DF13-6D9DB4D8AE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30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0" lang="en-US" altLang="en-US"/>
                <a:t>8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5" grpId="0" animBg="1" autoUpdateAnimBg="0"/>
      <p:bldP spid="80906" grpId="0" autoUpdateAnimBg="0"/>
      <p:bldP spid="80907" grpId="0" autoUpdateAnimBg="0"/>
      <p:bldP spid="80908" grpId="0" autoUpdateAnimBg="0"/>
      <p:bldP spid="80916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2">
            <a:extLst>
              <a:ext uri="{FF2B5EF4-FFF2-40B4-BE49-F238E27FC236}">
                <a16:creationId xmlns:a16="http://schemas.microsoft.com/office/drawing/2014/main" id="{3263D941-2CDF-4268-29BB-0C0F4AAFE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657600"/>
            <a:ext cx="2819400" cy="1676400"/>
          </a:xfrm>
          <a:prstGeom prst="cloudCallout">
            <a:avLst>
              <a:gd name="adj1" fmla="val -87218"/>
              <a:gd name="adj2" fmla="val 444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5 3 2 9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8E2334A3-C0C2-3166-ED72-D37E85A922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6781800" cy="1143000"/>
          </a:xfrm>
          <a:noFill/>
        </p:spPr>
        <p:txBody>
          <a:bodyPr lIns="92075" tIns="46038" rIns="92075" bIns="46038"/>
          <a:lstStyle/>
          <a:p>
            <a:r>
              <a:rPr lang="en-US" altLang="en-US">
                <a:ea typeface="ＭＳ Ｐゴシック" panose="020B0600070205080204" pitchFamily="34" charset="-128"/>
              </a:rPr>
              <a:t>Types of searches</a:t>
            </a: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3F5FFB30-1FC4-1250-6879-207909676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848600" cy="1847850"/>
          </a:xfrm>
          <a:noFill/>
        </p:spPr>
        <p:txBody>
          <a:bodyPr lIns="92075" tIns="46038" rIns="92075" bIns="46038"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(3)</a:t>
            </a:r>
            <a:r>
              <a:rPr lang="en-US" altLang="en-US" sz="2400" i="1">
                <a:ea typeface="ＭＳ Ｐゴシック" panose="020B0600070205080204" pitchFamily="34" charset="-128"/>
              </a:rPr>
              <a:t> serial exhaustive</a:t>
            </a:r>
            <a:r>
              <a:rPr lang="en-US" altLang="en-US" sz="2400">
                <a:ea typeface="ＭＳ Ｐゴシック" panose="020B0600070205080204" pitchFamily="34" charset="-128"/>
              </a:rPr>
              <a:t>: target item is compared to each item one after the other </a:t>
            </a:r>
          </a:p>
          <a:p>
            <a:pPr marL="685800" lvl="1"/>
            <a:r>
              <a:rPr lang="en-US" altLang="en-US" sz="2000">
                <a:ea typeface="ＭＳ Ｐゴシック" panose="020B0600070205080204" pitchFamily="34" charset="-128"/>
              </a:rPr>
              <a:t>the answer (yes or no) is returned after all items are searched (regardless of whether target is found or not)</a:t>
            </a:r>
          </a:p>
        </p:txBody>
      </p:sp>
      <p:grpSp>
        <p:nvGrpSpPr>
          <p:cNvPr id="23556" name="Group 5">
            <a:extLst>
              <a:ext uri="{FF2B5EF4-FFF2-40B4-BE49-F238E27FC236}">
                <a16:creationId xmlns:a16="http://schemas.microsoft.com/office/drawing/2014/main" id="{7B975CC4-C513-4092-9438-E063B18B9E0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648200"/>
            <a:ext cx="914400" cy="1752600"/>
            <a:chOff x="960" y="2736"/>
            <a:chExt cx="576" cy="1104"/>
          </a:xfrm>
        </p:grpSpPr>
        <p:sp>
          <p:nvSpPr>
            <p:cNvPr id="23588" name="Oval 6">
              <a:extLst>
                <a:ext uri="{FF2B5EF4-FFF2-40B4-BE49-F238E27FC236}">
                  <a16:creationId xmlns:a16="http://schemas.microsoft.com/office/drawing/2014/main" id="{6EAD7C50-C965-D604-09BA-34377945B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736"/>
              <a:ext cx="576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89" name="Oval 7">
              <a:extLst>
                <a:ext uri="{FF2B5EF4-FFF2-40B4-BE49-F238E27FC236}">
                  <a16:creationId xmlns:a16="http://schemas.microsoft.com/office/drawing/2014/main" id="{ADC6B89F-45D1-33FB-4CA0-917F7CC4E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92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90" name="Line 8">
              <a:extLst>
                <a:ext uri="{FF2B5EF4-FFF2-40B4-BE49-F238E27FC236}">
                  <a16:creationId xmlns:a16="http://schemas.microsoft.com/office/drawing/2014/main" id="{B968A340-2FA7-ADF3-F880-3018D25ED9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408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53" name="Text Box 9">
            <a:extLst>
              <a:ext uri="{FF2B5EF4-FFF2-40B4-BE49-F238E27FC236}">
                <a16:creationId xmlns:a16="http://schemas.microsoft.com/office/drawing/2014/main" id="{F1776CA4-9B96-802F-54DC-51604CD27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71500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 3</a:t>
            </a:r>
          </a:p>
        </p:txBody>
      </p:sp>
      <p:sp>
        <p:nvSpPr>
          <p:cNvPr id="82954" name="Text Box 10">
            <a:extLst>
              <a:ext uri="{FF2B5EF4-FFF2-40B4-BE49-F238E27FC236}">
                <a16:creationId xmlns:a16="http://schemas.microsoft.com/office/drawing/2014/main" id="{4DF955F0-E64A-029A-0E2E-7D2A3AFB9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56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3</a:t>
            </a:r>
          </a:p>
        </p:txBody>
      </p:sp>
      <p:sp>
        <p:nvSpPr>
          <p:cNvPr id="82955" name="Text Box 11">
            <a:extLst>
              <a:ext uri="{FF2B5EF4-FFF2-40B4-BE49-F238E27FC236}">
                <a16:creationId xmlns:a16="http://schemas.microsoft.com/office/drawing/2014/main" id="{5B1142BD-A7AD-0E1D-C135-32FA2261F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3</a:t>
            </a:r>
          </a:p>
        </p:txBody>
      </p:sp>
      <p:sp>
        <p:nvSpPr>
          <p:cNvPr id="82956" name="Text Box 12">
            <a:extLst>
              <a:ext uri="{FF2B5EF4-FFF2-40B4-BE49-F238E27FC236}">
                <a16:creationId xmlns:a16="http://schemas.microsoft.com/office/drawing/2014/main" id="{8038DBF7-5481-AFD8-9C8D-281CEADAE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3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3F1A09D6-1F5C-32FD-2EF0-9A321B68B4E9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343400"/>
            <a:ext cx="381000" cy="914400"/>
            <a:chOff x="2304" y="2736"/>
            <a:chExt cx="240" cy="576"/>
          </a:xfrm>
        </p:grpSpPr>
        <p:sp>
          <p:nvSpPr>
            <p:cNvPr id="23582" name="Text Box 14">
              <a:extLst>
                <a:ext uri="{FF2B5EF4-FFF2-40B4-BE49-F238E27FC236}">
                  <a16:creationId xmlns:a16="http://schemas.microsoft.com/office/drawing/2014/main" id="{5D0D0411-367B-3FFC-6B11-158C4E7A8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0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0" lang="en-US" altLang="en-US"/>
                <a:t>3</a:t>
              </a:r>
            </a:p>
          </p:txBody>
        </p:sp>
        <p:grpSp>
          <p:nvGrpSpPr>
            <p:cNvPr id="23583" name="Group 15">
              <a:extLst>
                <a:ext uri="{FF2B5EF4-FFF2-40B4-BE49-F238E27FC236}">
                  <a16:creationId xmlns:a16="http://schemas.microsoft.com/office/drawing/2014/main" id="{833216E6-0E60-24CA-BB07-E83EC0D4DF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2736"/>
              <a:ext cx="192" cy="384"/>
              <a:chOff x="2352" y="2736"/>
              <a:chExt cx="192" cy="384"/>
            </a:xfrm>
          </p:grpSpPr>
          <p:sp>
            <p:nvSpPr>
              <p:cNvPr id="23584" name="Line 16">
                <a:extLst>
                  <a:ext uri="{FF2B5EF4-FFF2-40B4-BE49-F238E27FC236}">
                    <a16:creationId xmlns:a16="http://schemas.microsoft.com/office/drawing/2014/main" id="{6999D953-0791-D75A-6DF0-D8BB54D45F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288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585" name="Group 17">
                <a:extLst>
                  <a:ext uri="{FF2B5EF4-FFF2-40B4-BE49-F238E27FC236}">
                    <a16:creationId xmlns:a16="http://schemas.microsoft.com/office/drawing/2014/main" id="{337FCAD6-DB52-F846-74A0-379E781AB0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436778">
                <a:off x="2352" y="2736"/>
                <a:ext cx="192" cy="192"/>
                <a:chOff x="4176" y="3216"/>
                <a:chExt cx="192" cy="192"/>
              </a:xfrm>
            </p:grpSpPr>
            <p:sp>
              <p:nvSpPr>
                <p:cNvPr id="23586" name="Line 18">
                  <a:extLst>
                    <a:ext uri="{FF2B5EF4-FFF2-40B4-BE49-F238E27FC236}">
                      <a16:creationId xmlns:a16="http://schemas.microsoft.com/office/drawing/2014/main" id="{82E0ADD2-6CA5-27B5-68F0-68FBD2DEE9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7" name="Line 19">
                  <a:extLst>
                    <a:ext uri="{FF2B5EF4-FFF2-40B4-BE49-F238E27FC236}">
                      <a16:creationId xmlns:a16="http://schemas.microsoft.com/office/drawing/2014/main" id="{BF0C23AE-E71D-D536-A295-585114BAD7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2964" name="AutoShape 20">
            <a:extLst>
              <a:ext uri="{FF2B5EF4-FFF2-40B4-BE49-F238E27FC236}">
                <a16:creationId xmlns:a16="http://schemas.microsoft.com/office/drawing/2014/main" id="{CBC2887B-F287-C47A-01FF-34D41E0FE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05200"/>
            <a:ext cx="1143000" cy="762000"/>
          </a:xfrm>
          <a:prstGeom prst="wedgeRoundRectCallout">
            <a:avLst>
              <a:gd name="adj1" fmla="val 6667"/>
              <a:gd name="adj2" fmla="val 14083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YES</a:t>
            </a:r>
          </a:p>
        </p:txBody>
      </p:sp>
      <p:grpSp>
        <p:nvGrpSpPr>
          <p:cNvPr id="6" name="Group 21">
            <a:extLst>
              <a:ext uri="{FF2B5EF4-FFF2-40B4-BE49-F238E27FC236}">
                <a16:creationId xmlns:a16="http://schemas.microsoft.com/office/drawing/2014/main" id="{9251DAB8-5BFB-BA09-2BCB-B7BC90696173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4343400"/>
            <a:ext cx="336550" cy="914400"/>
            <a:chOff x="2496" y="2736"/>
            <a:chExt cx="212" cy="576"/>
          </a:xfrm>
        </p:grpSpPr>
        <p:sp>
          <p:nvSpPr>
            <p:cNvPr id="23579" name="Line 22">
              <a:extLst>
                <a:ext uri="{FF2B5EF4-FFF2-40B4-BE49-F238E27FC236}">
                  <a16:creationId xmlns:a16="http://schemas.microsoft.com/office/drawing/2014/main" id="{62C3179C-975F-065B-DAA4-7D138311E2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88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0" name="Text Box 23">
              <a:extLst>
                <a:ext uri="{FF2B5EF4-FFF2-40B4-BE49-F238E27FC236}">
                  <a16:creationId xmlns:a16="http://schemas.microsoft.com/office/drawing/2014/main" id="{80868F5C-CAAA-D29D-2443-F767CE76B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0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0" lang="en-US" altLang="en-US"/>
                <a:t>3</a:t>
              </a:r>
            </a:p>
          </p:txBody>
        </p:sp>
        <p:sp>
          <p:nvSpPr>
            <p:cNvPr id="23581" name="Rectangle 24">
              <a:extLst>
                <a:ext uri="{FF2B5EF4-FFF2-40B4-BE49-F238E27FC236}">
                  <a16:creationId xmlns:a16="http://schemas.microsoft.com/office/drawing/2014/main" id="{9694F046-E2EA-B77A-ED8E-CE46D11C9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736"/>
              <a:ext cx="192" cy="192"/>
            </a:xfrm>
            <a:prstGeom prst="rect">
              <a:avLst/>
            </a:prstGeom>
            <a:noFill/>
            <a:ln w="38100">
              <a:solidFill>
                <a:srgbClr val="66FF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564" name="Text Box 25">
            <a:extLst>
              <a:ext uri="{FF2B5EF4-FFF2-40B4-BE49-F238E27FC236}">
                <a16:creationId xmlns:a16="http://schemas.microsoft.com/office/drawing/2014/main" id="{48539B84-5369-9863-F405-278133107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733800"/>
            <a:ext cx="2057400" cy="161607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2000">
                <a:latin typeface="Arial" panose="020B0604020202020204" pitchFamily="34" charset="0"/>
              </a:rPr>
              <a:t>Reaction time is the same for a yes response as for a no response</a:t>
            </a:r>
          </a:p>
        </p:txBody>
      </p:sp>
      <p:grpSp>
        <p:nvGrpSpPr>
          <p:cNvPr id="7" name="Group 26">
            <a:extLst>
              <a:ext uri="{FF2B5EF4-FFF2-40B4-BE49-F238E27FC236}">
                <a16:creationId xmlns:a16="http://schemas.microsoft.com/office/drawing/2014/main" id="{1063A8E6-DF35-A897-1130-AD35DA72BDC1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4343400"/>
            <a:ext cx="381000" cy="914400"/>
            <a:chOff x="2304" y="2736"/>
            <a:chExt cx="240" cy="576"/>
          </a:xfrm>
        </p:grpSpPr>
        <p:sp>
          <p:nvSpPr>
            <p:cNvPr id="23573" name="Text Box 27">
              <a:extLst>
                <a:ext uri="{FF2B5EF4-FFF2-40B4-BE49-F238E27FC236}">
                  <a16:creationId xmlns:a16="http://schemas.microsoft.com/office/drawing/2014/main" id="{072D4B3B-FC98-62E6-B6EA-3A5351E8F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0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0" lang="en-US" altLang="en-US"/>
                <a:t>3</a:t>
              </a:r>
            </a:p>
          </p:txBody>
        </p:sp>
        <p:grpSp>
          <p:nvGrpSpPr>
            <p:cNvPr id="23574" name="Group 28">
              <a:extLst>
                <a:ext uri="{FF2B5EF4-FFF2-40B4-BE49-F238E27FC236}">
                  <a16:creationId xmlns:a16="http://schemas.microsoft.com/office/drawing/2014/main" id="{6149F7CC-9EC5-56FC-6AB1-A171998846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2736"/>
              <a:ext cx="192" cy="384"/>
              <a:chOff x="2352" y="2736"/>
              <a:chExt cx="192" cy="384"/>
            </a:xfrm>
          </p:grpSpPr>
          <p:sp>
            <p:nvSpPr>
              <p:cNvPr id="23575" name="Line 29">
                <a:extLst>
                  <a:ext uri="{FF2B5EF4-FFF2-40B4-BE49-F238E27FC236}">
                    <a16:creationId xmlns:a16="http://schemas.microsoft.com/office/drawing/2014/main" id="{7A1899D4-587A-5A82-D3C1-14B4B751A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288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576" name="Group 30">
                <a:extLst>
                  <a:ext uri="{FF2B5EF4-FFF2-40B4-BE49-F238E27FC236}">
                    <a16:creationId xmlns:a16="http://schemas.microsoft.com/office/drawing/2014/main" id="{E0D9CA0A-68F4-B616-2051-BBBE3C8EA3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436778">
                <a:off x="2352" y="2736"/>
                <a:ext cx="192" cy="192"/>
                <a:chOff x="4176" y="3216"/>
                <a:chExt cx="192" cy="192"/>
              </a:xfrm>
            </p:grpSpPr>
            <p:sp>
              <p:nvSpPr>
                <p:cNvPr id="23577" name="Line 31">
                  <a:extLst>
                    <a:ext uri="{FF2B5EF4-FFF2-40B4-BE49-F238E27FC236}">
                      <a16:creationId xmlns:a16="http://schemas.microsoft.com/office/drawing/2014/main" id="{3015B9BD-AF43-0EC2-B02A-01275EEADB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8" name="Line 32">
                  <a:extLst>
                    <a:ext uri="{FF2B5EF4-FFF2-40B4-BE49-F238E27FC236}">
                      <a16:creationId xmlns:a16="http://schemas.microsoft.com/office/drawing/2014/main" id="{68204D17-B338-5268-AFDA-86F2A04781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" name="Group 33">
            <a:extLst>
              <a:ext uri="{FF2B5EF4-FFF2-40B4-BE49-F238E27FC236}">
                <a16:creationId xmlns:a16="http://schemas.microsoft.com/office/drawing/2014/main" id="{D3F258E8-05E2-47C0-7DDA-5BFE4B1AE5CD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4343400"/>
            <a:ext cx="381000" cy="914400"/>
            <a:chOff x="2304" y="2736"/>
            <a:chExt cx="240" cy="576"/>
          </a:xfrm>
        </p:grpSpPr>
        <p:sp>
          <p:nvSpPr>
            <p:cNvPr id="23567" name="Text Box 34">
              <a:extLst>
                <a:ext uri="{FF2B5EF4-FFF2-40B4-BE49-F238E27FC236}">
                  <a16:creationId xmlns:a16="http://schemas.microsoft.com/office/drawing/2014/main" id="{AE4CDCC3-5E44-FCD4-8EA2-C815C1243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0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0" lang="en-US" altLang="en-US"/>
                <a:t>3</a:t>
              </a:r>
            </a:p>
          </p:txBody>
        </p:sp>
        <p:grpSp>
          <p:nvGrpSpPr>
            <p:cNvPr id="23568" name="Group 35">
              <a:extLst>
                <a:ext uri="{FF2B5EF4-FFF2-40B4-BE49-F238E27FC236}">
                  <a16:creationId xmlns:a16="http://schemas.microsoft.com/office/drawing/2014/main" id="{690C02E8-A005-6C67-74D8-FAFDD8EE47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2736"/>
              <a:ext cx="192" cy="384"/>
              <a:chOff x="2352" y="2736"/>
              <a:chExt cx="192" cy="384"/>
            </a:xfrm>
          </p:grpSpPr>
          <p:sp>
            <p:nvSpPr>
              <p:cNvPr id="23569" name="Line 36">
                <a:extLst>
                  <a:ext uri="{FF2B5EF4-FFF2-40B4-BE49-F238E27FC236}">
                    <a16:creationId xmlns:a16="http://schemas.microsoft.com/office/drawing/2014/main" id="{95A10580-66C3-2B40-C7DC-8DBBFDA7A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288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570" name="Group 37">
                <a:extLst>
                  <a:ext uri="{FF2B5EF4-FFF2-40B4-BE49-F238E27FC236}">
                    <a16:creationId xmlns:a16="http://schemas.microsoft.com/office/drawing/2014/main" id="{8C0FAC0A-2A8D-FE64-DA5F-6177F56DE9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436778">
                <a:off x="2352" y="2736"/>
                <a:ext cx="192" cy="192"/>
                <a:chOff x="4176" y="3216"/>
                <a:chExt cx="192" cy="192"/>
              </a:xfrm>
            </p:grpSpPr>
            <p:sp>
              <p:nvSpPr>
                <p:cNvPr id="23571" name="Line 38">
                  <a:extLst>
                    <a:ext uri="{FF2B5EF4-FFF2-40B4-BE49-F238E27FC236}">
                      <a16:creationId xmlns:a16="http://schemas.microsoft.com/office/drawing/2014/main" id="{3ABCFD0E-6575-E6F8-7FA8-F352240433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2" name="Line 39">
                  <a:extLst>
                    <a:ext uri="{FF2B5EF4-FFF2-40B4-BE49-F238E27FC236}">
                      <a16:creationId xmlns:a16="http://schemas.microsoft.com/office/drawing/2014/main" id="{B892F5B4-151A-EE08-89D8-B606CBF18A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3" grpId="0" animBg="1" autoUpdateAnimBg="0"/>
      <p:bldP spid="82954" grpId="0" autoUpdateAnimBg="0"/>
      <p:bldP spid="82955" grpId="0" autoUpdateAnimBg="0"/>
      <p:bldP spid="82956" grpId="0" autoUpdateAnimBg="0"/>
      <p:bldP spid="82964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0E412D38-5C05-B607-EB61-F2A21DACDA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010400" cy="990600"/>
          </a:xfrm>
          <a:noFill/>
        </p:spPr>
        <p:txBody>
          <a:bodyPr lIns="92075" tIns="46038" rIns="92075" bIns="46038"/>
          <a:lstStyle/>
          <a:p>
            <a:r>
              <a:rPr lang="en-US" altLang="en-US">
                <a:ea typeface="ＭＳ Ｐゴシック" panose="020B0600070205080204" pitchFamily="34" charset="-128"/>
              </a:rPr>
              <a:t>If exhaustive search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9CE7C6F0-5EEB-936E-DFBE-4754ECFCB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3505200" cy="4438650"/>
          </a:xfrm>
          <a:noFill/>
        </p:spPr>
        <p:txBody>
          <a:bodyPr lIns="92075" tIns="46038" rIns="92075" bIns="46038"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Go through every item and then report answer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RT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s increases with set size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YES RT increases the same as NO RT</a:t>
            </a:r>
            <a:r>
              <a:rPr lang="ja-JP" altLang="en-US" sz="2000">
                <a:ea typeface="ＭＳ Ｐゴシック" panose="020B0600070205080204" pitchFamily="34" charset="-128"/>
              </a:rPr>
              <a:t>’</a:t>
            </a:r>
            <a:r>
              <a:rPr lang="en-US" altLang="ja-JP" sz="2000">
                <a:ea typeface="ＭＳ Ｐゴシック" panose="020B0600070205080204" pitchFamily="34" charset="-128"/>
              </a:rPr>
              <a:t>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Lines are parallel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3" name="Text Box 4">
            <a:extLst>
              <a:ext uri="{FF2B5EF4-FFF2-40B4-BE49-F238E27FC236}">
                <a16:creationId xmlns:a16="http://schemas.microsoft.com/office/drawing/2014/main" id="{945CBB2F-8DA5-D8E2-57E7-ED2B832F5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892800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Set size</a:t>
            </a:r>
          </a:p>
        </p:txBody>
      </p:sp>
      <p:sp>
        <p:nvSpPr>
          <p:cNvPr id="25604" name="Text Box 5">
            <a:extLst>
              <a:ext uri="{FF2B5EF4-FFF2-40B4-BE49-F238E27FC236}">
                <a16:creationId xmlns:a16="http://schemas.microsoft.com/office/drawing/2014/main" id="{D6210464-1A18-CF95-CF16-ECA076DE3E06}"/>
              </a:ext>
            </a:extLst>
          </p:cNvPr>
          <p:cNvSpPr txBox="1">
            <a:spLocks noChangeArrowheads="1"/>
          </p:cNvSpPr>
          <p:nvPr/>
        </p:nvSpPr>
        <p:spPr bwMode="auto">
          <a:xfrm rot="-5393192">
            <a:off x="3171825" y="4041775"/>
            <a:ext cx="188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Reaction time</a:t>
            </a:r>
          </a:p>
        </p:txBody>
      </p:sp>
      <p:graphicFrame>
        <p:nvGraphicFramePr>
          <p:cNvPr id="25605" name="Object 2">
            <a:extLst>
              <a:ext uri="{FF2B5EF4-FFF2-40B4-BE49-F238E27FC236}">
                <a16:creationId xmlns:a16="http://schemas.microsoft.com/office/drawing/2014/main" id="{CCAF2521-C8E1-790C-ED82-9BFE3B64CF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2820988"/>
          <a:ext cx="4648200" cy="309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096000" imgH="4064000" progId="MSGraph.Chart.8">
                  <p:embed followColorScheme="full"/>
                </p:oleObj>
              </mc:Choice>
              <mc:Fallback>
                <p:oleObj name="Chart" r:id="rId3" imgW="6096000" imgH="4064000" progId="MSGraph.Chart.8">
                  <p:embed followColorScheme="full"/>
                  <p:pic>
                    <p:nvPicPr>
                      <p:cNvPr id="25605" name="Object 2">
                        <a:extLst>
                          <a:ext uri="{FF2B5EF4-FFF2-40B4-BE49-F238E27FC236}">
                            <a16:creationId xmlns:a16="http://schemas.microsoft.com/office/drawing/2014/main" id="{CCAF2521-C8E1-790C-ED82-9BFE3B64CF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820988"/>
                        <a:ext cx="4648200" cy="309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3479AAFE-AF8D-DBF4-8166-C665880BDA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010400" cy="685800"/>
          </a:xfrm>
          <a:noFill/>
        </p:spPr>
        <p:txBody>
          <a:bodyPr lIns="92075" tIns="46038" rIns="92075" bIns="46038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Coding parallel search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BF31B6AB-01FB-AE00-4F4D-5D50D47CE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3324" y="1209675"/>
            <a:ext cx="7467600" cy="4438650"/>
          </a:xfrm>
          <a:noFill/>
        </p:spPr>
        <p:txBody>
          <a:bodyPr lIns="92075" tIns="46038" rIns="92075" bIns="46038"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I kept getting errors with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ulam</a:t>
            </a:r>
            <a:r>
              <a:rPr lang="en-US" altLang="en-US" sz="2400" dirty="0">
                <a:ea typeface="ＭＳ Ｐゴシック" panose="020B0600070205080204" pitchFamily="34" charset="-128"/>
              </a:rPr>
              <a:t>, so I am using the map/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quap</a:t>
            </a:r>
            <a:r>
              <a:rPr lang="en-US" altLang="en-US" sz="2400" dirty="0">
                <a:ea typeface="ＭＳ Ｐゴシック" panose="020B0600070205080204" pitchFamily="34" charset="-128"/>
              </a:rPr>
              <a:t> call in Rethinking</a:t>
            </a:r>
          </a:p>
          <a:p>
            <a:r>
              <a:rPr lang="en-US" altLang="en-US" sz="2000" dirty="0" err="1">
                <a:ea typeface="ＭＳ Ｐゴシック" panose="020B0600070205080204" pitchFamily="34" charset="-128"/>
              </a:rPr>
              <a:t>SSParallel</a:t>
            </a:r>
            <a:r>
              <a:rPr lang="en-US" altLang="en-US" sz="2000" dirty="0">
                <a:ea typeface="ＭＳ Ｐゴシック" panose="020B0600070205080204" pitchFamily="34" charset="-128"/>
              </a:rPr>
              <a:t> &lt;- map(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alist</a:t>
            </a:r>
            <a:r>
              <a:rPr lang="en-US" altLang="en-US" sz="2000" dirty="0">
                <a:ea typeface="ＭＳ Ｐゴシック" panose="020B0600070205080204" pitchFamily="34" charset="-128"/>
              </a:rPr>
              <a:t>( RT ~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dnorm</a:t>
            </a:r>
            <a:r>
              <a:rPr lang="en-US" altLang="en-US" sz="2000" dirty="0">
                <a:ea typeface="ＭＳ Ｐゴシック" panose="020B0600070205080204" pitchFamily="34" charset="-128"/>
              </a:rPr>
              <a:t>(mu, sigma), 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mu &lt;- a ,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a ~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dnorm</a:t>
            </a:r>
            <a:r>
              <a:rPr lang="en-US" altLang="en-US" sz="2000" dirty="0">
                <a:ea typeface="ＭＳ Ｐゴシック" panose="020B0600070205080204" pitchFamily="34" charset="-128"/>
              </a:rPr>
              <a:t>(1000, 500),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sigma &lt;- c1*Condition + c2*(1-Condition),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c1 ~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dunif</a:t>
            </a:r>
            <a:r>
              <a:rPr lang="en-US" altLang="en-US" sz="2000" dirty="0">
                <a:ea typeface="ＭＳ Ｐゴシック" panose="020B0600070205080204" pitchFamily="34" charset="-128"/>
              </a:rPr>
              <a:t>(0, 2000),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c2 ~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dunif</a:t>
            </a:r>
            <a:r>
              <a:rPr lang="en-US" altLang="en-US" sz="2000" dirty="0">
                <a:ea typeface="ＭＳ Ｐゴシック" panose="020B0600070205080204" pitchFamily="34" charset="-128"/>
              </a:rPr>
              <a:t>(0, 2000)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), data=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SSdataTerminating</a:t>
            </a:r>
            <a:r>
              <a:rPr lang="en-US" altLang="en-US" sz="2000" dirty="0">
                <a:ea typeface="ＭＳ Ｐゴシック" panose="020B0600070205080204" pitchFamily="34" charset="-128"/>
              </a:rPr>
              <a:t> ) 	</a:t>
            </a:r>
          </a:p>
        </p:txBody>
      </p:sp>
    </p:spTree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3479AAFE-AF8D-DBF4-8166-C665880BDA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851228" cy="685800"/>
          </a:xfrm>
          <a:noFill/>
        </p:spPr>
        <p:txBody>
          <a:bodyPr lIns="92075" tIns="46038" rIns="92075" bIns="46038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Coding terminating serial search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BF31B6AB-01FB-AE00-4F4D-5D50D47CE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3324" y="1209675"/>
            <a:ext cx="7467600" cy="4438650"/>
          </a:xfrm>
          <a:noFill/>
        </p:spPr>
        <p:txBody>
          <a:bodyPr lIns="92075" tIns="46038" rIns="92075" bIns="46038"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I kept getting errors with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ulam</a:t>
            </a:r>
            <a:r>
              <a:rPr lang="en-US" altLang="en-US" sz="2400" dirty="0">
                <a:ea typeface="ＭＳ Ｐゴシック" panose="020B0600070205080204" pitchFamily="34" charset="-128"/>
              </a:rPr>
              <a:t>, so I am using the map/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quap</a:t>
            </a:r>
            <a:r>
              <a:rPr lang="en-US" altLang="en-US" sz="2400" dirty="0">
                <a:ea typeface="ＭＳ Ｐゴシック" panose="020B0600070205080204" pitchFamily="34" charset="-128"/>
              </a:rPr>
              <a:t> call in Rethinking</a:t>
            </a:r>
          </a:p>
          <a:p>
            <a:r>
              <a:rPr lang="en-US" altLang="en-US" sz="2000" dirty="0" err="1">
                <a:ea typeface="ＭＳ Ｐゴシック" panose="020B0600070205080204" pitchFamily="34" charset="-128"/>
              </a:rPr>
              <a:t>SSTerminating</a:t>
            </a:r>
            <a:r>
              <a:rPr lang="en-US" altLang="en-US" sz="2000" dirty="0">
                <a:ea typeface="ＭＳ Ｐゴシック" panose="020B0600070205080204" pitchFamily="34" charset="-128"/>
              </a:rPr>
              <a:t> &lt;- map(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alist</a:t>
            </a:r>
            <a:r>
              <a:rPr lang="en-US" altLang="en-US" sz="2000" dirty="0">
                <a:ea typeface="ＭＳ Ｐゴシック" panose="020B0600070205080204" pitchFamily="34" charset="-128"/>
              </a:rPr>
              <a:t>( RT ~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dnorm</a:t>
            </a:r>
            <a:r>
              <a:rPr lang="en-US" altLang="en-US" sz="2000" dirty="0">
                <a:ea typeface="ＭＳ Ｐゴシック" panose="020B0600070205080204" pitchFamily="34" charset="-128"/>
              </a:rPr>
              <a:t>(mu, sigma), 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mu &lt;- a + (b +(1-Condition)*b)*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MemorySetSize</a:t>
            </a:r>
            <a:r>
              <a:rPr lang="en-US" altLang="en-US" sz="2000" dirty="0">
                <a:ea typeface="ＭＳ Ｐゴシック" panose="020B0600070205080204" pitchFamily="34" charset="-128"/>
              </a:rPr>
              <a:t>,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a ~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dnorm</a:t>
            </a:r>
            <a:r>
              <a:rPr lang="en-US" altLang="en-US" sz="2000" dirty="0">
                <a:ea typeface="ＭＳ Ｐゴシック" panose="020B0600070205080204" pitchFamily="34" charset="-128"/>
              </a:rPr>
              <a:t>(1000, 500),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b ~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dnorm</a:t>
            </a:r>
            <a:r>
              <a:rPr lang="en-US" altLang="en-US" sz="2000" dirty="0">
                <a:ea typeface="ＭＳ Ｐゴシック" panose="020B0600070205080204" pitchFamily="34" charset="-128"/>
              </a:rPr>
              <a:t>(0, 100),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sigma &lt;- c1*Condition + c2*(1-Condition),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c1 ~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dunif</a:t>
            </a:r>
            <a:r>
              <a:rPr lang="en-US" altLang="en-US" sz="2000" dirty="0">
                <a:ea typeface="ＭＳ Ｐゴシック" panose="020B0600070205080204" pitchFamily="34" charset="-128"/>
              </a:rPr>
              <a:t>(0, 2000),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c2 ~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dunif</a:t>
            </a:r>
            <a:r>
              <a:rPr lang="en-US" altLang="en-US" sz="2000" dirty="0">
                <a:ea typeface="ＭＳ Ｐゴシック" panose="020B0600070205080204" pitchFamily="34" charset="-128"/>
              </a:rPr>
              <a:t>(0, 2000)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), data=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SSdataTerminating</a:t>
            </a:r>
            <a:r>
              <a:rPr lang="en-US" altLang="en-US" sz="2000" dirty="0">
                <a:ea typeface="ＭＳ Ｐゴシック" panose="020B0600070205080204" pitchFamily="34" charset="-128"/>
              </a:rPr>
              <a:t> ) 	</a:t>
            </a:r>
          </a:p>
        </p:txBody>
      </p:sp>
    </p:spTree>
    <p:extLst>
      <p:ext uri="{BB962C8B-B14F-4D97-AF65-F5344CB8AC3E}">
        <p14:creationId xmlns:p14="http://schemas.microsoft.com/office/powerpoint/2010/main" val="824733291"/>
      </p:ext>
    </p:extLst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3479AAFE-AF8D-DBF4-8166-C665880BDA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851228" cy="685800"/>
          </a:xfrm>
          <a:noFill/>
        </p:spPr>
        <p:txBody>
          <a:bodyPr lIns="92075" tIns="46038" rIns="92075" bIns="46038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Coding exhaustive serial search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BF31B6AB-01FB-AE00-4F4D-5D50D47CE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3324" y="1209675"/>
            <a:ext cx="7467600" cy="4438650"/>
          </a:xfrm>
          <a:noFill/>
        </p:spPr>
        <p:txBody>
          <a:bodyPr lIns="92075" tIns="46038" rIns="92075" bIns="46038"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I kept getting errors with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ulam</a:t>
            </a:r>
            <a:r>
              <a:rPr lang="en-US" altLang="en-US" sz="2400" dirty="0">
                <a:ea typeface="ＭＳ Ｐゴシック" panose="020B0600070205080204" pitchFamily="34" charset="-128"/>
              </a:rPr>
              <a:t>, so I am using the map/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quap</a:t>
            </a:r>
            <a:r>
              <a:rPr lang="en-US" altLang="en-US" sz="2400" dirty="0">
                <a:ea typeface="ＭＳ Ｐゴシック" panose="020B0600070205080204" pitchFamily="34" charset="-128"/>
              </a:rPr>
              <a:t> call in Rethinking</a:t>
            </a:r>
          </a:p>
          <a:p>
            <a:r>
              <a:rPr lang="en-US" altLang="en-US" sz="2000" dirty="0" err="1">
                <a:ea typeface="ＭＳ Ｐゴシック" panose="020B0600070205080204" pitchFamily="34" charset="-128"/>
              </a:rPr>
              <a:t>SSExhaustive</a:t>
            </a:r>
            <a:r>
              <a:rPr lang="en-US" altLang="en-US" sz="2000" dirty="0">
                <a:ea typeface="ＭＳ Ｐゴシック" panose="020B0600070205080204" pitchFamily="34" charset="-128"/>
              </a:rPr>
              <a:t> &lt;- map(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alist</a:t>
            </a:r>
            <a:r>
              <a:rPr lang="en-US" altLang="en-US" sz="2000" dirty="0">
                <a:ea typeface="ＭＳ Ｐゴシック" panose="020B0600070205080204" pitchFamily="34" charset="-128"/>
              </a:rPr>
              <a:t>( RT ~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dnorm</a:t>
            </a:r>
            <a:r>
              <a:rPr lang="en-US" altLang="en-US" sz="2000" dirty="0">
                <a:ea typeface="ＭＳ Ｐゴシック" panose="020B0600070205080204" pitchFamily="34" charset="-128"/>
              </a:rPr>
              <a:t>(mu, sigma), 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mu &lt;- a + b*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MemorySetSize</a:t>
            </a:r>
            <a:r>
              <a:rPr lang="en-US" altLang="en-US" sz="2000" dirty="0">
                <a:ea typeface="ＭＳ Ｐゴシック" panose="020B0600070205080204" pitchFamily="34" charset="-128"/>
              </a:rPr>
              <a:t>,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a ~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dnorm</a:t>
            </a:r>
            <a:r>
              <a:rPr lang="en-US" altLang="en-US" sz="2000" dirty="0">
                <a:ea typeface="ＭＳ Ｐゴシック" panose="020B0600070205080204" pitchFamily="34" charset="-128"/>
              </a:rPr>
              <a:t>(1000, 500),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b ~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dnorm</a:t>
            </a:r>
            <a:r>
              <a:rPr lang="en-US" altLang="en-US" sz="2000" dirty="0">
                <a:ea typeface="ＭＳ Ｐゴシック" panose="020B0600070205080204" pitchFamily="34" charset="-128"/>
              </a:rPr>
              <a:t>(0, 100),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sigma ~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dunif</a:t>
            </a:r>
            <a:r>
              <a:rPr lang="en-US" altLang="en-US" sz="2000" dirty="0">
                <a:ea typeface="ＭＳ Ｐゴシック" panose="020B0600070205080204" pitchFamily="34" charset="-128"/>
              </a:rPr>
              <a:t>(0, 2000)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), data=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SSdataTerminating</a:t>
            </a:r>
            <a:r>
              <a:rPr lang="en-US" altLang="en-US" sz="2000" dirty="0">
                <a:ea typeface="ＭＳ Ｐゴシック" panose="020B0600070205080204" pitchFamily="34" charset="-128"/>
              </a:rPr>
              <a:t> ) 	</a:t>
            </a:r>
          </a:p>
        </p:txBody>
      </p:sp>
    </p:spTree>
    <p:extLst>
      <p:ext uri="{BB962C8B-B14F-4D97-AF65-F5344CB8AC3E}">
        <p14:creationId xmlns:p14="http://schemas.microsoft.com/office/powerpoint/2010/main" val="926759792"/>
      </p:ext>
    </p:extLst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F6EE5EEC-4DEB-0627-DDEC-E01ECA54F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 dirty="0"/>
              <a:t>Model comparison</a:t>
            </a:r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D00B8844-DD6C-E1D5-90C8-843FA5036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89013"/>
            <a:ext cx="8763000" cy="5046662"/>
          </a:xfrm>
        </p:spPr>
        <p:txBody>
          <a:bodyPr/>
          <a:lstStyle/>
          <a:p>
            <a:r>
              <a:rPr lang="en-US" altLang="en-US" sz="2000" dirty="0"/>
              <a:t>compare(</a:t>
            </a:r>
            <a:r>
              <a:rPr lang="en-US" altLang="en-US" sz="2000" dirty="0" err="1"/>
              <a:t>SSTerminating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SSExhaustive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SSParallel</a:t>
            </a:r>
            <a:r>
              <a:rPr lang="en-US" altLang="en-US" sz="2000" dirty="0"/>
              <a:t>)</a:t>
            </a:r>
          </a:p>
          <a:p>
            <a:endParaRPr lang="en-US" altLang="en-US" sz="2000" dirty="0"/>
          </a:p>
          <a:p>
            <a:r>
              <a:rPr lang="en-US" altLang="en-US" sz="1800" dirty="0"/>
              <a:t>                            WAIC       SE    </a:t>
            </a:r>
            <a:r>
              <a:rPr lang="en-US" altLang="en-US" sz="1800" dirty="0" err="1"/>
              <a:t>dWAIC</a:t>
            </a:r>
            <a:r>
              <a:rPr lang="en-US" altLang="en-US" sz="1800" dirty="0"/>
              <a:t>      </a:t>
            </a:r>
            <a:r>
              <a:rPr lang="en-US" altLang="en-US" sz="1800" dirty="0" err="1"/>
              <a:t>dSE</a:t>
            </a:r>
            <a:r>
              <a:rPr lang="en-US" altLang="en-US" sz="1800" dirty="0"/>
              <a:t>    </a:t>
            </a:r>
            <a:r>
              <a:rPr lang="en-US" altLang="en-US" sz="1800" dirty="0" err="1"/>
              <a:t>pWAIC</a:t>
            </a:r>
            <a:r>
              <a:rPr lang="en-US" altLang="en-US" sz="1800" dirty="0"/>
              <a:t>       weight</a:t>
            </a:r>
          </a:p>
          <a:p>
            <a:r>
              <a:rPr lang="en-US" altLang="en-US" sz="1800" dirty="0" err="1"/>
              <a:t>SSExhaustive</a:t>
            </a:r>
            <a:r>
              <a:rPr lang="en-US" altLang="en-US" sz="1800" dirty="0"/>
              <a:t>  97504.61 135.7654   0.0000       NA 3.437703 1.000000e+00</a:t>
            </a:r>
          </a:p>
          <a:p>
            <a:r>
              <a:rPr lang="en-US" altLang="en-US" sz="1800" dirty="0" err="1"/>
              <a:t>SSTerminating</a:t>
            </a:r>
            <a:r>
              <a:rPr lang="en-US" altLang="en-US" sz="1800" dirty="0"/>
              <a:t> 97642.68 133.6923 138.0663 20.16741 4.603365 1.045401e-30</a:t>
            </a:r>
          </a:p>
          <a:p>
            <a:r>
              <a:rPr lang="en-US" altLang="en-US" sz="1800" dirty="0" err="1"/>
              <a:t>SSParallel</a:t>
            </a:r>
            <a:r>
              <a:rPr lang="en-US" altLang="en-US" sz="1800" dirty="0"/>
              <a:t>    97837.28 130.5766 332.6726 38.40328 3.472748 5.768459e-73</a:t>
            </a:r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Strongly favors the exhaustive model (same slope)</a:t>
            </a:r>
          </a:p>
          <a:p>
            <a:r>
              <a:rPr lang="en-US" altLang="en-US" sz="2000" dirty="0"/>
              <a:t>Might there be an even better model?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>
            <a:extLst>
              <a:ext uri="{FF2B5EF4-FFF2-40B4-BE49-F238E27FC236}">
                <a16:creationId xmlns:a16="http://schemas.microsoft.com/office/drawing/2014/main" id="{5072F95C-A4BF-2EF6-4EBD-FC0B6076B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102402" name="Rectangle 3">
            <a:extLst>
              <a:ext uri="{FF2B5EF4-FFF2-40B4-BE49-F238E27FC236}">
                <a16:creationId xmlns:a16="http://schemas.microsoft.com/office/drawing/2014/main" id="{1C54CEA1-239A-AA2D-AFC2-3DC1E02A4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r>
              <a:rPr lang="en-US" sz="2400" dirty="0">
                <a:ea typeface="MS PGothic" charset="0"/>
              </a:rPr>
              <a:t>JZS Bayes Factors</a:t>
            </a: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r>
              <a:rPr lang="en-US" sz="2400" dirty="0">
                <a:ea typeface="MS PGothic" charset="0"/>
              </a:rPr>
              <a:t>Easy to calculate</a:t>
            </a: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r>
              <a:rPr lang="en-US" sz="2400" dirty="0">
                <a:ea typeface="MS PGothic" charset="0"/>
              </a:rPr>
              <a:t>Pretty easy to understand results</a:t>
            </a:r>
          </a:p>
          <a:p>
            <a:pPr lvl="1">
              <a:lnSpc>
                <a:spcPct val="115000"/>
              </a:lnSpc>
              <a:buFont typeface="Wingdings" charset="0"/>
              <a:buChar char="w"/>
              <a:defRPr/>
            </a:pPr>
            <a:r>
              <a:rPr lang="en-US" sz="1600" dirty="0">
                <a:ea typeface="MS PGothic" charset="0"/>
              </a:rPr>
              <a:t>Familiarity with ANOVA</a:t>
            </a: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r>
              <a:rPr lang="en-US" sz="2400" dirty="0">
                <a:ea typeface="MS PGothic" charset="0"/>
              </a:rPr>
              <a:t>A bit arbitrary for setting up </a:t>
            </a:r>
          </a:p>
          <a:p>
            <a:pPr lvl="1">
              <a:lnSpc>
                <a:spcPct val="115000"/>
              </a:lnSpc>
              <a:buFont typeface="Wingdings" charset="0"/>
              <a:buChar char="w"/>
              <a:defRPr/>
            </a:pPr>
            <a:r>
              <a:rPr lang="en-US" sz="1800" dirty="0">
                <a:ea typeface="MS PGothic" charset="0"/>
              </a:rPr>
              <a:t>Why not other priors?</a:t>
            </a:r>
          </a:p>
          <a:p>
            <a:pPr lvl="1">
              <a:lnSpc>
                <a:spcPct val="115000"/>
              </a:lnSpc>
              <a:buFont typeface="Wingdings" charset="0"/>
              <a:buChar char="w"/>
              <a:defRPr/>
            </a:pPr>
            <a:r>
              <a:rPr lang="en-US" sz="1800" dirty="0">
                <a:ea typeface="MS PGothic" charset="0"/>
              </a:rPr>
              <a:t>How to pick scale factor?</a:t>
            </a:r>
          </a:p>
          <a:p>
            <a:pPr lvl="1">
              <a:lnSpc>
                <a:spcPct val="115000"/>
              </a:lnSpc>
              <a:buFont typeface="Wingdings" charset="0"/>
              <a:buChar char="w"/>
              <a:defRPr/>
            </a:pPr>
            <a:r>
              <a:rPr lang="en-US" sz="1800" dirty="0">
                <a:ea typeface="MS PGothic" charset="0"/>
              </a:rPr>
              <a:t>Criteria for interpretation are arbitrary</a:t>
            </a:r>
          </a:p>
          <a:p>
            <a:pPr>
              <a:lnSpc>
                <a:spcPct val="115000"/>
              </a:lnSpc>
              <a:buFont typeface="Wingdings" charset="0"/>
              <a:buChar char="w"/>
              <a:defRPr/>
            </a:pPr>
            <a:r>
              <a:rPr lang="en-US" sz="2200" dirty="0">
                <a:ea typeface="MS PGothic" charset="0"/>
              </a:rPr>
              <a:t>A bit limited in model design compared to Rethinking package</a:t>
            </a: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r>
              <a:rPr lang="en-US" sz="2200" dirty="0">
                <a:ea typeface="MS PGothic" charset="0"/>
              </a:rPr>
              <a:t>Fairly painless introduction to Bayesian methods</a:t>
            </a:r>
          </a:p>
          <a:p>
            <a:pPr marL="0" indent="0">
              <a:lnSpc>
                <a:spcPct val="115000"/>
              </a:lnSpc>
              <a:buFont typeface="Monotype Sorts" charset="0"/>
              <a:buNone/>
              <a:defRPr/>
            </a:pPr>
            <a:endParaRPr lang="en-US" sz="2200" dirty="0">
              <a:ea typeface="MS PGothic" charset="0"/>
            </a:endParaRP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endParaRPr lang="en-US" sz="2400" dirty="0">
              <a:ea typeface="MS PGothic" charset="0"/>
            </a:endParaRP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endParaRPr lang="en-US" sz="2400" dirty="0">
              <a:ea typeface="MS PGothic" charset="0"/>
            </a:endParaRP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endParaRPr lang="en-US" sz="1600" dirty="0">
              <a:ea typeface="MS PGothic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9D1FF197-7A43-6912-0E31-7B3BD9E27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Variations of JZS Priors</a:t>
            </a:r>
          </a:p>
        </p:txBody>
      </p:sp>
      <p:sp>
        <p:nvSpPr>
          <p:cNvPr id="92162" name="Rectangle 3">
            <a:extLst>
              <a:ext uri="{FF2B5EF4-FFF2-40B4-BE49-F238E27FC236}">
                <a16:creationId xmlns:a16="http://schemas.microsoft.com/office/drawing/2014/main" id="{FE22FF9C-12B9-ABED-6D0E-14ED867A2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Medium r= 1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Wide r= sqrt(2)/2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Ultrawide r=sqrt(2)</a:t>
            </a:r>
            <a:endParaRPr lang="en-US" altLang="en-US" sz="18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</p:txBody>
      </p:sp>
      <p:pic>
        <p:nvPicPr>
          <p:cNvPr id="92163" name="Picture 2">
            <a:extLst>
              <a:ext uri="{FF2B5EF4-FFF2-40B4-BE49-F238E27FC236}">
                <a16:creationId xmlns:a16="http://schemas.microsoft.com/office/drawing/2014/main" id="{F51FABBE-CD9F-B2F7-3CE2-FD4A8F73F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85788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9D1FF197-7A43-6912-0E31-7B3BD9E27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 dirty="0"/>
              <a:t>Meta-analytic Bayes Factor</a:t>
            </a:r>
          </a:p>
        </p:txBody>
      </p:sp>
      <p:sp>
        <p:nvSpPr>
          <p:cNvPr id="92162" name="Rectangle 3">
            <a:extLst>
              <a:ext uri="{FF2B5EF4-FFF2-40B4-BE49-F238E27FC236}">
                <a16:creationId xmlns:a16="http://schemas.microsoft.com/office/drawing/2014/main" id="{FE22FF9C-12B9-ABED-6D0E-14ED867A2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 dirty="0"/>
              <a:t>How to pool information across experiments?</a:t>
            </a:r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r>
              <a:rPr lang="en-US" altLang="en-US" sz="2000" dirty="0"/>
              <a:t>Meta-analysis: compute effect size compute pooled effect size (weighting by inverse variance)</a:t>
            </a:r>
          </a:p>
          <a:p>
            <a:pPr lvl="1">
              <a:lnSpc>
                <a:spcPct val="115000"/>
              </a:lnSpc>
            </a:pPr>
            <a:r>
              <a:rPr lang="en-US" altLang="en-US" sz="1400" dirty="0"/>
              <a:t>Fixed effect assumes a common standardized effect across experiments</a:t>
            </a:r>
          </a:p>
          <a:p>
            <a:pPr lvl="1">
              <a:lnSpc>
                <a:spcPct val="115000"/>
              </a:lnSpc>
            </a:pPr>
            <a:endParaRPr lang="en-US" altLang="en-US" sz="1400" dirty="0"/>
          </a:p>
          <a:p>
            <a:pPr>
              <a:lnSpc>
                <a:spcPct val="115000"/>
              </a:lnSpc>
            </a:pPr>
            <a:r>
              <a:rPr lang="en-US" altLang="en-US" sz="1800" dirty="0"/>
              <a:t>Bayes Factor: suppose you just took the posterior for one experiment and used it as the prior for the next</a:t>
            </a:r>
          </a:p>
          <a:p>
            <a:pPr lvl="1">
              <a:lnSpc>
                <a:spcPct val="115000"/>
              </a:lnSpc>
            </a:pPr>
            <a:r>
              <a:rPr lang="en-US" altLang="en-US" sz="1400" dirty="0"/>
              <a:t>This might suggest you just multiply Bayes Factors (and some people have suggested to do that)</a:t>
            </a:r>
          </a:p>
          <a:p>
            <a:pPr lvl="1">
              <a:lnSpc>
                <a:spcPct val="115000"/>
              </a:lnSpc>
            </a:pPr>
            <a:r>
              <a:rPr lang="en-US" altLang="en-US" sz="1400" dirty="0"/>
              <a:t>But a bit of thought reveals this is not correct</a:t>
            </a:r>
          </a:p>
          <a:p>
            <a:pPr>
              <a:lnSpc>
                <a:spcPct val="115000"/>
              </a:lnSpc>
            </a:pPr>
            <a:r>
              <a:rPr lang="en-US" altLang="en-US" sz="1800" dirty="0"/>
              <a:t>Multiple small sample studies might each individually indicate support for the null hypothesis, even though they all are in a common direction</a:t>
            </a:r>
          </a:p>
          <a:p>
            <a:pPr lvl="1">
              <a:lnSpc>
                <a:spcPct val="115000"/>
              </a:lnSpc>
            </a:pPr>
            <a:r>
              <a:rPr lang="en-US" altLang="en-US" sz="1400" dirty="0"/>
              <a:t>A pooled effect size might indicate convincing support for the alternative hypothesis</a:t>
            </a:r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13826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9D1FF197-7A43-6912-0E31-7B3BD9E27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 dirty="0"/>
              <a:t>Meta-analytic Bayes Factor</a:t>
            </a:r>
          </a:p>
        </p:txBody>
      </p:sp>
      <p:sp>
        <p:nvSpPr>
          <p:cNvPr id="92162" name="Rectangle 3">
            <a:extLst>
              <a:ext uri="{FF2B5EF4-FFF2-40B4-BE49-F238E27FC236}">
                <a16:creationId xmlns:a16="http://schemas.microsoft.com/office/drawing/2014/main" id="{FE22FF9C-12B9-ABED-6D0E-14ED867A2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 dirty="0"/>
              <a:t>Consider a recent paper on anchoring effects</a:t>
            </a:r>
            <a:endParaRPr lang="en-US" altLang="en-US" sz="14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</p:txBody>
      </p:sp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D8FF404F-6F4C-07D8-3672-9CB540E08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973" y="1500166"/>
            <a:ext cx="5129570" cy="1993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88FB30-8A8A-C78B-DE37-C61E362C0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98" y="2057347"/>
            <a:ext cx="5039233" cy="37837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593DC0-421E-95CC-CBF3-3C7DB3267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973" y="1399463"/>
            <a:ext cx="4484669" cy="462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1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9D1FF197-7A43-6912-0E31-7B3BD9E27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 dirty="0"/>
              <a:t>Meta-analytic Bayes Factor</a:t>
            </a:r>
          </a:p>
        </p:txBody>
      </p:sp>
      <p:sp>
        <p:nvSpPr>
          <p:cNvPr id="92162" name="Rectangle 3">
            <a:extLst>
              <a:ext uri="{FF2B5EF4-FFF2-40B4-BE49-F238E27FC236}">
                <a16:creationId xmlns:a16="http://schemas.microsoft.com/office/drawing/2014/main" id="{FE22FF9C-12B9-ABED-6D0E-14ED867A2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 dirty="0"/>
              <a:t>Seven (pre-registered) experiments all show an anchoring effect</a:t>
            </a:r>
          </a:p>
          <a:p>
            <a:pPr lvl="1">
              <a:lnSpc>
                <a:spcPct val="115000"/>
              </a:lnSpc>
            </a:pPr>
            <a:r>
              <a:rPr lang="en-US" altLang="en-US" sz="1600" dirty="0"/>
              <a:t>Significant t-test </a:t>
            </a:r>
          </a:p>
          <a:p>
            <a:pPr lvl="1">
              <a:lnSpc>
                <a:spcPct val="115000"/>
              </a:lnSpc>
            </a:pPr>
            <a:r>
              <a:rPr lang="en-US" altLang="en-US" sz="1600" dirty="0"/>
              <a:t>Significant interaction with doorway conditions</a:t>
            </a:r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r>
              <a:rPr lang="en-US" altLang="en-US" sz="1600" dirty="0"/>
              <a:t>Sadly, these results seem “too good to be true” (Francis, 2024)</a:t>
            </a:r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167BE3-F1BF-67FE-A3A7-72F044DD9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226" y="2224881"/>
            <a:ext cx="6279055" cy="15985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CB0272-2D1D-D365-ABC9-86DF80B41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226" y="4675790"/>
            <a:ext cx="67564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99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9D1FF197-7A43-6912-0E31-7B3BD9E27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 dirty="0"/>
              <a:t>Meta-analytic Bayes Factor</a:t>
            </a:r>
          </a:p>
        </p:txBody>
      </p:sp>
      <p:sp>
        <p:nvSpPr>
          <p:cNvPr id="92162" name="Rectangle 3">
            <a:extLst>
              <a:ext uri="{FF2B5EF4-FFF2-40B4-BE49-F238E27FC236}">
                <a16:creationId xmlns:a16="http://schemas.microsoft.com/office/drawing/2014/main" id="{FE22FF9C-12B9-ABED-6D0E-14ED867A2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 dirty="0"/>
              <a:t>Each of the first 6 studies provides only modest evidence for the alternative or null</a:t>
            </a:r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r>
              <a:rPr lang="en-US" altLang="en-US" sz="2000" dirty="0"/>
              <a:t>The product of Bayes Factors is 0.456, which indicates anecdotal evidence for the null</a:t>
            </a:r>
          </a:p>
          <a:p>
            <a:pPr lvl="1">
              <a:lnSpc>
                <a:spcPct val="115000"/>
              </a:lnSpc>
            </a:pPr>
            <a:r>
              <a:rPr lang="en-US" altLang="en-US" sz="1600" dirty="0"/>
              <a:t>This calculation multiplies the integrals, but what we really want to do is integrate the products</a:t>
            </a:r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C2CE39-6450-A9D7-AFEC-663A7028571D}"/>
              </a:ext>
            </a:extLst>
          </p:cNvPr>
          <p:cNvSpPr txBox="1"/>
          <p:nvPr/>
        </p:nvSpPr>
        <p:spPr>
          <a:xfrm>
            <a:off x="2837793" y="1959367"/>
            <a:ext cx="2842445" cy="203132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&gt; source("</a:t>
            </a:r>
            <a:r>
              <a:rPr lang="en-US" dirty="0" err="1"/>
              <a:t>Metanalysis.R</a:t>
            </a:r>
            <a:r>
              <a:rPr lang="en-US" dirty="0"/>
              <a:t>")</a:t>
            </a:r>
          </a:p>
          <a:p>
            <a:r>
              <a:rPr lang="en-US" dirty="0"/>
              <a:t>2.52 200 200 1.752224 </a:t>
            </a:r>
          </a:p>
          <a:p>
            <a:r>
              <a:rPr lang="en-US" dirty="0"/>
              <a:t>2.32 200 200 1.095823 </a:t>
            </a:r>
          </a:p>
          <a:p>
            <a:r>
              <a:rPr lang="en-US" dirty="0"/>
              <a:t>2.07 200 200 0.6427691 </a:t>
            </a:r>
          </a:p>
          <a:p>
            <a:r>
              <a:rPr lang="en-US" dirty="0"/>
              <a:t>2.44 200 200 1.445722 </a:t>
            </a:r>
          </a:p>
          <a:p>
            <a:r>
              <a:rPr lang="en-US" dirty="0"/>
              <a:t>2.03 200 200 0.5934476 </a:t>
            </a:r>
          </a:p>
          <a:p>
            <a:r>
              <a:rPr lang="en-US" dirty="0"/>
              <a:t>2.03 400 400 0.4308029 </a:t>
            </a:r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79F80DD-5422-7BC1-472E-844074F0A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775" y="5389721"/>
            <a:ext cx="4362450" cy="133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4528"/>
      </p:ext>
    </p:extLst>
  </p:cSld>
  <p:clrMapOvr>
    <a:masterClrMapping/>
  </p:clrMapOvr>
</p:sld>
</file>

<file path=ppt/theme/theme1.xml><?xml version="1.0" encoding="utf-8"?>
<a:theme xmlns:a="http://schemas.openxmlformats.org/drawingml/2006/main" name="PURDUE">
  <a:themeElements>
    <a:clrScheme name="">
      <a:dk1>
        <a:srgbClr val="000000"/>
      </a:dk1>
      <a:lt1>
        <a:srgbClr val="FFFFFF"/>
      </a:lt1>
      <a:dk2>
        <a:srgbClr val="4E3DB9"/>
      </a:dk2>
      <a:lt2>
        <a:srgbClr val="919191"/>
      </a:lt2>
      <a:accent1>
        <a:srgbClr val="FC0128"/>
      </a:accent1>
      <a:accent2>
        <a:srgbClr val="F95AB7"/>
      </a:accent2>
      <a:accent3>
        <a:srgbClr val="FFFFFF"/>
      </a:accent3>
      <a:accent4>
        <a:srgbClr val="000000"/>
      </a:accent4>
      <a:accent5>
        <a:srgbClr val="FDAAAC"/>
      </a:accent5>
      <a:accent6>
        <a:srgbClr val="E251A6"/>
      </a:accent6>
      <a:hlink>
        <a:srgbClr val="00DFCA"/>
      </a:hlink>
      <a:folHlink>
        <a:srgbClr val="ECD95E"/>
      </a:folHlink>
    </a:clrScheme>
    <a:fontScheme name="PURD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18900000" scaled="1"/>
        </a:gra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18900000" scaled="1"/>
        </a:gra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PURD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D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RD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D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D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D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D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24980</TotalTime>
  <Words>4196</Words>
  <Application>Microsoft Macintosh PowerPoint</Application>
  <PresentationFormat>On-screen Show (4:3)</PresentationFormat>
  <Paragraphs>686</Paragraphs>
  <Slides>48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MS PGothic</vt:lpstr>
      <vt:lpstr>MS PGothic</vt:lpstr>
      <vt:lpstr>Arial</vt:lpstr>
      <vt:lpstr>Cambria Math</vt:lpstr>
      <vt:lpstr>Helvetica</vt:lpstr>
      <vt:lpstr>Monotype Sorts</vt:lpstr>
      <vt:lpstr>Times New Roman</vt:lpstr>
      <vt:lpstr>Wingdings</vt:lpstr>
      <vt:lpstr>PURDUE</vt:lpstr>
      <vt:lpstr>Equation</vt:lpstr>
      <vt:lpstr>Chart</vt:lpstr>
      <vt:lpstr>Bayes Factors for ANOVA</vt:lpstr>
      <vt:lpstr>Bayes Factor</vt:lpstr>
      <vt:lpstr>JZS Priors on effect size</vt:lpstr>
      <vt:lpstr>JZS Priors</vt:lpstr>
      <vt:lpstr>Variations of JZS Priors</vt:lpstr>
      <vt:lpstr>Meta-analytic Bayes Factor</vt:lpstr>
      <vt:lpstr>Meta-analytic Bayes Factor</vt:lpstr>
      <vt:lpstr>Meta-analytic Bayes Factor</vt:lpstr>
      <vt:lpstr>Meta-analytic Bayes Factor</vt:lpstr>
      <vt:lpstr>Meta-analytic Bayes Factor</vt:lpstr>
      <vt:lpstr>Graphical interface</vt:lpstr>
      <vt:lpstr>ANOVA</vt:lpstr>
      <vt:lpstr>Search of memory</vt:lpstr>
      <vt:lpstr>Search of memory</vt:lpstr>
      <vt:lpstr>Mixed design ANOVA</vt:lpstr>
      <vt:lpstr>NHST</vt:lpstr>
      <vt:lpstr>BayesFactor</vt:lpstr>
      <vt:lpstr>BayesFactor</vt:lpstr>
      <vt:lpstr>BayesFactor</vt:lpstr>
      <vt:lpstr>More models</vt:lpstr>
      <vt:lpstr>More models</vt:lpstr>
      <vt:lpstr>More models</vt:lpstr>
      <vt:lpstr>More models</vt:lpstr>
      <vt:lpstr>Rethinking</vt:lpstr>
      <vt:lpstr>Rethinking</vt:lpstr>
      <vt:lpstr>Rethinking</vt:lpstr>
      <vt:lpstr>Rethinking</vt:lpstr>
      <vt:lpstr>Rethinking</vt:lpstr>
      <vt:lpstr>Rethinking</vt:lpstr>
      <vt:lpstr>Rethinking</vt:lpstr>
      <vt:lpstr>Rethinking</vt:lpstr>
      <vt:lpstr>Model comparison</vt:lpstr>
      <vt:lpstr>Model comparison</vt:lpstr>
      <vt:lpstr>Search of memory</vt:lpstr>
      <vt:lpstr>Types of searches</vt:lpstr>
      <vt:lpstr>Types of searches</vt:lpstr>
      <vt:lpstr>Memory search</vt:lpstr>
      <vt:lpstr>Types of searches</vt:lpstr>
      <vt:lpstr>Types of searches</vt:lpstr>
      <vt:lpstr>If self-terminating search</vt:lpstr>
      <vt:lpstr>Types of searches</vt:lpstr>
      <vt:lpstr>Types of searches</vt:lpstr>
      <vt:lpstr>If exhaustive search</vt:lpstr>
      <vt:lpstr>Coding parallel search</vt:lpstr>
      <vt:lpstr>Coding terminating serial search</vt:lpstr>
      <vt:lpstr>Coding exhaustive serial search</vt:lpstr>
      <vt:lpstr>Model comparison</vt:lpstr>
      <vt:lpstr>Conclusions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PSY200 Cognitive Psychology</dc:title>
  <dc:subject>Lecture 29</dc:subject>
  <dc:creator>Greg Francis</dc:creator>
  <cp:lastModifiedBy>Francis, Gregory S</cp:lastModifiedBy>
  <cp:revision>1187</cp:revision>
  <cp:lastPrinted>1998-04-13T18:34:14Z</cp:lastPrinted>
  <dcterms:created xsi:type="dcterms:W3CDTF">2012-03-16T19:36:56Z</dcterms:created>
  <dcterms:modified xsi:type="dcterms:W3CDTF">2024-03-29T18:44:22Z</dcterms:modified>
</cp:coreProperties>
</file>