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38.jpg" ContentType="image/pn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61"/>
  </p:notesMasterIdLst>
  <p:handoutMasterIdLst>
    <p:handoutMasterId r:id="rId62"/>
  </p:handoutMasterIdLst>
  <p:sldIdLst>
    <p:sldId id="265" r:id="rId2"/>
    <p:sldId id="933" r:id="rId3"/>
    <p:sldId id="852" r:id="rId4"/>
    <p:sldId id="926" r:id="rId5"/>
    <p:sldId id="853" r:id="rId6"/>
    <p:sldId id="864" r:id="rId7"/>
    <p:sldId id="866" r:id="rId8"/>
    <p:sldId id="867" r:id="rId9"/>
    <p:sldId id="868" r:id="rId10"/>
    <p:sldId id="943" r:id="rId11"/>
    <p:sldId id="929" r:id="rId12"/>
    <p:sldId id="928" r:id="rId13"/>
    <p:sldId id="932" r:id="rId14"/>
    <p:sldId id="870" r:id="rId15"/>
    <p:sldId id="927" r:id="rId16"/>
    <p:sldId id="881" r:id="rId17"/>
    <p:sldId id="930" r:id="rId18"/>
    <p:sldId id="931" r:id="rId19"/>
    <p:sldId id="883" r:id="rId20"/>
    <p:sldId id="884" r:id="rId21"/>
    <p:sldId id="888" r:id="rId22"/>
    <p:sldId id="934" r:id="rId23"/>
    <p:sldId id="889" r:id="rId24"/>
    <p:sldId id="935" r:id="rId25"/>
    <p:sldId id="885" r:id="rId26"/>
    <p:sldId id="875" r:id="rId27"/>
    <p:sldId id="890" r:id="rId28"/>
    <p:sldId id="936" r:id="rId29"/>
    <p:sldId id="937" r:id="rId30"/>
    <p:sldId id="891" r:id="rId31"/>
    <p:sldId id="876" r:id="rId32"/>
    <p:sldId id="938" r:id="rId33"/>
    <p:sldId id="892" r:id="rId34"/>
    <p:sldId id="893" r:id="rId35"/>
    <p:sldId id="939" r:id="rId36"/>
    <p:sldId id="894" r:id="rId37"/>
    <p:sldId id="895" r:id="rId38"/>
    <p:sldId id="896" r:id="rId39"/>
    <p:sldId id="940" r:id="rId40"/>
    <p:sldId id="897" r:id="rId41"/>
    <p:sldId id="941" r:id="rId42"/>
    <p:sldId id="945" r:id="rId43"/>
    <p:sldId id="946" r:id="rId44"/>
    <p:sldId id="947" r:id="rId45"/>
    <p:sldId id="948" r:id="rId46"/>
    <p:sldId id="949" r:id="rId47"/>
    <p:sldId id="944" r:id="rId48"/>
    <p:sldId id="950" r:id="rId49"/>
    <p:sldId id="951" r:id="rId50"/>
    <p:sldId id="952" r:id="rId51"/>
    <p:sldId id="953" r:id="rId52"/>
    <p:sldId id="954" r:id="rId53"/>
    <p:sldId id="955" r:id="rId54"/>
    <p:sldId id="923" r:id="rId55"/>
    <p:sldId id="899" r:id="rId56"/>
    <p:sldId id="900" r:id="rId57"/>
    <p:sldId id="901" r:id="rId58"/>
    <p:sldId id="942" r:id="rId59"/>
    <p:sldId id="903" r:id="rId60"/>
  </p:sldIdLst>
  <p:sldSz cx="9144000" cy="6858000" type="screen4x3"/>
  <p:notesSz cx="6831013" cy="9117013"/>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BFF"/>
    <a:srgbClr val="FA565E"/>
    <a:srgbClr val="92FD74"/>
    <a:srgbClr val="FC555B"/>
    <a:srgbClr val="90FF6E"/>
    <a:srgbClr val="C7CBF9"/>
    <a:srgbClr val="E7EBFF"/>
    <a:srgbClr val="FFFC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6"/>
  </p:normalViewPr>
  <p:slideViewPr>
    <p:cSldViewPr snapToGrid="0">
      <p:cViewPr varScale="1">
        <p:scale>
          <a:sx n="120" d="100"/>
          <a:sy n="120" d="100"/>
        </p:scale>
        <p:origin x="73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defTabSz="909638">
              <a:defRPr sz="1200">
                <a:latin typeface="Times New Roman" pitchFamily="-111" charset="0"/>
                <a:ea typeface="+mn-ea"/>
                <a:cs typeface="+mn-cs"/>
              </a:defRPr>
            </a:lvl1pPr>
          </a:lstStyle>
          <a:p>
            <a:pPr>
              <a:defRPr/>
            </a:pPr>
            <a:r>
              <a:rPr lang="en-US"/>
              <a:t>Greg Francis</a:t>
            </a:r>
          </a:p>
        </p:txBody>
      </p:sp>
      <p:sp>
        <p:nvSpPr>
          <p:cNvPr id="14339" name="Rectangle 3"/>
          <p:cNvSpPr>
            <a:spLocks noGrp="1" noChangeArrowheads="1"/>
          </p:cNvSpPr>
          <p:nvPr>
            <p:ph type="dt" sz="quarter" idx="1"/>
          </p:nvPr>
        </p:nvSpPr>
        <p:spPr bwMode="auto">
          <a:xfrm>
            <a:off x="3870325"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algn="r" defTabSz="909638">
              <a:defRPr sz="1200">
                <a:latin typeface="Times New Roman" charset="0"/>
              </a:defRPr>
            </a:lvl1pPr>
          </a:lstStyle>
          <a:p>
            <a:pPr>
              <a:defRPr/>
            </a:pPr>
            <a:fld id="{4BA82939-A655-0F49-A8EB-2F479CC828DE}" type="datetime1">
              <a:rPr lang="en-US"/>
              <a:pPr>
                <a:defRPr/>
              </a:pPr>
              <a:t>10/24/25</a:t>
            </a:fld>
            <a:endParaRPr lang="en-US"/>
          </a:p>
        </p:txBody>
      </p:sp>
      <p:sp>
        <p:nvSpPr>
          <p:cNvPr id="14340" name="Rectangle 4"/>
          <p:cNvSpPr>
            <a:spLocks noGrp="1" noChangeArrowheads="1"/>
          </p:cNvSpPr>
          <p:nvPr>
            <p:ph type="ftr" sz="quarter" idx="2"/>
          </p:nvPr>
        </p:nvSpPr>
        <p:spPr bwMode="auto">
          <a:xfrm>
            <a:off x="0"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defTabSz="909638">
              <a:defRPr sz="1200">
                <a:latin typeface="Times New Roman" pitchFamily="-111" charset="0"/>
                <a:ea typeface="+mn-ea"/>
                <a:cs typeface="+mn-cs"/>
              </a:defRPr>
            </a:lvl1pPr>
          </a:lstStyle>
          <a:p>
            <a:pPr>
              <a:defRPr/>
            </a:pPr>
            <a:r>
              <a:rPr lang="en-US"/>
              <a:t>PSY200 Cognitive Psychology</a:t>
            </a:r>
          </a:p>
        </p:txBody>
      </p:sp>
      <p:sp>
        <p:nvSpPr>
          <p:cNvPr id="14341" name="Rectangle 5"/>
          <p:cNvSpPr>
            <a:spLocks noGrp="1" noChangeArrowheads="1"/>
          </p:cNvSpPr>
          <p:nvPr>
            <p:ph type="sldNum" sz="quarter" idx="3"/>
          </p:nvPr>
        </p:nvSpPr>
        <p:spPr bwMode="auto">
          <a:xfrm>
            <a:off x="3870325"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algn="r" defTabSz="909638">
              <a:defRPr sz="1200">
                <a:latin typeface="Times New Roman" charset="0"/>
              </a:defRPr>
            </a:lvl1pPr>
          </a:lstStyle>
          <a:p>
            <a:pPr>
              <a:defRPr/>
            </a:pPr>
            <a:fld id="{8D1031B3-D256-AC4F-9542-904593B805CA}" type="slidenum">
              <a:rPr lang="en-US"/>
              <a:pPr>
                <a:defRPr/>
              </a:pPr>
              <a:t>‹#›</a:t>
            </a:fld>
            <a:endParaRPr lang="en-US"/>
          </a:p>
        </p:txBody>
      </p:sp>
    </p:spTree>
    <p:extLst>
      <p:ext uri="{BB962C8B-B14F-4D97-AF65-F5344CB8AC3E}">
        <p14:creationId xmlns:p14="http://schemas.microsoft.com/office/powerpoint/2010/main" val="3518540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defTabSz="909638">
              <a:defRPr sz="1200">
                <a:latin typeface="Times New Roman" pitchFamily="-111" charset="0"/>
                <a:ea typeface="+mn-ea"/>
                <a:cs typeface="+mn-cs"/>
              </a:defRPr>
            </a:lvl1pPr>
          </a:lstStyle>
          <a:p>
            <a:pPr>
              <a:defRPr/>
            </a:pPr>
            <a:endParaRPr lang="en-US"/>
          </a:p>
        </p:txBody>
      </p:sp>
      <p:sp>
        <p:nvSpPr>
          <p:cNvPr id="3075" name="Rectangle 9"/>
          <p:cNvSpPr>
            <a:spLocks noGrp="1" noRot="1" noChangeAspect="1" noChangeArrowheads="1"/>
          </p:cNvSpPr>
          <p:nvPr>
            <p:ph type="sldImg" idx="2"/>
          </p:nvPr>
        </p:nvSpPr>
        <p:spPr bwMode="auto">
          <a:xfrm>
            <a:off x="1141413" y="684213"/>
            <a:ext cx="4557712" cy="341788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8" name="Rectangle 10"/>
          <p:cNvSpPr>
            <a:spLocks noGrp="1" noChangeArrowheads="1"/>
          </p:cNvSpPr>
          <p:nvPr>
            <p:ph type="body" sz="quarter" idx="3"/>
          </p:nvPr>
        </p:nvSpPr>
        <p:spPr bwMode="auto">
          <a:xfrm>
            <a:off x="911225" y="4330700"/>
            <a:ext cx="5008563" cy="4102100"/>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9" name="Rectangle 11"/>
          <p:cNvSpPr>
            <a:spLocks noGrp="1" noChangeArrowheads="1"/>
          </p:cNvSpPr>
          <p:nvPr>
            <p:ph type="dt" idx="1"/>
          </p:nvPr>
        </p:nvSpPr>
        <p:spPr bwMode="auto">
          <a:xfrm>
            <a:off x="3870325"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algn="r" defTabSz="909638">
              <a:defRPr sz="1200">
                <a:latin typeface="Times New Roman" charset="0"/>
              </a:defRPr>
            </a:lvl1pPr>
          </a:lstStyle>
          <a:p>
            <a:pPr>
              <a:defRPr/>
            </a:pPr>
            <a:fld id="{72339F32-67B8-8646-8887-474ECA5021A7}" type="datetime1">
              <a:rPr lang="en-US"/>
              <a:pPr>
                <a:defRPr/>
              </a:pPr>
              <a:t>10/24/25</a:t>
            </a:fld>
            <a:endParaRPr lang="en-US"/>
          </a:p>
        </p:txBody>
      </p:sp>
      <p:sp>
        <p:nvSpPr>
          <p:cNvPr id="2060" name="Rectangle 12"/>
          <p:cNvSpPr>
            <a:spLocks noGrp="1" noChangeArrowheads="1"/>
          </p:cNvSpPr>
          <p:nvPr>
            <p:ph type="ftr" sz="quarter" idx="4"/>
          </p:nvPr>
        </p:nvSpPr>
        <p:spPr bwMode="auto">
          <a:xfrm>
            <a:off x="0"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defTabSz="909638">
              <a:defRPr sz="1200">
                <a:latin typeface="Times New Roman" pitchFamily="-111" charset="0"/>
                <a:ea typeface="+mn-ea"/>
                <a:cs typeface="+mn-cs"/>
              </a:defRPr>
            </a:lvl1pPr>
          </a:lstStyle>
          <a:p>
            <a:pPr>
              <a:defRPr/>
            </a:pPr>
            <a:r>
              <a:rPr lang="en-US"/>
              <a:t>PSY200 Cognitive Psychology</a:t>
            </a:r>
          </a:p>
        </p:txBody>
      </p:sp>
      <p:sp>
        <p:nvSpPr>
          <p:cNvPr id="2061" name="Rectangle 13"/>
          <p:cNvSpPr>
            <a:spLocks noGrp="1" noChangeArrowheads="1"/>
          </p:cNvSpPr>
          <p:nvPr>
            <p:ph type="sldNum" sz="quarter" idx="5"/>
          </p:nvPr>
        </p:nvSpPr>
        <p:spPr bwMode="auto">
          <a:xfrm>
            <a:off x="3870325"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algn="r" defTabSz="909638">
              <a:defRPr sz="1200">
                <a:latin typeface="Times New Roman" charset="0"/>
              </a:defRPr>
            </a:lvl1pPr>
          </a:lstStyle>
          <a:p>
            <a:pPr>
              <a:defRPr/>
            </a:pPr>
            <a:fld id="{FDAD3052-2900-4949-B0E9-02CA0B508988}" type="slidenum">
              <a:rPr lang="en-US"/>
              <a:pPr>
                <a:defRPr/>
              </a:pPr>
              <a:t>‹#›</a:t>
            </a:fld>
            <a:endParaRPr lang="en-US"/>
          </a:p>
        </p:txBody>
      </p:sp>
    </p:spTree>
    <p:extLst>
      <p:ext uri="{BB962C8B-B14F-4D97-AF65-F5344CB8AC3E}">
        <p14:creationId xmlns:p14="http://schemas.microsoft.com/office/powerpoint/2010/main" val="4129110461"/>
      </p:ext>
    </p:extLst>
  </p:cSld>
  <p:clrMap bg1="lt1" tx1="dk1" bg2="lt2" tx2="dk2" accent1="accent1" accent2="accent2" accent3="accent3" accent4="accent4" accent5="accent5" accent6="accent6" hlink="hlink" folHlink="folHlink"/>
  <p:hf hdr="0"/>
  <p:notesStyle>
    <a:lvl1pPr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1pPr>
    <a:lvl2pPr marL="742950" indent="-28575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2pPr>
    <a:lvl3pPr marL="1143000" indent="-22860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3pPr>
    <a:lvl4pPr marL="1600200" indent="-22860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4pPr>
    <a:lvl5pPr marL="2057400" indent="-22860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9638">
              <a:defRPr sz="2400">
                <a:solidFill>
                  <a:schemeClr val="tx1"/>
                </a:solidFill>
                <a:latin typeface="Arial" charset="0"/>
                <a:ea typeface="MS PGothic" charset="0"/>
                <a:cs typeface="MS PGothic" charset="0"/>
              </a:defRPr>
            </a:lvl1pPr>
            <a:lvl2pPr marL="742950" indent="-285750" defTabSz="909638">
              <a:defRPr sz="2400">
                <a:solidFill>
                  <a:schemeClr val="tx1"/>
                </a:solidFill>
                <a:latin typeface="Arial" charset="0"/>
                <a:ea typeface="MS PGothic" charset="0"/>
                <a:cs typeface="MS PGothic" charset="0"/>
              </a:defRPr>
            </a:lvl2pPr>
            <a:lvl3pPr marL="1143000" indent="-228600" defTabSz="909638">
              <a:defRPr sz="2400">
                <a:solidFill>
                  <a:schemeClr val="tx1"/>
                </a:solidFill>
                <a:latin typeface="Arial" charset="0"/>
                <a:ea typeface="MS PGothic" charset="0"/>
                <a:cs typeface="MS PGothic" charset="0"/>
              </a:defRPr>
            </a:lvl3pPr>
            <a:lvl4pPr marL="1600200" indent="-228600" defTabSz="909638">
              <a:defRPr sz="2400">
                <a:solidFill>
                  <a:schemeClr val="tx1"/>
                </a:solidFill>
                <a:latin typeface="Arial" charset="0"/>
                <a:ea typeface="MS PGothic" charset="0"/>
                <a:cs typeface="MS PGothic" charset="0"/>
              </a:defRPr>
            </a:lvl4pPr>
            <a:lvl5pPr marL="2057400" indent="-228600" defTabSz="909638">
              <a:defRPr sz="2400">
                <a:solidFill>
                  <a:schemeClr val="tx1"/>
                </a:solidFill>
                <a:latin typeface="Arial" charset="0"/>
                <a:ea typeface="MS PGothic" charset="0"/>
                <a:cs typeface="MS PGothic" charset="0"/>
              </a:defRPr>
            </a:lvl5pPr>
            <a:lvl6pPr marL="25146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71A44A7-BD34-5A48-B23C-EFB570985BAD}" type="datetime1">
              <a:rPr lang="en-US" sz="1200">
                <a:latin typeface="Times New Roman" charset="0"/>
              </a:rPr>
              <a:pPr/>
              <a:t>10/24/25</a:t>
            </a:fld>
            <a:endParaRPr lang="en-US" sz="1200">
              <a:latin typeface="Times New Roman" charset="0"/>
            </a:endParaRPr>
          </a:p>
        </p:txBody>
      </p:sp>
      <p:sp>
        <p:nvSpPr>
          <p:cNvPr id="5122" name="Rectangle 12"/>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9638">
              <a:defRPr sz="2400">
                <a:solidFill>
                  <a:schemeClr val="tx1"/>
                </a:solidFill>
                <a:latin typeface="Arial" charset="0"/>
                <a:ea typeface="MS PGothic" charset="0"/>
                <a:cs typeface="MS PGothic" charset="0"/>
              </a:defRPr>
            </a:lvl1pPr>
            <a:lvl2pPr marL="742950" indent="-285750" defTabSz="909638">
              <a:defRPr sz="2400">
                <a:solidFill>
                  <a:schemeClr val="tx1"/>
                </a:solidFill>
                <a:latin typeface="Arial" charset="0"/>
                <a:ea typeface="MS PGothic" charset="0"/>
                <a:cs typeface="MS PGothic" charset="0"/>
              </a:defRPr>
            </a:lvl2pPr>
            <a:lvl3pPr marL="1143000" indent="-228600" defTabSz="909638">
              <a:defRPr sz="2400">
                <a:solidFill>
                  <a:schemeClr val="tx1"/>
                </a:solidFill>
                <a:latin typeface="Arial" charset="0"/>
                <a:ea typeface="MS PGothic" charset="0"/>
                <a:cs typeface="MS PGothic" charset="0"/>
              </a:defRPr>
            </a:lvl3pPr>
            <a:lvl4pPr marL="1600200" indent="-228600" defTabSz="909638">
              <a:defRPr sz="2400">
                <a:solidFill>
                  <a:schemeClr val="tx1"/>
                </a:solidFill>
                <a:latin typeface="Arial" charset="0"/>
                <a:ea typeface="MS PGothic" charset="0"/>
                <a:cs typeface="MS PGothic" charset="0"/>
              </a:defRPr>
            </a:lvl4pPr>
            <a:lvl5pPr marL="2057400" indent="-228600" defTabSz="909638">
              <a:defRPr sz="2400">
                <a:solidFill>
                  <a:schemeClr val="tx1"/>
                </a:solidFill>
                <a:latin typeface="Arial" charset="0"/>
                <a:ea typeface="MS PGothic" charset="0"/>
                <a:cs typeface="MS PGothic" charset="0"/>
              </a:defRPr>
            </a:lvl5pPr>
            <a:lvl6pPr marL="25146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latin typeface="Times New Roman" charset="0"/>
              </a:rPr>
              <a:t>PSY200 Cognitive Psychology</a:t>
            </a:r>
          </a:p>
        </p:txBody>
      </p:sp>
      <p:sp>
        <p:nvSpPr>
          <p:cNvPr id="512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9638">
              <a:defRPr sz="2400">
                <a:solidFill>
                  <a:schemeClr val="tx1"/>
                </a:solidFill>
                <a:latin typeface="Arial" charset="0"/>
                <a:ea typeface="MS PGothic" charset="0"/>
                <a:cs typeface="MS PGothic" charset="0"/>
              </a:defRPr>
            </a:lvl1pPr>
            <a:lvl2pPr marL="742950" indent="-285750" defTabSz="909638">
              <a:defRPr sz="2400">
                <a:solidFill>
                  <a:schemeClr val="tx1"/>
                </a:solidFill>
                <a:latin typeface="Arial" charset="0"/>
                <a:ea typeface="MS PGothic" charset="0"/>
                <a:cs typeface="MS PGothic" charset="0"/>
              </a:defRPr>
            </a:lvl2pPr>
            <a:lvl3pPr marL="1143000" indent="-228600" defTabSz="909638">
              <a:defRPr sz="2400">
                <a:solidFill>
                  <a:schemeClr val="tx1"/>
                </a:solidFill>
                <a:latin typeface="Arial" charset="0"/>
                <a:ea typeface="MS PGothic" charset="0"/>
                <a:cs typeface="MS PGothic" charset="0"/>
              </a:defRPr>
            </a:lvl3pPr>
            <a:lvl4pPr marL="1600200" indent="-228600" defTabSz="909638">
              <a:defRPr sz="2400">
                <a:solidFill>
                  <a:schemeClr val="tx1"/>
                </a:solidFill>
                <a:latin typeface="Arial" charset="0"/>
                <a:ea typeface="MS PGothic" charset="0"/>
                <a:cs typeface="MS PGothic" charset="0"/>
              </a:defRPr>
            </a:lvl4pPr>
            <a:lvl5pPr marL="2057400" indent="-228600" defTabSz="909638">
              <a:defRPr sz="2400">
                <a:solidFill>
                  <a:schemeClr val="tx1"/>
                </a:solidFill>
                <a:latin typeface="Arial" charset="0"/>
                <a:ea typeface="MS PGothic" charset="0"/>
                <a:cs typeface="MS PGothic" charset="0"/>
              </a:defRPr>
            </a:lvl5pPr>
            <a:lvl6pPr marL="25146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3A9FC9E-1CD5-994F-9A15-8376F011AA79}" type="slidenum">
              <a:rPr lang="en-US" sz="1200">
                <a:latin typeface="Times New Roman" charset="0"/>
              </a:rPr>
              <a:pPr/>
              <a:t>1</a:t>
            </a:fld>
            <a:endParaRPr lang="en-US" sz="1200">
              <a:latin typeface="Times New Roman" charset="0"/>
            </a:endParaRPr>
          </a:p>
        </p:txBody>
      </p:sp>
      <p:sp>
        <p:nvSpPr>
          <p:cNvPr id="5124" name="Rectangle 2"/>
          <p:cNvSpPr>
            <a:spLocks noGrp="1" noRot="1" noChangeAspect="1" noChangeArrowheads="1" noTextEdit="1"/>
          </p:cNvSpPr>
          <p:nvPr>
            <p:ph type="sldImg"/>
          </p:nvPr>
        </p:nvSpPr>
        <p:spPr>
          <a:ln/>
        </p:spPr>
      </p:sp>
      <p:sp>
        <p:nvSpPr>
          <p:cNvPr id="51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p:cNvSpPr>
          <p:nvPr>
            <p:ph type="sldImg"/>
          </p:nvPr>
        </p:nvSpPr>
        <p:spPr>
          <a:xfrm>
            <a:off x="1141413" y="684213"/>
            <a:ext cx="4556125" cy="3417887"/>
          </a:xfrm>
          <a:ln/>
        </p:spPr>
      </p:sp>
      <p:sp>
        <p:nvSpPr>
          <p:cNvPr id="235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p:cNvSpPr>
          <p:nvPr>
            <p:ph type="sldImg"/>
          </p:nvPr>
        </p:nvSpPr>
        <p:spPr>
          <a:xfrm>
            <a:off x="1141413" y="684213"/>
            <a:ext cx="4556125" cy="3417887"/>
          </a:xfrm>
          <a:ln/>
        </p:spPr>
      </p:sp>
      <p:sp>
        <p:nvSpPr>
          <p:cNvPr id="235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p:cNvSpPr>
          <p:nvPr>
            <p:ph type="sldImg"/>
          </p:nvPr>
        </p:nvSpPr>
        <p:spPr>
          <a:xfrm>
            <a:off x="1141413" y="684213"/>
            <a:ext cx="4556125" cy="3417887"/>
          </a:xfrm>
          <a:ln/>
        </p:spPr>
      </p:sp>
      <p:sp>
        <p:nvSpPr>
          <p:cNvPr id="235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p:cNvSpPr>
          <p:nvPr>
            <p:ph type="sldImg"/>
          </p:nvPr>
        </p:nvSpPr>
        <p:spPr>
          <a:xfrm>
            <a:off x="1141413" y="684213"/>
            <a:ext cx="4556125" cy="3417887"/>
          </a:xfrm>
          <a:ln/>
        </p:spPr>
      </p:sp>
      <p:sp>
        <p:nvSpPr>
          <p:cNvPr id="2969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p:cNvSpPr>
          <p:nvPr>
            <p:ph type="sldImg"/>
          </p:nvPr>
        </p:nvSpPr>
        <p:spPr>
          <a:xfrm>
            <a:off x="1141413" y="684213"/>
            <a:ext cx="4556125" cy="3417887"/>
          </a:xfrm>
          <a:ln/>
        </p:spPr>
      </p:sp>
      <p:sp>
        <p:nvSpPr>
          <p:cNvPr id="71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p:cNvSpPr>
          <p:nvPr>
            <p:ph type="sldImg"/>
          </p:nvPr>
        </p:nvSpPr>
        <p:spPr>
          <a:xfrm>
            <a:off x="1141413" y="684213"/>
            <a:ext cx="4556125" cy="3417887"/>
          </a:xfrm>
          <a:ln/>
        </p:spPr>
      </p:sp>
      <p:sp>
        <p:nvSpPr>
          <p:cNvPr id="3174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p:cNvSpPr>
          <p:nvPr>
            <p:ph type="sldImg"/>
          </p:nvPr>
        </p:nvSpPr>
        <p:spPr>
          <a:xfrm>
            <a:off x="1141413" y="684213"/>
            <a:ext cx="4556125" cy="3417887"/>
          </a:xfrm>
          <a:ln/>
        </p:spPr>
      </p:sp>
      <p:sp>
        <p:nvSpPr>
          <p:cNvPr id="3584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p:cNvSpPr>
          <p:nvPr>
            <p:ph type="sldImg"/>
          </p:nvPr>
        </p:nvSpPr>
        <p:spPr>
          <a:xfrm>
            <a:off x="1141413" y="684213"/>
            <a:ext cx="4556125" cy="3417887"/>
          </a:xfrm>
          <a:ln/>
        </p:spPr>
      </p:sp>
      <p:sp>
        <p:nvSpPr>
          <p:cNvPr id="3584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p:cNvSpPr>
          <p:nvPr>
            <p:ph type="sldImg"/>
          </p:nvPr>
        </p:nvSpPr>
        <p:spPr>
          <a:xfrm>
            <a:off x="1141413" y="684213"/>
            <a:ext cx="4556125" cy="3417887"/>
          </a:xfrm>
          <a:ln/>
        </p:spPr>
      </p:sp>
      <p:sp>
        <p:nvSpPr>
          <p:cNvPr id="378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41413" y="684213"/>
            <a:ext cx="4556125" cy="3417887"/>
          </a:xfrm>
          <a:ln/>
        </p:spPr>
      </p:sp>
      <p:sp>
        <p:nvSpPr>
          <p:cNvPr id="399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41413" y="684213"/>
            <a:ext cx="4556125" cy="3417887"/>
          </a:xfrm>
          <a:ln/>
        </p:spPr>
      </p:sp>
      <p:sp>
        <p:nvSpPr>
          <p:cNvPr id="419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p:cNvSpPr>
          <p:nvPr>
            <p:ph type="sldImg"/>
          </p:nvPr>
        </p:nvSpPr>
        <p:spPr>
          <a:xfrm>
            <a:off x="1141413" y="684213"/>
            <a:ext cx="4556125" cy="3417887"/>
          </a:xfrm>
          <a:ln/>
        </p:spPr>
      </p:sp>
      <p:sp>
        <p:nvSpPr>
          <p:cNvPr id="92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p:cNvSpPr>
          <p:nvPr>
            <p:ph type="sldImg"/>
          </p:nvPr>
        </p:nvSpPr>
        <p:spPr>
          <a:xfrm>
            <a:off x="1141413" y="684213"/>
            <a:ext cx="4556125" cy="3417887"/>
          </a:xfrm>
          <a:ln/>
        </p:spPr>
      </p:sp>
      <p:sp>
        <p:nvSpPr>
          <p:cNvPr id="4403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41413" y="684213"/>
            <a:ext cx="4556125" cy="3417887"/>
          </a:xfrm>
          <a:ln/>
        </p:spPr>
      </p:sp>
      <p:sp>
        <p:nvSpPr>
          <p:cNvPr id="460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41413" y="684213"/>
            <a:ext cx="4556125" cy="3417887"/>
          </a:xfrm>
          <a:ln/>
        </p:spPr>
      </p:sp>
      <p:sp>
        <p:nvSpPr>
          <p:cNvPr id="460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p:cNvSpPr>
          <p:nvPr>
            <p:ph type="sldImg"/>
          </p:nvPr>
        </p:nvSpPr>
        <p:spPr>
          <a:xfrm>
            <a:off x="1141413" y="684213"/>
            <a:ext cx="4556125" cy="3417887"/>
          </a:xfrm>
          <a:ln/>
        </p:spPr>
      </p:sp>
      <p:sp>
        <p:nvSpPr>
          <p:cNvPr id="522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p:cNvSpPr>
          <p:nvPr>
            <p:ph type="sldImg"/>
          </p:nvPr>
        </p:nvSpPr>
        <p:spPr>
          <a:xfrm>
            <a:off x="1141413" y="684213"/>
            <a:ext cx="4556125" cy="3417887"/>
          </a:xfrm>
          <a:ln/>
        </p:spPr>
      </p:sp>
      <p:sp>
        <p:nvSpPr>
          <p:cNvPr id="542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p:cNvSpPr>
          <p:nvPr>
            <p:ph type="sldImg"/>
          </p:nvPr>
        </p:nvSpPr>
        <p:spPr>
          <a:xfrm>
            <a:off x="1141413" y="684213"/>
            <a:ext cx="4556125" cy="3417887"/>
          </a:xfrm>
          <a:ln/>
        </p:spPr>
      </p:sp>
      <p:sp>
        <p:nvSpPr>
          <p:cNvPr id="542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p:cNvSpPr>
          <p:nvPr>
            <p:ph type="sldImg"/>
          </p:nvPr>
        </p:nvSpPr>
        <p:spPr>
          <a:xfrm>
            <a:off x="1141413" y="684213"/>
            <a:ext cx="4556125" cy="3417887"/>
          </a:xfrm>
          <a:ln/>
        </p:spPr>
      </p:sp>
      <p:sp>
        <p:nvSpPr>
          <p:cNvPr id="583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p:cNvSpPr>
          <p:nvPr>
            <p:ph type="sldImg"/>
          </p:nvPr>
        </p:nvSpPr>
        <p:spPr>
          <a:xfrm>
            <a:off x="1141413" y="684213"/>
            <a:ext cx="4556125" cy="3417887"/>
          </a:xfrm>
          <a:ln/>
        </p:spPr>
      </p:sp>
      <p:sp>
        <p:nvSpPr>
          <p:cNvPr id="92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8317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174686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0731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79907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71764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32371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9571A-2837-8969-9B5E-60E9D2AD57E8}"/>
            </a:ext>
          </a:extLst>
        </p:cNvPr>
        <p:cNvGrpSpPr/>
        <p:nvPr/>
      </p:nvGrpSpPr>
      <p:grpSpPr>
        <a:xfrm>
          <a:off x="0" y="0"/>
          <a:ext cx="0" cy="0"/>
          <a:chOff x="0" y="0"/>
          <a:chExt cx="0" cy="0"/>
        </a:xfrm>
      </p:grpSpPr>
      <p:sp>
        <p:nvSpPr>
          <p:cNvPr id="60417" name="Rectangle 2">
            <a:extLst>
              <a:ext uri="{FF2B5EF4-FFF2-40B4-BE49-F238E27FC236}">
                <a16:creationId xmlns:a16="http://schemas.microsoft.com/office/drawing/2014/main" id="{8F2410EB-CA4B-4A45-6579-D4B33405EB37}"/>
              </a:ext>
            </a:extLst>
          </p:cNvPr>
          <p:cNvSpPr>
            <a:spLocks noGrp="1" noRot="1" noChangeAspect="1" noChangeArrowheads="1"/>
          </p:cNvSpPr>
          <p:nvPr>
            <p:ph type="sldImg"/>
          </p:nvPr>
        </p:nvSpPr>
        <p:spPr>
          <a:xfrm>
            <a:off x="1141413" y="684213"/>
            <a:ext cx="4556125" cy="3417887"/>
          </a:xfrm>
          <a:ln/>
        </p:spPr>
      </p:sp>
      <p:sp>
        <p:nvSpPr>
          <p:cNvPr id="60418" name="Rectangle 3">
            <a:extLst>
              <a:ext uri="{FF2B5EF4-FFF2-40B4-BE49-F238E27FC236}">
                <a16:creationId xmlns:a16="http://schemas.microsoft.com/office/drawing/2014/main" id="{2FE2CE4E-3A32-0AC3-2AAB-A35C0C314E3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341239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38CFD-7503-1471-9212-945A8AC9F822}"/>
            </a:ext>
          </a:extLst>
        </p:cNvPr>
        <p:cNvGrpSpPr/>
        <p:nvPr/>
      </p:nvGrpSpPr>
      <p:grpSpPr>
        <a:xfrm>
          <a:off x="0" y="0"/>
          <a:ext cx="0" cy="0"/>
          <a:chOff x="0" y="0"/>
          <a:chExt cx="0" cy="0"/>
        </a:xfrm>
      </p:grpSpPr>
      <p:sp>
        <p:nvSpPr>
          <p:cNvPr id="60417" name="Rectangle 2">
            <a:extLst>
              <a:ext uri="{FF2B5EF4-FFF2-40B4-BE49-F238E27FC236}">
                <a16:creationId xmlns:a16="http://schemas.microsoft.com/office/drawing/2014/main" id="{CDBF9C29-7927-3D7F-93E6-53A286E884B5}"/>
              </a:ext>
            </a:extLst>
          </p:cNvPr>
          <p:cNvSpPr>
            <a:spLocks noGrp="1" noRot="1" noChangeAspect="1" noChangeArrowheads="1"/>
          </p:cNvSpPr>
          <p:nvPr>
            <p:ph type="sldImg"/>
          </p:nvPr>
        </p:nvSpPr>
        <p:spPr>
          <a:xfrm>
            <a:off x="1141413" y="684213"/>
            <a:ext cx="4556125" cy="3417887"/>
          </a:xfrm>
          <a:ln/>
        </p:spPr>
      </p:sp>
      <p:sp>
        <p:nvSpPr>
          <p:cNvPr id="60418" name="Rectangle 3">
            <a:extLst>
              <a:ext uri="{FF2B5EF4-FFF2-40B4-BE49-F238E27FC236}">
                <a16:creationId xmlns:a16="http://schemas.microsoft.com/office/drawing/2014/main" id="{60AE8E37-D426-8088-55F9-9FCB977E2E7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37879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p:cNvSpPr>
          <p:nvPr>
            <p:ph type="sldImg"/>
          </p:nvPr>
        </p:nvSpPr>
        <p:spPr>
          <a:xfrm>
            <a:off x="1141413" y="684213"/>
            <a:ext cx="4556125" cy="3417887"/>
          </a:xfrm>
          <a:ln/>
        </p:spPr>
      </p:sp>
      <p:sp>
        <p:nvSpPr>
          <p:cNvPr id="112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1FE54-B4FD-8072-A9AB-1942A8ADE9AD}"/>
            </a:ext>
          </a:extLst>
        </p:cNvPr>
        <p:cNvGrpSpPr/>
        <p:nvPr/>
      </p:nvGrpSpPr>
      <p:grpSpPr>
        <a:xfrm>
          <a:off x="0" y="0"/>
          <a:ext cx="0" cy="0"/>
          <a:chOff x="0" y="0"/>
          <a:chExt cx="0" cy="0"/>
        </a:xfrm>
      </p:grpSpPr>
      <p:sp>
        <p:nvSpPr>
          <p:cNvPr id="60417" name="Rectangle 2">
            <a:extLst>
              <a:ext uri="{FF2B5EF4-FFF2-40B4-BE49-F238E27FC236}">
                <a16:creationId xmlns:a16="http://schemas.microsoft.com/office/drawing/2014/main" id="{CC2198CD-DCE4-9DA5-6F45-83BDF6B03155}"/>
              </a:ext>
            </a:extLst>
          </p:cNvPr>
          <p:cNvSpPr>
            <a:spLocks noGrp="1" noRot="1" noChangeAspect="1" noChangeArrowheads="1"/>
          </p:cNvSpPr>
          <p:nvPr>
            <p:ph type="sldImg"/>
          </p:nvPr>
        </p:nvSpPr>
        <p:spPr>
          <a:xfrm>
            <a:off x="1141413" y="684213"/>
            <a:ext cx="4556125" cy="3417887"/>
          </a:xfrm>
          <a:ln/>
        </p:spPr>
      </p:sp>
      <p:sp>
        <p:nvSpPr>
          <p:cNvPr id="60418" name="Rectangle 3">
            <a:extLst>
              <a:ext uri="{FF2B5EF4-FFF2-40B4-BE49-F238E27FC236}">
                <a16:creationId xmlns:a16="http://schemas.microsoft.com/office/drawing/2014/main" id="{19DFB7D8-7ABA-C913-3D3C-40E20E6721F0}"/>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191021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FBFA6-1A0E-3BBB-8766-F1322A5D6EE9}"/>
            </a:ext>
          </a:extLst>
        </p:cNvPr>
        <p:cNvGrpSpPr/>
        <p:nvPr/>
      </p:nvGrpSpPr>
      <p:grpSpPr>
        <a:xfrm>
          <a:off x="0" y="0"/>
          <a:ext cx="0" cy="0"/>
          <a:chOff x="0" y="0"/>
          <a:chExt cx="0" cy="0"/>
        </a:xfrm>
      </p:grpSpPr>
      <p:sp>
        <p:nvSpPr>
          <p:cNvPr id="60417" name="Rectangle 2">
            <a:extLst>
              <a:ext uri="{FF2B5EF4-FFF2-40B4-BE49-F238E27FC236}">
                <a16:creationId xmlns:a16="http://schemas.microsoft.com/office/drawing/2014/main" id="{DE280558-FB9C-1818-3FA1-253972334BBE}"/>
              </a:ext>
            </a:extLst>
          </p:cNvPr>
          <p:cNvSpPr>
            <a:spLocks noGrp="1" noRot="1" noChangeAspect="1" noChangeArrowheads="1"/>
          </p:cNvSpPr>
          <p:nvPr>
            <p:ph type="sldImg"/>
          </p:nvPr>
        </p:nvSpPr>
        <p:spPr>
          <a:xfrm>
            <a:off x="1141413" y="684213"/>
            <a:ext cx="4556125" cy="3417887"/>
          </a:xfrm>
          <a:ln/>
        </p:spPr>
      </p:sp>
      <p:sp>
        <p:nvSpPr>
          <p:cNvPr id="60418" name="Rectangle 3">
            <a:extLst>
              <a:ext uri="{FF2B5EF4-FFF2-40B4-BE49-F238E27FC236}">
                <a16:creationId xmlns:a16="http://schemas.microsoft.com/office/drawing/2014/main" id="{3D80BF58-E4BA-2906-85B8-9BB1233FFD3D}"/>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1492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87CAC-7107-835C-329E-B5B83A83B25B}"/>
            </a:ext>
          </a:extLst>
        </p:cNvPr>
        <p:cNvGrpSpPr/>
        <p:nvPr/>
      </p:nvGrpSpPr>
      <p:grpSpPr>
        <a:xfrm>
          <a:off x="0" y="0"/>
          <a:ext cx="0" cy="0"/>
          <a:chOff x="0" y="0"/>
          <a:chExt cx="0" cy="0"/>
        </a:xfrm>
      </p:grpSpPr>
      <p:sp>
        <p:nvSpPr>
          <p:cNvPr id="60417" name="Rectangle 2">
            <a:extLst>
              <a:ext uri="{FF2B5EF4-FFF2-40B4-BE49-F238E27FC236}">
                <a16:creationId xmlns:a16="http://schemas.microsoft.com/office/drawing/2014/main" id="{19910C26-2A7D-237E-E31F-970CB8EF7555}"/>
              </a:ext>
            </a:extLst>
          </p:cNvPr>
          <p:cNvSpPr>
            <a:spLocks noGrp="1" noRot="1" noChangeAspect="1" noChangeArrowheads="1"/>
          </p:cNvSpPr>
          <p:nvPr>
            <p:ph type="sldImg"/>
          </p:nvPr>
        </p:nvSpPr>
        <p:spPr>
          <a:xfrm>
            <a:off x="1141413" y="684213"/>
            <a:ext cx="4556125" cy="3417887"/>
          </a:xfrm>
          <a:ln/>
        </p:spPr>
      </p:sp>
      <p:sp>
        <p:nvSpPr>
          <p:cNvPr id="60418" name="Rectangle 3">
            <a:extLst>
              <a:ext uri="{FF2B5EF4-FFF2-40B4-BE49-F238E27FC236}">
                <a16:creationId xmlns:a16="http://schemas.microsoft.com/office/drawing/2014/main" id="{914EC89D-14F8-974B-1C19-5E4544B7690F}"/>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017300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75620-0130-3361-9BC3-45E7DCE8DB54}"/>
            </a:ext>
          </a:extLst>
        </p:cNvPr>
        <p:cNvGrpSpPr/>
        <p:nvPr/>
      </p:nvGrpSpPr>
      <p:grpSpPr>
        <a:xfrm>
          <a:off x="0" y="0"/>
          <a:ext cx="0" cy="0"/>
          <a:chOff x="0" y="0"/>
          <a:chExt cx="0" cy="0"/>
        </a:xfrm>
      </p:grpSpPr>
      <p:sp>
        <p:nvSpPr>
          <p:cNvPr id="60417" name="Rectangle 2">
            <a:extLst>
              <a:ext uri="{FF2B5EF4-FFF2-40B4-BE49-F238E27FC236}">
                <a16:creationId xmlns:a16="http://schemas.microsoft.com/office/drawing/2014/main" id="{D1098F6B-437A-6B08-AA63-7F75E21F541D}"/>
              </a:ext>
            </a:extLst>
          </p:cNvPr>
          <p:cNvSpPr>
            <a:spLocks noGrp="1" noRot="1" noChangeAspect="1" noChangeArrowheads="1"/>
          </p:cNvSpPr>
          <p:nvPr>
            <p:ph type="sldImg"/>
          </p:nvPr>
        </p:nvSpPr>
        <p:spPr>
          <a:xfrm>
            <a:off x="1141413" y="684213"/>
            <a:ext cx="4556125" cy="3417887"/>
          </a:xfrm>
          <a:ln/>
        </p:spPr>
      </p:sp>
      <p:sp>
        <p:nvSpPr>
          <p:cNvPr id="60418" name="Rectangle 3">
            <a:extLst>
              <a:ext uri="{FF2B5EF4-FFF2-40B4-BE49-F238E27FC236}">
                <a16:creationId xmlns:a16="http://schemas.microsoft.com/office/drawing/2014/main" id="{04B27A61-239B-55F0-6755-3DE78B107715}"/>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649514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p:cNvSpPr>
          <p:nvPr>
            <p:ph type="sldImg"/>
          </p:nvPr>
        </p:nvSpPr>
        <p:spPr>
          <a:xfrm>
            <a:off x="1141413" y="684213"/>
            <a:ext cx="4556125" cy="3417887"/>
          </a:xfrm>
          <a:ln/>
        </p:spPr>
      </p:sp>
      <p:sp>
        <p:nvSpPr>
          <p:cNvPr id="133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a:xfrm>
            <a:off x="1141413" y="684213"/>
            <a:ext cx="4556125" cy="3417887"/>
          </a:xfrm>
          <a:ln/>
        </p:spPr>
      </p:sp>
      <p:sp>
        <p:nvSpPr>
          <p:cNvPr id="174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p:cNvSpPr>
          <p:nvPr>
            <p:ph type="sldImg"/>
          </p:nvPr>
        </p:nvSpPr>
        <p:spPr>
          <a:xfrm>
            <a:off x="1141413" y="684213"/>
            <a:ext cx="4556125" cy="3417887"/>
          </a:xfrm>
          <a:ln/>
        </p:spPr>
      </p:sp>
      <p:sp>
        <p:nvSpPr>
          <p:cNvPr id="194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90000"/>
              </a:lnSpc>
              <a:spcBef>
                <a:spcPct val="40000"/>
              </a:spcBef>
              <a:spcAft>
                <a:spcPct val="0"/>
              </a:spcAft>
              <a:buClrTx/>
              <a:buSzTx/>
              <a:buFontTx/>
              <a:buNone/>
              <a:tabLst/>
              <a:defRPr/>
            </a:pPr>
            <a:r>
              <a:rPr lang="en-US" dirty="0">
                <a:latin typeface="Arial" charset="0"/>
                <a:ea typeface="ＭＳ Ｐゴシック" charset="0"/>
                <a:cs typeface="ＭＳ Ｐゴシック" charset="0"/>
              </a:rPr>
              <a:t>Moon is approximately </a:t>
            </a:r>
            <a:r>
              <a:rPr lang="en-US" sz="1200" kern="1200" dirty="0">
                <a:solidFill>
                  <a:schemeClr val="tx1"/>
                </a:solidFill>
                <a:effectLst/>
                <a:latin typeface="Arial" pitchFamily="-111" charset="0"/>
                <a:ea typeface="MS PGothic" panose="020B0600070205080204" pitchFamily="34" charset="-128"/>
                <a:cs typeface="MS PGothic" charset="0"/>
              </a:rPr>
              <a:t>394,000</a:t>
            </a:r>
            <a:r>
              <a:rPr lang="en-US" sz="1200" kern="1200" baseline="0" dirty="0">
                <a:solidFill>
                  <a:schemeClr val="tx1"/>
                </a:solidFill>
                <a:effectLst/>
                <a:latin typeface="Arial" pitchFamily="-111" charset="0"/>
                <a:ea typeface="MS PGothic" panose="020B0600070205080204" pitchFamily="34" charset="-128"/>
                <a:cs typeface="MS PGothic" charset="0"/>
              </a:rPr>
              <a:t> km from the Earth. So separation should be 62 Earth radii. If Earth circle has a radius of 3 inches, the separation should be around 15.5 feet.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p:cNvSpPr>
          <p:nvPr>
            <p:ph type="sldImg"/>
          </p:nvPr>
        </p:nvSpPr>
        <p:spPr>
          <a:xfrm>
            <a:off x="1141413" y="684213"/>
            <a:ext cx="4556125" cy="3417887"/>
          </a:xfrm>
          <a:ln/>
        </p:spPr>
      </p:sp>
      <p:sp>
        <p:nvSpPr>
          <p:cNvPr id="215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95180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99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400050"/>
            <a:ext cx="1790700" cy="5543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400050"/>
            <a:ext cx="5219700" cy="5543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370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71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176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8288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08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917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941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75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5305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8751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40005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90600" y="1828800"/>
            <a:ext cx="7162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AutoShape 4"/>
          <p:cNvSpPr>
            <a:spLocks noChangeArrowheads="1"/>
          </p:cNvSpPr>
          <p:nvPr/>
        </p:nvSpPr>
        <p:spPr bwMode="auto">
          <a:xfrm>
            <a:off x="58738" y="55563"/>
            <a:ext cx="8996362" cy="6710362"/>
          </a:xfrm>
          <a:prstGeom prst="roundRect">
            <a:avLst>
              <a:gd name="adj" fmla="val 12495"/>
            </a:avLst>
          </a:prstGeom>
          <a:noFill/>
          <a:ln w="76200">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sz="1800">
              <a:cs typeface="+mn-cs"/>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rtl="0" eaLnBrk="0" fontAlgn="base" hangingPunct="0">
        <a:lnSpc>
          <a:spcPct val="90000"/>
        </a:lnSpc>
        <a:spcBef>
          <a:spcPct val="0"/>
        </a:spcBef>
        <a:spcAft>
          <a:spcPct val="0"/>
        </a:spcAft>
        <a:defRPr sz="3600" b="1">
          <a:solidFill>
            <a:schemeClr val="tx2"/>
          </a:solidFill>
          <a:latin typeface="+mj-lt"/>
          <a:ea typeface="MS PGothic" panose="020B0600070205080204" pitchFamily="34" charset="-128"/>
          <a:cs typeface="MS PGothic" charset="0"/>
        </a:defRPr>
      </a:lvl1pPr>
      <a:lvl2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2pPr>
      <a:lvl3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3pPr>
      <a:lvl4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4pPr>
      <a:lvl5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5pPr>
      <a:lvl6pPr marL="457200" algn="ctr" rtl="0" eaLnBrk="0" fontAlgn="base" hangingPunct="0">
        <a:lnSpc>
          <a:spcPct val="90000"/>
        </a:lnSpc>
        <a:spcBef>
          <a:spcPct val="0"/>
        </a:spcBef>
        <a:spcAft>
          <a:spcPct val="0"/>
        </a:spcAft>
        <a:defRPr sz="3600" b="1">
          <a:solidFill>
            <a:schemeClr val="tx2"/>
          </a:solidFill>
          <a:latin typeface="Arial" pitchFamily="-111" charset="0"/>
        </a:defRPr>
      </a:lvl6pPr>
      <a:lvl7pPr marL="914400" algn="ctr" rtl="0" eaLnBrk="0" fontAlgn="base" hangingPunct="0">
        <a:lnSpc>
          <a:spcPct val="90000"/>
        </a:lnSpc>
        <a:spcBef>
          <a:spcPct val="0"/>
        </a:spcBef>
        <a:spcAft>
          <a:spcPct val="0"/>
        </a:spcAft>
        <a:defRPr sz="3600" b="1">
          <a:solidFill>
            <a:schemeClr val="tx2"/>
          </a:solidFill>
          <a:latin typeface="Arial" pitchFamily="-111" charset="0"/>
        </a:defRPr>
      </a:lvl7pPr>
      <a:lvl8pPr marL="1371600" algn="ctr" rtl="0" eaLnBrk="0" fontAlgn="base" hangingPunct="0">
        <a:lnSpc>
          <a:spcPct val="90000"/>
        </a:lnSpc>
        <a:spcBef>
          <a:spcPct val="0"/>
        </a:spcBef>
        <a:spcAft>
          <a:spcPct val="0"/>
        </a:spcAft>
        <a:defRPr sz="3600" b="1">
          <a:solidFill>
            <a:schemeClr val="tx2"/>
          </a:solidFill>
          <a:latin typeface="Arial" pitchFamily="-111" charset="0"/>
        </a:defRPr>
      </a:lvl8pPr>
      <a:lvl9pPr marL="1828800" algn="ctr" rtl="0" eaLnBrk="0" fontAlgn="base" hangingPunct="0">
        <a:lnSpc>
          <a:spcPct val="90000"/>
        </a:lnSpc>
        <a:spcBef>
          <a:spcPct val="0"/>
        </a:spcBef>
        <a:spcAft>
          <a:spcPct val="0"/>
        </a:spcAft>
        <a:defRPr sz="3600" b="1">
          <a:solidFill>
            <a:schemeClr val="tx2"/>
          </a:solidFill>
          <a:latin typeface="Arial" pitchFamily="-111" charset="0"/>
        </a:defRPr>
      </a:lvl9pPr>
    </p:titleStyle>
    <p:bodyStyle>
      <a:lvl1pPr marL="342900" indent="-342900" algn="l" rtl="0" eaLnBrk="0" fontAlgn="base" hangingPunct="0">
        <a:lnSpc>
          <a:spcPct val="125000"/>
        </a:lnSpc>
        <a:spcBef>
          <a:spcPct val="30000"/>
        </a:spcBef>
        <a:spcAft>
          <a:spcPct val="0"/>
        </a:spcAft>
        <a:buClr>
          <a:schemeClr val="tx2"/>
        </a:buClr>
        <a:buSzPct val="50000"/>
        <a:buFont typeface="Monotype Sorts" charset="0"/>
        <a:buChar char="l"/>
        <a:defRPr sz="2800">
          <a:solidFill>
            <a:schemeClr val="tx1"/>
          </a:solidFill>
          <a:latin typeface="+mn-lt"/>
          <a:ea typeface="MS PGothic" panose="020B0600070205080204" pitchFamily="34" charset="-128"/>
          <a:cs typeface="MS PGothic" charset="0"/>
        </a:defRPr>
      </a:lvl1pPr>
      <a:lvl2pPr marL="742950" indent="-228600" algn="l" rtl="0" eaLnBrk="0" fontAlgn="base" hangingPunct="0">
        <a:lnSpc>
          <a:spcPct val="120000"/>
        </a:lnSpc>
        <a:spcBef>
          <a:spcPct val="30000"/>
        </a:spcBef>
        <a:spcAft>
          <a:spcPct val="0"/>
        </a:spcAft>
        <a:buClr>
          <a:schemeClr val="tx2"/>
        </a:buClr>
        <a:buSzPct val="100000"/>
        <a:buFont typeface="Wingdings" charset="0"/>
        <a:buChar char="w"/>
        <a:defRPr sz="2400">
          <a:solidFill>
            <a:schemeClr val="tx1"/>
          </a:solidFill>
          <a:latin typeface="+mn-lt"/>
          <a:ea typeface="MS PGothic" panose="020B0600070205080204" pitchFamily="34" charset="-128"/>
          <a:cs typeface="MS PGothic" charset="0"/>
        </a:defRPr>
      </a:lvl2pPr>
      <a:lvl3pPr marL="1314450" indent="-228600" algn="l" rtl="0" eaLnBrk="0" fontAlgn="base" hangingPunct="0">
        <a:lnSpc>
          <a:spcPct val="90000"/>
        </a:lnSpc>
        <a:spcBef>
          <a:spcPct val="30000"/>
        </a:spcBef>
        <a:spcAft>
          <a:spcPct val="0"/>
        </a:spcAft>
        <a:buSzPct val="100000"/>
        <a:buChar char="»"/>
        <a:defRPr sz="2400">
          <a:solidFill>
            <a:schemeClr val="tx1"/>
          </a:solidFill>
          <a:latin typeface="+mn-lt"/>
          <a:ea typeface="MS PGothic" panose="020B0600070205080204" pitchFamily="34" charset="-128"/>
          <a:cs typeface="MS PGothic" charset="0"/>
        </a:defRPr>
      </a:lvl3pPr>
      <a:lvl4pPr marL="2343150" indent="-171450" algn="l" rtl="0" eaLnBrk="0" fontAlgn="base" hangingPunct="0">
        <a:lnSpc>
          <a:spcPct val="90000"/>
        </a:lnSpc>
        <a:spcBef>
          <a:spcPct val="30000"/>
        </a:spcBef>
        <a:spcAft>
          <a:spcPct val="0"/>
        </a:spcAft>
        <a:buClr>
          <a:schemeClr val="tx2"/>
        </a:buClr>
        <a:buSzPct val="75000"/>
        <a:buFont typeface="Monotype Sorts" charset="0"/>
        <a:buChar char="n"/>
        <a:defRPr sz="1400">
          <a:solidFill>
            <a:schemeClr val="tx1"/>
          </a:solidFill>
          <a:latin typeface="+mn-lt"/>
          <a:ea typeface="MS PGothic" panose="020B0600070205080204" pitchFamily="34" charset="-128"/>
          <a:cs typeface="MS PGothic" charset="0"/>
        </a:defRPr>
      </a:lvl4pPr>
      <a:lvl5pPr marL="2628900" indent="-171450" algn="l" rtl="0" eaLnBrk="0" fontAlgn="base" hangingPunct="0">
        <a:lnSpc>
          <a:spcPct val="90000"/>
        </a:lnSpc>
        <a:spcBef>
          <a:spcPct val="30000"/>
        </a:spcBef>
        <a:spcAft>
          <a:spcPct val="0"/>
        </a:spcAft>
        <a:buSzPct val="100000"/>
        <a:buChar char="–"/>
        <a:defRPr sz="1400">
          <a:solidFill>
            <a:schemeClr val="tx1"/>
          </a:solidFill>
          <a:latin typeface="+mn-lt"/>
          <a:ea typeface="MS PGothic" panose="020B0600070205080204" pitchFamily="34" charset="-128"/>
          <a:cs typeface="MS PGothic" charset="0"/>
        </a:defRPr>
      </a:lvl5pPr>
      <a:lvl6pPr marL="30861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6pPr>
      <a:lvl7pPr marL="35433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7pPr>
      <a:lvl8pPr marL="40005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8pPr>
      <a:lvl9pPr marL="44577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5.e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ctrTitle"/>
          </p:nvPr>
        </p:nvSpPr>
        <p:spPr>
          <a:xfrm>
            <a:off x="496888" y="1148599"/>
            <a:ext cx="8215312" cy="1154112"/>
          </a:xfrm>
          <a:noFill/>
        </p:spPr>
        <p:txBody>
          <a:bodyPr lIns="92075" tIns="46038" rIns="92075" bIns="46038" anchor="b"/>
          <a:lstStyle/>
          <a:p>
            <a:r>
              <a:rPr lang="en-US" sz="4400" dirty="0">
                <a:latin typeface="Helvetica" charset="0"/>
                <a:ea typeface="MS PGothic" charset="0"/>
              </a:rPr>
              <a:t>No effect of the moon size illusion on perceptual judgments: Bayesian analysis</a:t>
            </a:r>
          </a:p>
        </p:txBody>
      </p:sp>
      <p:sp>
        <p:nvSpPr>
          <p:cNvPr id="4098" name="Rectangle 3"/>
          <p:cNvSpPr>
            <a:spLocks noGrp="1" noChangeArrowheads="1"/>
          </p:cNvSpPr>
          <p:nvPr>
            <p:ph type="subTitle" idx="1"/>
          </p:nvPr>
        </p:nvSpPr>
        <p:spPr>
          <a:xfrm>
            <a:off x="2513013" y="2425700"/>
            <a:ext cx="4229100" cy="830263"/>
          </a:xfrm>
          <a:noFill/>
        </p:spPr>
        <p:txBody>
          <a:bodyPr lIns="92075" tIns="46038" rIns="92075" bIns="46038"/>
          <a:lstStyle/>
          <a:p>
            <a:r>
              <a:rPr lang="en-US" sz="3600">
                <a:latin typeface="Arial" charset="0"/>
                <a:ea typeface="MS PGothic" charset="0"/>
              </a:rPr>
              <a:t>Greg Francis</a:t>
            </a:r>
          </a:p>
        </p:txBody>
      </p:sp>
      <p:sp>
        <p:nvSpPr>
          <p:cNvPr id="2" name="Text Box 11">
            <a:extLst>
              <a:ext uri="{FF2B5EF4-FFF2-40B4-BE49-F238E27FC236}">
                <a16:creationId xmlns:a16="http://schemas.microsoft.com/office/drawing/2014/main" id="{25D6BDE7-5431-BE2A-E847-273C19E5951B}"/>
              </a:ext>
            </a:extLst>
          </p:cNvPr>
          <p:cNvSpPr txBox="1">
            <a:spLocks noChangeArrowheads="1"/>
          </p:cNvSpPr>
          <p:nvPr/>
        </p:nvSpPr>
        <p:spPr bwMode="auto">
          <a:xfrm>
            <a:off x="920750" y="4548188"/>
            <a:ext cx="7740650" cy="1938337"/>
          </a:xfrm>
          <a:prstGeom prst="rect">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dirty="0"/>
              <a:t>PSY 626: Bayesian Statistics for Psychological Science</a:t>
            </a:r>
          </a:p>
          <a:p>
            <a:pPr algn="ctr"/>
            <a:endParaRPr kumimoji="1" lang="en-US" altLang="en-US" dirty="0"/>
          </a:p>
          <a:p>
            <a:pPr algn="ctr"/>
            <a:r>
              <a:rPr kumimoji="1" lang="en-US" altLang="en-US" dirty="0"/>
              <a:t>Fall 2025</a:t>
            </a:r>
          </a:p>
          <a:p>
            <a:pPr algn="ctr"/>
            <a:endParaRPr kumimoji="1" lang="en-US" altLang="en-US" dirty="0"/>
          </a:p>
          <a:p>
            <a:pPr algn="ctr"/>
            <a:r>
              <a:rPr kumimoji="1" lang="en-US" altLang="en-US" dirty="0"/>
              <a:t>Purdue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2" name="Rectangle 2"/>
          <p:cNvSpPr>
            <a:spLocks noGrp="1" noChangeArrowheads="1"/>
          </p:cNvSpPr>
          <p:nvPr>
            <p:ph type="title"/>
          </p:nvPr>
        </p:nvSpPr>
        <p:spPr>
          <a:xfrm>
            <a:off x="1917700" y="280988"/>
            <a:ext cx="5638800" cy="549275"/>
          </a:xfrm>
        </p:spPr>
        <p:txBody>
          <a:bodyPr/>
          <a:lstStyle/>
          <a:p>
            <a:r>
              <a:rPr lang="en-US" dirty="0">
                <a:latin typeface="Arial" charset="0"/>
                <a:ea typeface="ＭＳ Ｐゴシック" charset="0"/>
                <a:cs typeface="ＭＳ Ｐゴシック" charset="0"/>
              </a:rPr>
              <a:t>Perceptual judgments</a:t>
            </a:r>
          </a:p>
        </p:txBody>
      </p:sp>
      <p:sp>
        <p:nvSpPr>
          <p:cNvPr id="22553" name="Rectangle 3"/>
          <p:cNvSpPr txBox="1">
            <a:spLocks noChangeArrowheads="1"/>
          </p:cNvSpPr>
          <p:nvPr/>
        </p:nvSpPr>
        <p:spPr bwMode="auto">
          <a:xfrm>
            <a:off x="253999" y="1110581"/>
            <a:ext cx="8355263" cy="1242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Bigger stimuli result in better judgments</a:t>
            </a: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Eye charts</a:t>
            </a:r>
          </a:p>
          <a:p>
            <a:pPr>
              <a:lnSpc>
                <a:spcPct val="115000"/>
              </a:lnSpc>
              <a:spcBef>
                <a:spcPct val="30000"/>
              </a:spcBef>
              <a:buClr>
                <a:schemeClr val="tx2"/>
              </a:buClr>
              <a:buSzPct val="50000"/>
              <a:buFont typeface="Monotype Sorts" charset="0"/>
              <a:buChar char="l"/>
            </a:pPr>
            <a:endParaRPr lang="en-US" altLang="ja-JP" sz="2000" dirty="0">
              <a:ea typeface="ＭＳ Ｐゴシック" charset="0"/>
              <a:cs typeface="ＭＳ Ｐゴシック" charset="0"/>
            </a:endParaRPr>
          </a:p>
          <a:p>
            <a:pPr lvl="1">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327400" y="1838960"/>
            <a:ext cx="4765040" cy="4765040"/>
          </a:xfrm>
          <a:prstGeom prst="rect">
            <a:avLst/>
          </a:prstGeom>
        </p:spPr>
      </p:pic>
    </p:spTree>
    <p:extLst>
      <p:ext uri="{BB962C8B-B14F-4D97-AF65-F5344CB8AC3E}">
        <p14:creationId xmlns:p14="http://schemas.microsoft.com/office/powerpoint/2010/main" val="863602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pic>
        <p:nvPicPr>
          <p:cNvPr id="2" name="Picture 1" descr="Screen Shot 2019-02-20 at 4.17.53 PM.png"/>
          <p:cNvPicPr>
            <a:picLocks noChangeAspect="1"/>
          </p:cNvPicPr>
          <p:nvPr/>
        </p:nvPicPr>
        <p:blipFill rotWithShape="1">
          <a:blip r:embed="rId3">
            <a:extLst>
              <a:ext uri="{28A0092B-C50C-407E-A947-70E740481C1C}">
                <a14:useLocalDpi xmlns:a14="http://schemas.microsoft.com/office/drawing/2010/main" val="0"/>
              </a:ext>
            </a:extLst>
          </a:blip>
          <a:srcRect l="54267"/>
          <a:stretch/>
        </p:blipFill>
        <p:spPr>
          <a:xfrm>
            <a:off x="5029200" y="2881581"/>
            <a:ext cx="3753851" cy="3882262"/>
          </a:xfrm>
          <a:prstGeom prst="rect">
            <a:avLst/>
          </a:prstGeom>
        </p:spPr>
      </p:pic>
      <p:pic>
        <p:nvPicPr>
          <p:cNvPr id="5" name="Picture 4" descr="Screen Shot 2019-02-20 at 4.17.53 PM.png"/>
          <p:cNvPicPr>
            <a:picLocks noChangeAspect="1"/>
          </p:cNvPicPr>
          <p:nvPr/>
        </p:nvPicPr>
        <p:blipFill rotWithShape="1">
          <a:blip r:embed="rId3">
            <a:extLst>
              <a:ext uri="{28A0092B-C50C-407E-A947-70E740481C1C}">
                <a14:useLocalDpi xmlns:a14="http://schemas.microsoft.com/office/drawing/2010/main" val="0"/>
              </a:ext>
            </a:extLst>
          </a:blip>
          <a:srcRect l="2156" t="2977" r="54770" b="5427"/>
          <a:stretch/>
        </p:blipFill>
        <p:spPr>
          <a:xfrm>
            <a:off x="568959" y="3088640"/>
            <a:ext cx="3535681" cy="3556000"/>
          </a:xfrm>
          <a:prstGeom prst="ellipse">
            <a:avLst/>
          </a:prstGeom>
        </p:spPr>
      </p:pic>
      <p:sp>
        <p:nvSpPr>
          <p:cNvPr id="24578" name="Rectangle 3"/>
          <p:cNvSpPr>
            <a:spLocks noGrp="1" noChangeArrowheads="1"/>
          </p:cNvSpPr>
          <p:nvPr>
            <p:ph type="body" idx="1"/>
          </p:nvPr>
        </p:nvSpPr>
        <p:spPr>
          <a:xfrm>
            <a:off x="458470" y="907733"/>
            <a:ext cx="8275638" cy="1225550"/>
          </a:xfrm>
        </p:spPr>
        <p:txBody>
          <a:bodyPr/>
          <a:lstStyle/>
          <a:p>
            <a:pPr>
              <a:lnSpc>
                <a:spcPct val="115000"/>
              </a:lnSpc>
            </a:pPr>
            <a:r>
              <a:rPr lang="en-US" sz="2000" dirty="0">
                <a:latin typeface="Arial" charset="0"/>
                <a:ea typeface="ＭＳ Ｐゴシック" charset="0"/>
                <a:cs typeface="ＭＳ Ｐゴシック" charset="0"/>
              </a:rPr>
              <a:t>What if the stimuli have the same visual angle, but one </a:t>
            </a:r>
            <a:r>
              <a:rPr lang="en-US" sz="2000" i="1" dirty="0">
                <a:latin typeface="Arial" charset="0"/>
                <a:ea typeface="ＭＳ Ｐゴシック" charset="0"/>
                <a:cs typeface="ＭＳ Ｐゴシック" charset="0"/>
              </a:rPr>
              <a:t>appears</a:t>
            </a:r>
            <a:r>
              <a:rPr lang="en-US" sz="2000" dirty="0">
                <a:latin typeface="Arial" charset="0"/>
                <a:ea typeface="ＭＳ Ｐゴシック" charset="0"/>
                <a:cs typeface="ＭＳ Ｐゴシック" charset="0"/>
              </a:rPr>
              <a:t> to be larger than the other</a:t>
            </a:r>
          </a:p>
          <a:p>
            <a:pPr lvl="1">
              <a:lnSpc>
                <a:spcPct val="115000"/>
              </a:lnSpc>
            </a:pPr>
            <a:r>
              <a:rPr lang="en-US" sz="1800" dirty="0">
                <a:latin typeface="Arial" charset="0"/>
                <a:ea typeface="ＭＳ Ｐゴシック" charset="0"/>
                <a:cs typeface="ＭＳ Ｐゴシック" charset="0"/>
              </a:rPr>
              <a:t>Is that enough to improve perceptual judgments?</a:t>
            </a:r>
          </a:p>
          <a:p>
            <a:pPr>
              <a:lnSpc>
                <a:spcPct val="115000"/>
              </a:lnSpc>
            </a:pPr>
            <a:r>
              <a:rPr lang="en-US" sz="2000" dirty="0" err="1">
                <a:latin typeface="Arial" charset="0"/>
                <a:ea typeface="ＭＳ Ｐゴシック" charset="0"/>
                <a:cs typeface="ＭＳ Ｐゴシック" charset="0"/>
              </a:rPr>
              <a:t>Lages</a:t>
            </a:r>
            <a:r>
              <a:rPr lang="en-US" sz="2000" dirty="0">
                <a:latin typeface="Arial" charset="0"/>
                <a:ea typeface="ＭＳ Ｐゴシック" charset="0"/>
                <a:cs typeface="ＭＳ Ｐゴシック" charset="0"/>
              </a:rPr>
              <a:t>, Boyle &amp; Jenkins (2017)</a:t>
            </a:r>
          </a:p>
          <a:p>
            <a:pPr lvl="1">
              <a:lnSpc>
                <a:spcPct val="115000"/>
              </a:lnSpc>
            </a:pPr>
            <a:r>
              <a:rPr lang="en-US" sz="1800" dirty="0">
                <a:latin typeface="Arial" charset="0"/>
                <a:ea typeface="ＭＳ Ｐゴシック" charset="0"/>
                <a:cs typeface="ＭＳ Ｐゴシック" charset="0"/>
              </a:rPr>
              <a:t>Motion aftereffect produces illusion of large or small letters</a:t>
            </a:r>
          </a:p>
          <a:p>
            <a:pPr lvl="1">
              <a:lnSpc>
                <a:spcPct val="115000"/>
              </a:lnSpc>
            </a:pPr>
            <a:endParaRPr lang="en-US" sz="1400" dirty="0">
              <a:latin typeface="Arial" charset="0"/>
              <a:ea typeface="ＭＳ Ｐゴシック" charset="0"/>
              <a:cs typeface="ＭＳ Ｐゴシック" charset="0"/>
            </a:endParaRPr>
          </a:p>
          <a:p>
            <a:pPr>
              <a:lnSpc>
                <a:spcPct val="115000"/>
              </a:lnSpc>
            </a:pPr>
            <a:endParaRPr lang="en-US" sz="20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8376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More letters detected after adaptation to contracting motion (for observers with normal acuity)</a:t>
            </a:r>
          </a:p>
          <a:p>
            <a:pPr lvl="1">
              <a:lnSpc>
                <a:spcPct val="115000"/>
              </a:lnSpc>
            </a:pPr>
            <a:r>
              <a:rPr lang="en-US" sz="1600" dirty="0">
                <a:latin typeface="Arial" charset="0"/>
                <a:ea typeface="ＭＳ Ｐゴシック" charset="0"/>
                <a:cs typeface="ＭＳ Ｐゴシック" charset="0"/>
              </a:rPr>
              <a:t>Orange circle above white circle</a:t>
            </a:r>
          </a:p>
          <a:p>
            <a:pPr lvl="1">
              <a:lnSpc>
                <a:spcPct val="115000"/>
              </a:lnSpc>
            </a:pP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sp>
        <p:nvSpPr>
          <p:cNvPr id="5" name="TextBox 4"/>
          <p:cNvSpPr txBox="1"/>
          <p:nvPr/>
        </p:nvSpPr>
        <p:spPr>
          <a:xfrm>
            <a:off x="1657685" y="6015789"/>
            <a:ext cx="804953" cy="400110"/>
          </a:xfrm>
          <a:prstGeom prst="rect">
            <a:avLst/>
          </a:prstGeom>
          <a:noFill/>
        </p:spPr>
        <p:txBody>
          <a:bodyPr wrap="none" rtlCol="0">
            <a:spAutoFit/>
          </a:bodyPr>
          <a:lstStyle/>
          <a:p>
            <a:r>
              <a:rPr lang="en-US" sz="2000" dirty="0"/>
              <a:t>N=44</a:t>
            </a:r>
          </a:p>
        </p:txBody>
      </p:sp>
      <p:pic>
        <p:nvPicPr>
          <p:cNvPr id="6" name="Picture 5" descr="Screen Shot 2019-02-20 at 4.23.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177" y="1967752"/>
            <a:ext cx="3908087" cy="4542668"/>
          </a:xfrm>
          <a:prstGeom prst="rect">
            <a:avLst/>
          </a:prstGeom>
        </p:spPr>
      </p:pic>
    </p:spTree>
    <p:extLst>
      <p:ext uri="{BB962C8B-B14F-4D97-AF65-F5344CB8AC3E}">
        <p14:creationId xmlns:p14="http://schemas.microsoft.com/office/powerpoint/2010/main" val="185909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Fewer letters detected after adaptation to expanding motion (for observers with normal acuity)</a:t>
            </a:r>
          </a:p>
          <a:p>
            <a:pPr lvl="1">
              <a:lnSpc>
                <a:spcPct val="115000"/>
              </a:lnSpc>
            </a:pPr>
            <a:r>
              <a:rPr lang="en-US" sz="1600" dirty="0">
                <a:latin typeface="Arial" charset="0"/>
                <a:ea typeface="ＭＳ Ｐゴシック" charset="0"/>
                <a:cs typeface="ＭＳ Ｐゴシック" charset="0"/>
              </a:rPr>
              <a:t>Purple circle below white circle</a:t>
            </a:r>
          </a:p>
          <a:p>
            <a:pPr lvl="1">
              <a:lnSpc>
                <a:spcPct val="115000"/>
              </a:lnSpc>
            </a:pP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sp>
        <p:nvSpPr>
          <p:cNvPr id="5" name="TextBox 4"/>
          <p:cNvSpPr txBox="1"/>
          <p:nvPr/>
        </p:nvSpPr>
        <p:spPr>
          <a:xfrm>
            <a:off x="1657685" y="6015789"/>
            <a:ext cx="804953" cy="400110"/>
          </a:xfrm>
          <a:prstGeom prst="rect">
            <a:avLst/>
          </a:prstGeom>
          <a:noFill/>
        </p:spPr>
        <p:txBody>
          <a:bodyPr wrap="none" rtlCol="0">
            <a:spAutoFit/>
          </a:bodyPr>
          <a:lstStyle/>
          <a:p>
            <a:r>
              <a:rPr lang="en-US" sz="2000" dirty="0"/>
              <a:t>N=30</a:t>
            </a:r>
          </a:p>
        </p:txBody>
      </p:sp>
      <p:pic>
        <p:nvPicPr>
          <p:cNvPr id="2" name="Picture 1" descr="Screen Shot 2019-02-20 at 4.24.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158" y="1905804"/>
            <a:ext cx="4130842" cy="4791777"/>
          </a:xfrm>
          <a:prstGeom prst="rect">
            <a:avLst/>
          </a:prstGeom>
        </p:spPr>
      </p:pic>
    </p:spTree>
    <p:extLst>
      <p:ext uri="{BB962C8B-B14F-4D97-AF65-F5344CB8AC3E}">
        <p14:creationId xmlns:p14="http://schemas.microsoft.com/office/powerpoint/2010/main" val="1394231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2" name="Rectangle 2"/>
          <p:cNvSpPr>
            <a:spLocks noGrp="1" noChangeArrowheads="1"/>
          </p:cNvSpPr>
          <p:nvPr>
            <p:ph type="title"/>
          </p:nvPr>
        </p:nvSpPr>
        <p:spPr>
          <a:xfrm>
            <a:off x="1917700" y="280988"/>
            <a:ext cx="5638800" cy="549275"/>
          </a:xfrm>
        </p:spPr>
        <p:txBody>
          <a:bodyPr/>
          <a:lstStyle/>
          <a:p>
            <a:r>
              <a:rPr lang="en-US" dirty="0">
                <a:latin typeface="Arial" charset="0"/>
                <a:ea typeface="ＭＳ Ｐゴシック" charset="0"/>
                <a:cs typeface="ＭＳ Ｐゴシック" charset="0"/>
              </a:rPr>
              <a:t>Perceptual judgments</a:t>
            </a:r>
          </a:p>
        </p:txBody>
      </p:sp>
      <p:sp>
        <p:nvSpPr>
          <p:cNvPr id="22553" name="Rectangle 3"/>
          <p:cNvSpPr txBox="1">
            <a:spLocks noChangeArrowheads="1"/>
          </p:cNvSpPr>
          <p:nvPr/>
        </p:nvSpPr>
        <p:spPr bwMode="auto">
          <a:xfrm>
            <a:off x="253999" y="1110581"/>
            <a:ext cx="8355263" cy="1242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Bigger stimuli result in better judgments</a:t>
            </a:r>
          </a:p>
          <a:p>
            <a:pPr>
              <a:lnSpc>
                <a:spcPct val="115000"/>
              </a:lnSpc>
              <a:spcBef>
                <a:spcPct val="30000"/>
              </a:spcBef>
              <a:buClr>
                <a:schemeClr val="tx2"/>
              </a:buClr>
              <a:buSzPct val="50000"/>
              <a:buFont typeface="Monotype Sorts" charset="0"/>
              <a:buChar char="l"/>
            </a:pPr>
            <a:endParaRPr lang="en-US" altLang="ja-JP" sz="2000" dirty="0">
              <a:ea typeface="ＭＳ Ｐゴシック" charset="0"/>
              <a:cs typeface="ＭＳ Ｐゴシック" charset="0"/>
            </a:endParaRPr>
          </a:p>
          <a:p>
            <a:pPr lvl="1">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451567" y="3992758"/>
            <a:ext cx="198112" cy="189107"/>
          </a:xfrm>
          <a:prstGeom prst="rect">
            <a:avLst/>
          </a:prstGeom>
        </p:spPr>
      </p:pic>
      <p:pic>
        <p:nvPicPr>
          <p:cNvPr id="6" name="Picture 5"/>
          <p:cNvPicPr>
            <a:picLocks noChangeAspect="1"/>
          </p:cNvPicPr>
          <p:nvPr/>
        </p:nvPicPr>
        <p:blipFill>
          <a:blip r:embed="rId4"/>
          <a:stretch>
            <a:fillRect/>
          </a:stretch>
        </p:blipFill>
        <p:spPr>
          <a:xfrm>
            <a:off x="4298481" y="3835169"/>
            <a:ext cx="504285" cy="504285"/>
          </a:xfrm>
          <a:prstGeom prst="rect">
            <a:avLst/>
          </a:prstGeom>
        </p:spPr>
      </p:pic>
      <p:pic>
        <p:nvPicPr>
          <p:cNvPr id="5" name="Picture 4"/>
          <p:cNvPicPr>
            <a:picLocks noChangeAspect="1"/>
          </p:cNvPicPr>
          <p:nvPr/>
        </p:nvPicPr>
        <p:blipFill>
          <a:blip r:embed="rId5"/>
          <a:stretch>
            <a:fillRect/>
          </a:stretch>
        </p:blipFill>
        <p:spPr>
          <a:xfrm>
            <a:off x="4302983" y="3844174"/>
            <a:ext cx="495280" cy="486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200"/>
                                  </p:stCondLst>
                                  <p:childTnLst>
                                    <p:set>
                                      <p:cBhvr>
                                        <p:cTn id="12" dur="1" fill="hold">
                                          <p:stCondLst>
                                            <p:cond delay="0"/>
                                          </p:stCondLst>
                                        </p:cTn>
                                        <p:tgtEl>
                                          <p:spTgt spid="6"/>
                                        </p:tgtEl>
                                        <p:attrNameLst>
                                          <p:attrName>style.visibility</p:attrName>
                                        </p:attrNameLst>
                                      </p:cBhvr>
                                      <p:to>
                                        <p:strVal val="hidden"/>
                                      </p:to>
                                    </p:set>
                                  </p:childTnLst>
                                </p:cTn>
                              </p:par>
                            </p:childTnLst>
                          </p:cTn>
                        </p:par>
                        <p:par>
                          <p:cTn id="13" fill="hold">
                            <p:stCondLst>
                              <p:cond delay="700"/>
                            </p:stCondLst>
                            <p:childTnLst>
                              <p:par>
                                <p:cTn id="14" presetID="1" presetClass="entr" presetSubtype="0" fill="hold" nodeType="afterEffect">
                                  <p:stCondLst>
                                    <p:cond delay="1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200"/>
                            </p:stCondLst>
                            <p:childTnLst>
                              <p:par>
                                <p:cTn id="17" presetID="1" presetClass="exit" presetSubtype="0" fill="hold" nodeType="afterEffect">
                                  <p:stCondLst>
                                    <p:cond delay="20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2" name="Rectangle 2"/>
          <p:cNvSpPr>
            <a:spLocks noGrp="1" noChangeArrowheads="1"/>
          </p:cNvSpPr>
          <p:nvPr>
            <p:ph type="title"/>
          </p:nvPr>
        </p:nvSpPr>
        <p:spPr>
          <a:xfrm>
            <a:off x="1917700" y="280988"/>
            <a:ext cx="5638800" cy="549275"/>
          </a:xfrm>
        </p:spPr>
        <p:txBody>
          <a:bodyPr/>
          <a:lstStyle/>
          <a:p>
            <a:r>
              <a:rPr lang="en-US" dirty="0">
                <a:latin typeface="Arial" charset="0"/>
                <a:ea typeface="ＭＳ Ｐゴシック" charset="0"/>
                <a:cs typeface="ＭＳ Ｐゴシック" charset="0"/>
              </a:rPr>
              <a:t>Perceptual judgments</a:t>
            </a:r>
          </a:p>
        </p:txBody>
      </p:sp>
      <p:sp>
        <p:nvSpPr>
          <p:cNvPr id="22553" name="Rectangle 3"/>
          <p:cNvSpPr txBox="1">
            <a:spLocks noChangeArrowheads="1"/>
          </p:cNvSpPr>
          <p:nvPr/>
        </p:nvSpPr>
        <p:spPr bwMode="auto">
          <a:xfrm>
            <a:off x="253999" y="1110581"/>
            <a:ext cx="8355263" cy="1242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Bigger stimuli result in better judgments</a:t>
            </a:r>
          </a:p>
          <a:p>
            <a:pPr>
              <a:lnSpc>
                <a:spcPct val="115000"/>
              </a:lnSpc>
              <a:spcBef>
                <a:spcPct val="30000"/>
              </a:spcBef>
              <a:buClr>
                <a:schemeClr val="tx2"/>
              </a:buClr>
              <a:buSzPct val="50000"/>
              <a:buFont typeface="Monotype Sorts" charset="0"/>
              <a:buChar char="l"/>
            </a:pPr>
            <a:endParaRPr lang="en-US" altLang="ja-JP" sz="2000" dirty="0">
              <a:ea typeface="ＭＳ Ｐゴシック" charset="0"/>
              <a:cs typeface="ＭＳ Ｐゴシック" charset="0"/>
            </a:endParaRPr>
          </a:p>
          <a:p>
            <a:pPr lvl="1">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438350" y="3725906"/>
            <a:ext cx="149465" cy="142671"/>
          </a:xfrm>
          <a:prstGeom prst="rect">
            <a:avLst/>
          </a:prstGeom>
        </p:spPr>
      </p:pic>
      <p:pic>
        <p:nvPicPr>
          <p:cNvPr id="3" name="Picture 2"/>
          <p:cNvPicPr>
            <a:picLocks noChangeAspect="1"/>
          </p:cNvPicPr>
          <p:nvPr/>
        </p:nvPicPr>
        <p:blipFill>
          <a:blip r:embed="rId4"/>
          <a:stretch>
            <a:fillRect/>
          </a:stretch>
        </p:blipFill>
        <p:spPr>
          <a:xfrm>
            <a:off x="4091862" y="3376021"/>
            <a:ext cx="842440" cy="842440"/>
          </a:xfrm>
          <a:prstGeom prst="rect">
            <a:avLst/>
          </a:prstGeom>
        </p:spPr>
      </p:pic>
      <p:pic>
        <p:nvPicPr>
          <p:cNvPr id="4" name="Picture 3"/>
          <p:cNvPicPr>
            <a:picLocks noChangeAspect="1"/>
          </p:cNvPicPr>
          <p:nvPr/>
        </p:nvPicPr>
        <p:blipFill>
          <a:blip r:embed="rId5"/>
          <a:stretch>
            <a:fillRect/>
          </a:stretch>
        </p:blipFill>
        <p:spPr>
          <a:xfrm>
            <a:off x="4078275" y="3362434"/>
            <a:ext cx="869615" cy="869615"/>
          </a:xfrm>
          <a:prstGeom prst="rect">
            <a:avLst/>
          </a:prstGeom>
        </p:spPr>
      </p:pic>
    </p:spTree>
    <p:extLst>
      <p:ext uri="{BB962C8B-B14F-4D97-AF65-F5344CB8AC3E}">
        <p14:creationId xmlns:p14="http://schemas.microsoft.com/office/powerpoint/2010/main" val="416564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20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p:stCondLst>
                              <p:cond delay="700"/>
                            </p:stCondLst>
                            <p:childTnLst>
                              <p:par>
                                <p:cTn id="14" presetID="1" presetClass="entr" presetSubtype="0" fill="hold" nodeType="afterEffect">
                                  <p:stCondLst>
                                    <p:cond delay="15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2200"/>
                            </p:stCondLst>
                            <p:childTnLst>
                              <p:par>
                                <p:cTn id="17" presetID="1" presetClass="exit" presetSubtype="0" fill="hold" nodeType="afterEffect">
                                  <p:stCondLst>
                                    <p:cond delay="20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err="1">
                <a:latin typeface="Arial" charset="0"/>
                <a:ea typeface="ＭＳ Ｐゴシック" charset="0"/>
                <a:cs typeface="ＭＳ Ｐゴシック" charset="0"/>
              </a:rPr>
              <a:t>Schindel</a:t>
            </a:r>
            <a:r>
              <a:rPr lang="en-US" sz="2400" dirty="0">
                <a:latin typeface="Arial" charset="0"/>
                <a:ea typeface="ＭＳ Ｐゴシック" charset="0"/>
                <a:cs typeface="ＭＳ Ｐゴシック" charset="0"/>
              </a:rPr>
              <a:t> &amp; Arnold (2010)</a:t>
            </a:r>
          </a:p>
          <a:p>
            <a:pPr>
              <a:lnSpc>
                <a:spcPct val="115000"/>
              </a:lnSpc>
            </a:pPr>
            <a:r>
              <a:rPr lang="en-US" sz="2400" dirty="0">
                <a:latin typeface="Arial" charset="0"/>
                <a:ea typeface="ＭＳ Ｐゴシック" charset="0"/>
                <a:cs typeface="ＭＳ Ｐゴシック" charset="0"/>
              </a:rPr>
              <a:t>Manipulate </a:t>
            </a:r>
            <a:r>
              <a:rPr lang="en-US" sz="2400" dirty="0" err="1">
                <a:latin typeface="Arial" charset="0"/>
                <a:ea typeface="ＭＳ Ｐゴシック" charset="0"/>
                <a:cs typeface="ＭＳ Ｐゴシック" charset="0"/>
              </a:rPr>
              <a:t>vergence</a:t>
            </a:r>
            <a:endParaRPr lang="en-US" sz="2400" dirty="0">
              <a:latin typeface="Arial" charset="0"/>
              <a:ea typeface="ＭＳ Ｐゴシック" charset="0"/>
              <a:cs typeface="ＭＳ Ｐゴシック" charset="0"/>
            </a:endParaRPr>
          </a:p>
          <a:p>
            <a:pPr>
              <a:lnSpc>
                <a:spcPct val="115000"/>
              </a:lnSpc>
            </a:pPr>
            <a:r>
              <a:rPr lang="en-US" sz="2400" dirty="0">
                <a:latin typeface="Arial" charset="0"/>
                <a:ea typeface="ＭＳ Ｐゴシック" charset="0"/>
                <a:cs typeface="ＭＳ Ｐゴシック" charset="0"/>
              </a:rPr>
              <a:t>Keep retinal image constant</a:t>
            </a:r>
          </a:p>
          <a:p>
            <a:pPr>
              <a:lnSpc>
                <a:spcPct val="115000"/>
              </a:lnSpc>
            </a:pPr>
            <a:r>
              <a:rPr lang="en-US" sz="2400" dirty="0">
                <a:latin typeface="Arial" charset="0"/>
                <a:ea typeface="ＭＳ Ｐゴシック" charset="0"/>
                <a:cs typeface="ＭＳ Ｐゴシック" charset="0"/>
              </a:rPr>
              <a:t>Far stimulus looks big</a:t>
            </a:r>
          </a:p>
          <a:p>
            <a:pPr>
              <a:lnSpc>
                <a:spcPct val="115000"/>
              </a:lnSpc>
            </a:pPr>
            <a:r>
              <a:rPr lang="en-US" sz="2400" dirty="0">
                <a:latin typeface="Arial" charset="0"/>
                <a:ea typeface="ＭＳ Ｐゴシック" charset="0"/>
                <a:cs typeface="ＭＳ Ｐゴシック" charset="0"/>
              </a:rPr>
              <a:t>Near stimulus looks small</a:t>
            </a:r>
          </a:p>
          <a:p>
            <a:pPr>
              <a:lnSpc>
                <a:spcPct val="115000"/>
              </a:lnSpc>
            </a:pPr>
            <a:endParaRPr lang="en-US" sz="2400" dirty="0">
              <a:latin typeface="Arial" charset="0"/>
              <a:ea typeface="ＭＳ Ｐゴシック" charset="0"/>
              <a:cs typeface="ＭＳ Ｐゴシック" charset="0"/>
            </a:endParaRPr>
          </a:p>
          <a:p>
            <a:pPr>
              <a:lnSpc>
                <a:spcPct val="115000"/>
              </a:lnSpc>
            </a:pPr>
            <a:r>
              <a:rPr lang="en-US" sz="2400" dirty="0">
                <a:latin typeface="Arial" charset="0"/>
                <a:ea typeface="ＭＳ Ｐゴシック" charset="0"/>
                <a:cs typeface="ＭＳ Ｐゴシック" charset="0"/>
              </a:rPr>
              <a:t>Retinal information is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the same</a:t>
            </a:r>
            <a:endParaRPr lang="en-US" sz="20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pic>
        <p:nvPicPr>
          <p:cNvPr id="2" name="Picture 1" descr="Screen Shot 2019-02-20 at 4.07.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584" y="2554053"/>
            <a:ext cx="3741566" cy="41034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Smaller thresholds (better judgments) for Far stimuli (look big) than for Near stimuli (look small)</a:t>
            </a: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pic>
        <p:nvPicPr>
          <p:cNvPr id="3" name="Picture 2" descr="Screen Shot 2019-02-20 at 4.1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05" y="2809708"/>
            <a:ext cx="6057900" cy="3390900"/>
          </a:xfrm>
          <a:prstGeom prst="rect">
            <a:avLst/>
          </a:prstGeom>
        </p:spPr>
      </p:pic>
      <p:pic>
        <p:nvPicPr>
          <p:cNvPr id="4" name="Picture 3" descr="Screen Shot 2019-02-20 at 4.10.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089" y="3107155"/>
            <a:ext cx="1295400" cy="977900"/>
          </a:xfrm>
          <a:prstGeom prst="rect">
            <a:avLst/>
          </a:prstGeom>
        </p:spPr>
      </p:pic>
      <p:sp>
        <p:nvSpPr>
          <p:cNvPr id="5" name="TextBox 4"/>
          <p:cNvSpPr txBox="1"/>
          <p:nvPr/>
        </p:nvSpPr>
        <p:spPr>
          <a:xfrm>
            <a:off x="1216527" y="5788526"/>
            <a:ext cx="662311" cy="400110"/>
          </a:xfrm>
          <a:prstGeom prst="rect">
            <a:avLst/>
          </a:prstGeom>
          <a:noFill/>
        </p:spPr>
        <p:txBody>
          <a:bodyPr wrap="none" rtlCol="0">
            <a:spAutoFit/>
          </a:bodyPr>
          <a:lstStyle/>
          <a:p>
            <a:r>
              <a:rPr lang="en-US" sz="2000" dirty="0"/>
              <a:t>N=6</a:t>
            </a:r>
          </a:p>
        </p:txBody>
      </p:sp>
    </p:spTree>
    <p:extLst>
      <p:ext uri="{BB962C8B-B14F-4D97-AF65-F5344CB8AC3E}">
        <p14:creationId xmlns:p14="http://schemas.microsoft.com/office/powerpoint/2010/main" val="3460880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When the moon is low, it </a:t>
            </a:r>
            <a:r>
              <a:rPr lang="en-US" sz="2400" i="1" dirty="0">
                <a:latin typeface="Arial" charset="0"/>
                <a:ea typeface="ＭＳ Ｐゴシック" charset="0"/>
                <a:cs typeface="ＭＳ Ｐゴシック" charset="0"/>
              </a:rPr>
              <a:t>feels</a:t>
            </a:r>
            <a:r>
              <a:rPr lang="en-US" sz="2400" dirty="0">
                <a:latin typeface="Arial" charset="0"/>
                <a:ea typeface="ＭＳ Ｐゴシック" charset="0"/>
                <a:cs typeface="ＭＳ Ｐゴシック" charset="0"/>
              </a:rPr>
              <a:t> like you can see all kinds of detail</a:t>
            </a:r>
          </a:p>
          <a:p>
            <a:pPr>
              <a:lnSpc>
                <a:spcPct val="115000"/>
              </a:lnSpc>
            </a:pPr>
            <a:r>
              <a:rPr lang="en-US" sz="2400" dirty="0">
                <a:latin typeface="Arial" charset="0"/>
                <a:ea typeface="ＭＳ Ｐゴシック" charset="0"/>
                <a:cs typeface="ＭＳ Ｐゴシック" charset="0"/>
              </a:rPr>
              <a:t>When the moon is high, it </a:t>
            </a:r>
            <a:r>
              <a:rPr lang="en-US" sz="2400" i="1" dirty="0">
                <a:latin typeface="Arial" charset="0"/>
                <a:ea typeface="ＭＳ Ｐゴシック" charset="0"/>
                <a:cs typeface="ＭＳ Ｐゴシック" charset="0"/>
              </a:rPr>
              <a:t>feels </a:t>
            </a:r>
            <a:r>
              <a:rPr lang="en-US" sz="2400" dirty="0">
                <a:latin typeface="Arial" charset="0"/>
                <a:ea typeface="ＭＳ Ｐゴシック" charset="0"/>
                <a:cs typeface="ＭＳ Ｐゴシック" charset="0"/>
              </a:rPr>
              <a:t>like it would be difficult to make judgments about the moon</a:t>
            </a:r>
            <a:endParaRPr lang="en-US" sz="2000" dirty="0">
              <a:latin typeface="Arial" charset="0"/>
              <a:ea typeface="ＭＳ Ｐゴシック" charset="0"/>
              <a:cs typeface="ＭＳ Ｐゴシック" charset="0"/>
            </a:endParaRPr>
          </a:p>
          <a:p>
            <a:pPr lvl="1">
              <a:lnSpc>
                <a:spcPct val="115000"/>
              </a:lnSpc>
            </a:pP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pic>
        <p:nvPicPr>
          <p:cNvPr id="2" name="Picture 1" descr="Phase2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16" y="3195053"/>
            <a:ext cx="3368842" cy="3368842"/>
          </a:xfrm>
          <a:prstGeom prst="ellipse">
            <a:avLst/>
          </a:prstGeom>
        </p:spPr>
      </p:pic>
      <p:pic>
        <p:nvPicPr>
          <p:cNvPr id="6" name="Picture 5" descr="Phase2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067" y="4012462"/>
            <a:ext cx="1609525" cy="1609525"/>
          </a:xfrm>
          <a:prstGeom prst="ellipse">
            <a:avLst/>
          </a:prstGeom>
        </p:spPr>
      </p:pic>
    </p:spTree>
    <p:extLst>
      <p:ext uri="{BB962C8B-B14F-4D97-AF65-F5344CB8AC3E}">
        <p14:creationId xmlns:p14="http://schemas.microsoft.com/office/powerpoint/2010/main" val="203107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However</a:t>
            </a:r>
          </a:p>
        </p:txBody>
      </p:sp>
      <p:sp>
        <p:nvSpPr>
          <p:cNvPr id="28674" name="Rectangle 3"/>
          <p:cNvSpPr>
            <a:spLocks noGrp="1" noChangeArrowheads="1"/>
          </p:cNvSpPr>
          <p:nvPr>
            <p:ph type="body" idx="1"/>
          </p:nvPr>
        </p:nvSpPr>
        <p:spPr>
          <a:xfrm>
            <a:off x="539750" y="989012"/>
            <a:ext cx="7854950" cy="1550987"/>
          </a:xfrm>
        </p:spPr>
        <p:txBody>
          <a:bodyPr/>
          <a:lstStyle/>
          <a:p>
            <a:pPr>
              <a:lnSpc>
                <a:spcPct val="115000"/>
              </a:lnSpc>
            </a:pPr>
            <a:r>
              <a:rPr lang="en-US" sz="2400" dirty="0">
                <a:latin typeface="Arial" charset="0"/>
                <a:ea typeface="ＭＳ Ｐゴシック" charset="0"/>
                <a:cs typeface="ＭＳ Ｐゴシック" charset="0"/>
              </a:rPr>
              <a:t>An illusion is always a </a:t>
            </a:r>
            <a:r>
              <a:rPr lang="en-US" sz="2400" i="1" dirty="0">
                <a:latin typeface="Arial" charset="0"/>
                <a:ea typeface="ＭＳ Ｐゴシック" charset="0"/>
                <a:cs typeface="ＭＳ Ｐゴシック" charset="0"/>
              </a:rPr>
              <a:t>distortion</a:t>
            </a:r>
            <a:r>
              <a:rPr lang="en-US" sz="2400" dirty="0">
                <a:latin typeface="Arial" charset="0"/>
                <a:ea typeface="ＭＳ Ｐゴシック" charset="0"/>
                <a:cs typeface="ＭＳ Ｐゴシック" charset="0"/>
              </a:rPr>
              <a:t> of reality</a:t>
            </a:r>
          </a:p>
          <a:p>
            <a:pPr>
              <a:lnSpc>
                <a:spcPct val="115000"/>
              </a:lnSpc>
            </a:pPr>
            <a:r>
              <a:rPr lang="en-US" sz="2400" dirty="0">
                <a:latin typeface="Arial" charset="0"/>
                <a:ea typeface="ＭＳ Ｐゴシック" charset="0"/>
                <a:cs typeface="ＭＳ Ｐゴシック" charset="0"/>
              </a:rPr>
              <a:t>Perceptual accuracy is relative to reality, so how can a distortion help?</a:t>
            </a:r>
          </a:p>
          <a:p>
            <a:pPr>
              <a:lnSpc>
                <a:spcPct val="115000"/>
              </a:lnSpc>
            </a:pPr>
            <a:r>
              <a:rPr lang="en-US" sz="2400" dirty="0">
                <a:latin typeface="Arial" charset="0"/>
                <a:ea typeface="ＭＳ Ｐゴシック" charset="0"/>
                <a:cs typeface="ＭＳ Ｐゴシック" charset="0"/>
              </a:rPr>
              <a:t>The best information available is always the retinal image</a:t>
            </a:r>
          </a:p>
          <a:p>
            <a:pPr>
              <a:lnSpc>
                <a:spcPct val="115000"/>
              </a:lnSpc>
            </a:pPr>
            <a:r>
              <a:rPr lang="en-US" sz="2400" dirty="0">
                <a:latin typeface="Arial" charset="0"/>
                <a:ea typeface="ＭＳ Ｐゴシック" charset="0"/>
                <a:cs typeface="ＭＳ Ｐゴシック" charset="0"/>
              </a:rPr>
              <a:t>Of course, the visual system must distort that information somewhat (e.g., emphasize some frequencies over others, bias toward some orientations versus others)</a:t>
            </a:r>
          </a:p>
          <a:p>
            <a:pPr lvl="1">
              <a:lnSpc>
                <a:spcPct val="115000"/>
              </a:lnSpc>
            </a:pPr>
            <a:r>
              <a:rPr lang="en-US" sz="2000" dirty="0">
                <a:latin typeface="Arial" charset="0"/>
                <a:ea typeface="ＭＳ Ｐゴシック" charset="0"/>
                <a:cs typeface="ＭＳ Ｐゴシック" charset="0"/>
              </a:rPr>
              <a:t>But you will always do best with the least distorted information</a:t>
            </a:r>
          </a:p>
          <a:p>
            <a:pPr lvl="1">
              <a:lnSpc>
                <a:spcPct val="115000"/>
              </a:lnSpc>
            </a:pPr>
            <a:r>
              <a:rPr lang="en-US" sz="2000" dirty="0">
                <a:latin typeface="Arial" charset="0"/>
                <a:ea typeface="ＭＳ Ｐゴシック" charset="0"/>
                <a:cs typeface="ＭＳ Ｐゴシック" charset="0"/>
              </a:rPr>
              <a:t>Suggests that an illusion can only make you do worse!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6146" name="Rectangle 3"/>
          <p:cNvSpPr>
            <a:spLocks noGrp="1" noChangeArrowheads="1"/>
          </p:cNvSpPr>
          <p:nvPr>
            <p:ph type="body" idx="1"/>
          </p:nvPr>
        </p:nvSpPr>
        <p:spPr>
          <a:xfrm>
            <a:off x="527050" y="1116013"/>
            <a:ext cx="7299325" cy="1225550"/>
          </a:xfrm>
        </p:spPr>
        <p:txBody>
          <a:bodyPr/>
          <a:lstStyle/>
          <a:p>
            <a:pPr>
              <a:lnSpc>
                <a:spcPct val="115000"/>
              </a:lnSpc>
            </a:pPr>
            <a:r>
              <a:rPr lang="en-US" sz="2000" dirty="0">
                <a:latin typeface="Arial" charset="0"/>
                <a:ea typeface="ＭＳ Ｐゴシック" charset="0"/>
                <a:cs typeface="ＭＳ Ｐゴシック" charset="0"/>
              </a:rPr>
              <a:t>When low on the horizon, the moon looks enormous</a:t>
            </a: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16000" y="1978527"/>
            <a:ext cx="7181475" cy="4160573"/>
          </a:xfrm>
          <a:prstGeom prst="rect">
            <a:avLst/>
          </a:prstGeom>
        </p:spPr>
      </p:pic>
    </p:spTree>
    <p:extLst>
      <p:ext uri="{BB962C8B-B14F-4D97-AF65-F5344CB8AC3E}">
        <p14:creationId xmlns:p14="http://schemas.microsoft.com/office/powerpoint/2010/main" val="3921075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Moreover</a:t>
            </a:r>
          </a:p>
        </p:txBody>
      </p:sp>
      <p:sp>
        <p:nvSpPr>
          <p:cNvPr id="30722"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If an illusion actually does allow you to perform better at some perceptual task</a:t>
            </a: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Then your visual system must have had (or been able to have) that information even in the non-illusory setting</a:t>
            </a: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For some reason, your visual system elected to not access/include that available information</a:t>
            </a:r>
          </a:p>
          <a:p>
            <a:pPr>
              <a:lnSpc>
                <a:spcPct val="115000"/>
              </a:lnSpc>
              <a:spcBef>
                <a:spcPct val="30000"/>
              </a:spcBef>
              <a:buClr>
                <a:schemeClr val="tx2"/>
              </a:buClr>
              <a:buSzPct val="50000"/>
              <a:buFont typeface="Monotype Sorts" charset="0"/>
              <a:buChar char="l"/>
            </a:pPr>
            <a:endParaRPr lang="en-US"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We decided to test the suggested relationship between perceived size and perceptual performance with the moon illusion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Basic idea</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Observers judge the orientation of the moon by rotating an image on their phone so that it is in the same orientation as the moon in the sky</a:t>
            </a:r>
          </a:p>
        </p:txBody>
      </p:sp>
      <p:pic>
        <p:nvPicPr>
          <p:cNvPr id="3" name="Picture 2" descr="Methods.pdf"/>
          <p:cNvPicPr>
            <a:picLocks noChangeAspect="1"/>
          </p:cNvPicPr>
          <p:nvPr/>
        </p:nvPicPr>
        <p:blipFill rotWithShape="1">
          <a:blip r:embed="rId3">
            <a:extLst>
              <a:ext uri="{28A0092B-C50C-407E-A947-70E740481C1C}">
                <a14:useLocalDpi xmlns:a14="http://schemas.microsoft.com/office/drawing/2010/main" val="0"/>
              </a:ext>
            </a:extLst>
          </a:blip>
          <a:srcRect t="8140"/>
          <a:stretch/>
        </p:blipFill>
        <p:spPr>
          <a:xfrm>
            <a:off x="1081266" y="2148084"/>
            <a:ext cx="6911474" cy="44532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Basic idea</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can measure the error between the orientation of the image on the phone and the orientation of the moon in the sky</a:t>
            </a:r>
          </a:p>
          <a:p>
            <a:pPr lvl="1">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If perceptual accuracy is influenced by the moon illusion, then errors should be bigger for higher (perceived smaller) moons</a:t>
            </a:r>
          </a:p>
          <a:p>
            <a:pPr lvl="1">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We will test for a positive correlation between error and altitude</a:t>
            </a:r>
          </a:p>
        </p:txBody>
      </p:sp>
      <p:pic>
        <p:nvPicPr>
          <p:cNvPr id="2" name="Picture 1" descr="Predic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2957094"/>
            <a:ext cx="4261184" cy="3806658"/>
          </a:xfrm>
          <a:prstGeom prst="rect">
            <a:avLst/>
          </a:prstGeom>
        </p:spPr>
      </p:pic>
      <p:cxnSp>
        <p:nvCxnSpPr>
          <p:cNvPr id="5" name="Straight Connector 4"/>
          <p:cNvCxnSpPr/>
          <p:nvPr/>
        </p:nvCxnSpPr>
        <p:spPr bwMode="auto">
          <a:xfrm flipV="1">
            <a:off x="3489158" y="4438316"/>
            <a:ext cx="2847474" cy="1016001"/>
          </a:xfrm>
          <a:prstGeom prst="line">
            <a:avLst/>
          </a:prstGeom>
          <a:gradFill rotWithShape="0">
            <a:gsLst>
              <a:gs pos="0">
                <a:schemeClr val="accent1"/>
              </a:gs>
              <a:gs pos="100000">
                <a:schemeClr val="bg1"/>
              </a:gs>
            </a:gsLst>
            <a:lin ang="18900000" scaled="1"/>
          </a:gradFill>
          <a:ln w="25400" cap="flat" cmpd="sng" algn="ctr">
            <a:solidFill>
              <a:srgbClr val="FC0128"/>
            </a:solidFill>
            <a:prstDash val="solid"/>
            <a:round/>
            <a:headEnd type="none" w="med" len="med"/>
            <a:tailEnd type="none" w="med" len="med"/>
          </a:ln>
          <a:effectLst/>
        </p:spPr>
      </p:cxnSp>
    </p:spTree>
    <p:extLst>
      <p:ext uri="{BB962C8B-B14F-4D97-AF65-F5344CB8AC3E}">
        <p14:creationId xmlns:p14="http://schemas.microsoft.com/office/powerpoint/2010/main" val="1057363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Power analysis</a:t>
            </a:r>
          </a:p>
        </p:txBody>
      </p:sp>
      <p:sp>
        <p:nvSpPr>
          <p:cNvPr id="34818" name="Rectangle 3"/>
          <p:cNvSpPr txBox="1">
            <a:spLocks noChangeArrowheads="1"/>
          </p:cNvSpPr>
          <p:nvPr/>
        </p:nvSpPr>
        <p:spPr bwMode="auto">
          <a:xfrm>
            <a:off x="576263" y="1050925"/>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Schindel</a:t>
            </a:r>
            <a:r>
              <a:rPr lang="en-US" sz="2000" dirty="0">
                <a:ea typeface="ＭＳ Ｐゴシック" charset="0"/>
                <a:cs typeface="ＭＳ Ｐゴシック" charset="0"/>
              </a:rPr>
              <a:t> &amp; Arnold (2010): within subjects design, but we can ignore the correlation between measures to estimate the effect size for a corresponding between subjects design</a:t>
            </a: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convert to a correlation as</a:t>
            </a:r>
          </a:p>
        </p:txBody>
      </p:sp>
      <p:pic>
        <p:nvPicPr>
          <p:cNvPr id="3" name="Picture 2" descr="d=_frac_overl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489" y="2684056"/>
            <a:ext cx="5464143" cy="721339"/>
          </a:xfrm>
          <a:prstGeom prst="rect">
            <a:avLst/>
          </a:prstGeom>
        </p:spPr>
      </p:pic>
      <p:pic>
        <p:nvPicPr>
          <p:cNvPr id="5" name="Picture 4" descr="r=_frac_d_d^2_+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63" y="5136729"/>
            <a:ext cx="8689943" cy="70527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Power analysis</a:t>
            </a:r>
          </a:p>
        </p:txBody>
      </p:sp>
      <p:sp>
        <p:nvSpPr>
          <p:cNvPr id="34818" name="Rectangle 3"/>
          <p:cNvSpPr txBox="1">
            <a:spLocks noChangeArrowheads="1"/>
          </p:cNvSpPr>
          <p:nvPr/>
        </p:nvSpPr>
        <p:spPr bwMode="auto">
          <a:xfrm>
            <a:off x="576263" y="1050925"/>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Lages</a:t>
            </a:r>
            <a:r>
              <a:rPr lang="en-US" sz="2000" dirty="0">
                <a:ea typeface="ＭＳ Ｐゴシック" charset="0"/>
                <a:cs typeface="ＭＳ Ｐゴシック" charset="0"/>
              </a:rPr>
              <a:t> et al. (2017): compared acuity for the expanding and contracting conditions</a:t>
            </a: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convert to a correlation as</a:t>
            </a:r>
          </a:p>
        </p:txBody>
      </p:sp>
      <p:pic>
        <p:nvPicPr>
          <p:cNvPr id="2" name="Picture 1" descr="d=_frac_overl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803" y="2415363"/>
            <a:ext cx="5334040" cy="703004"/>
          </a:xfrm>
          <a:prstGeom prst="rect">
            <a:avLst/>
          </a:prstGeom>
        </p:spPr>
      </p:pic>
      <p:pic>
        <p:nvPicPr>
          <p:cNvPr id="5" name="Picture 4" descr="r=_frac_d_d^2_+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74" y="4746441"/>
            <a:ext cx="8447882" cy="641032"/>
          </a:xfrm>
          <a:prstGeom prst="rect">
            <a:avLst/>
          </a:prstGeom>
        </p:spPr>
      </p:pic>
    </p:spTree>
    <p:extLst>
      <p:ext uri="{BB962C8B-B14F-4D97-AF65-F5344CB8AC3E}">
        <p14:creationId xmlns:p14="http://schemas.microsoft.com/office/powerpoint/2010/main" val="1812385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Size of the size illusion</a:t>
            </a:r>
          </a:p>
        </p:txBody>
      </p:sp>
      <p:sp>
        <p:nvSpPr>
          <p:cNvPr id="36866" name="Rectangle 3"/>
          <p:cNvSpPr>
            <a:spLocks noGrp="1" noChangeArrowheads="1"/>
          </p:cNvSpPr>
          <p:nvPr>
            <p:ph type="body" idx="1"/>
          </p:nvPr>
        </p:nvSpPr>
        <p:spPr>
          <a:xfrm>
            <a:off x="539750" y="989013"/>
            <a:ext cx="7854950" cy="1225550"/>
          </a:xfrm>
        </p:spPr>
        <p:txBody>
          <a:bodyPr/>
          <a:lstStyle/>
          <a:p>
            <a:pPr>
              <a:lnSpc>
                <a:spcPct val="115000"/>
              </a:lnSpc>
            </a:pPr>
            <a:endParaRPr lang="en-US" sz="2200" i="1">
              <a:latin typeface="Arial" charset="0"/>
              <a:ea typeface="ＭＳ Ｐゴシック" charset="0"/>
              <a:cs typeface="ＭＳ Ｐゴシック" charset="0"/>
            </a:endParaRPr>
          </a:p>
          <a:p>
            <a:pPr lvl="1">
              <a:lnSpc>
                <a:spcPct val="115000"/>
              </a:lnSpc>
            </a:pPr>
            <a:endParaRPr lang="en-US" sz="18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lvl="1">
              <a:lnSpc>
                <a:spcPct val="110000"/>
              </a:lnSpc>
            </a:pPr>
            <a:endParaRPr lang="en-US" sz="1800">
              <a:latin typeface="Arial" charset="0"/>
              <a:ea typeface="ＭＳ Ｐゴシック" charset="0"/>
              <a:cs typeface="ＭＳ Ｐゴシック" charset="0"/>
            </a:endParaRPr>
          </a:p>
        </p:txBody>
      </p:sp>
      <p:sp>
        <p:nvSpPr>
          <p:cNvPr id="36889" name="Rectangle 3"/>
          <p:cNvSpPr txBox="1">
            <a:spLocks noChangeArrowheads="1"/>
          </p:cNvSpPr>
          <p:nvPr/>
        </p:nvSpPr>
        <p:spPr bwMode="auto">
          <a:xfrm>
            <a:off x="576263" y="1050925"/>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Presumably, a bigger illusion makes for a bigger effect on perceptual judgment accuracy</a:t>
            </a:r>
          </a:p>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Schindel</a:t>
            </a:r>
            <a:r>
              <a:rPr lang="en-US" sz="2000" dirty="0">
                <a:ea typeface="ＭＳ Ｐゴシック" charset="0"/>
                <a:cs typeface="ＭＳ Ｐゴシック" charset="0"/>
              </a:rPr>
              <a:t> &amp; Arnold (2010) measured the size illusion to be a factor of 1.25</a:t>
            </a:r>
          </a:p>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Lages</a:t>
            </a:r>
            <a:r>
              <a:rPr lang="en-US" sz="2000" dirty="0">
                <a:ea typeface="ＭＳ Ｐゴシック" charset="0"/>
                <a:cs typeface="ＭＳ Ｐゴシック" charset="0"/>
              </a:rPr>
              <a:t> et al. (2017) did not measure the size illusion induced by the motion after effect (should be small)</a:t>
            </a: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The moon illusion is often a factor 1.5 </a:t>
            </a:r>
            <a:r>
              <a:rPr lang="mr-IN" sz="2000" dirty="0">
                <a:ea typeface="ＭＳ Ｐゴシック" charset="0"/>
                <a:cs typeface="ＭＳ Ｐゴシック" charset="0"/>
              </a:rPr>
              <a:t>–</a:t>
            </a:r>
            <a:r>
              <a:rPr lang="en-US" sz="2000" dirty="0">
                <a:ea typeface="ＭＳ Ｐゴシック" charset="0"/>
                <a:cs typeface="ＭＳ Ｐゴシック" charset="0"/>
              </a:rPr>
              <a:t> 3 (or larger) </a:t>
            </a:r>
          </a:p>
          <a:p>
            <a:pPr lvl="1">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There’s no simple way of measuring it</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anticipate the perceived differences in the size of the moon across different altitudes to be much larger than for the stimuli used by </a:t>
            </a:r>
            <a:r>
              <a:rPr lang="en-US" sz="2000" dirty="0" err="1">
                <a:ea typeface="ＭＳ Ｐゴシック" charset="0"/>
                <a:cs typeface="ＭＳ Ｐゴシック" charset="0"/>
              </a:rPr>
              <a:t>Schindel</a:t>
            </a:r>
            <a:r>
              <a:rPr lang="en-US" sz="2000" dirty="0">
                <a:ea typeface="ＭＳ Ｐゴシック" charset="0"/>
                <a:cs typeface="ＭＳ Ｐゴシック" charset="0"/>
              </a:rPr>
              <a:t> &amp; Arnold or </a:t>
            </a:r>
            <a:r>
              <a:rPr lang="en-US" sz="2000" dirty="0" err="1">
                <a:ea typeface="ＭＳ Ｐゴシック" charset="0"/>
                <a:cs typeface="ＭＳ Ｐゴシック" charset="0"/>
              </a:rPr>
              <a:t>Lages</a:t>
            </a:r>
            <a:r>
              <a:rPr lang="en-US" sz="2000" dirty="0">
                <a:ea typeface="ＭＳ Ｐゴシック" charset="0"/>
                <a:cs typeface="ＭＳ Ｐゴシック" charset="0"/>
              </a:rPr>
              <a:t> et al.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946150" y="298450"/>
            <a:ext cx="7162800" cy="746125"/>
          </a:xfrm>
        </p:spPr>
        <p:txBody>
          <a:bodyPr/>
          <a:lstStyle/>
          <a:p>
            <a:r>
              <a:rPr lang="en-US" dirty="0">
                <a:latin typeface="Arial" charset="0"/>
                <a:ea typeface="MS PGothic" charset="0"/>
              </a:rPr>
              <a:t>Power</a:t>
            </a:r>
          </a:p>
        </p:txBody>
      </p:sp>
      <p:sp>
        <p:nvSpPr>
          <p:cNvPr id="38914" name="Rectangle 3"/>
          <p:cNvSpPr>
            <a:spLocks noGrp="1" noChangeArrowheads="1"/>
          </p:cNvSpPr>
          <p:nvPr>
            <p:ph type="body" idx="1"/>
          </p:nvPr>
        </p:nvSpPr>
        <p:spPr>
          <a:xfrm>
            <a:off x="336549" y="989013"/>
            <a:ext cx="8633662" cy="1225550"/>
          </a:xfrm>
        </p:spPr>
        <p:txBody>
          <a:bodyPr/>
          <a:lstStyle/>
          <a:p>
            <a:pPr>
              <a:lnSpc>
                <a:spcPct val="115000"/>
              </a:lnSpc>
            </a:pPr>
            <a:r>
              <a:rPr lang="en-US" sz="2200" dirty="0">
                <a:latin typeface="Arial" charset="0"/>
                <a:ea typeface="MS PGothic" charset="0"/>
              </a:rPr>
              <a:t>Thus, a plausible standardized effect size for the moon illusion is</a:t>
            </a:r>
          </a:p>
          <a:p>
            <a:pPr>
              <a:lnSpc>
                <a:spcPct val="115000"/>
              </a:lnSpc>
            </a:pPr>
            <a:endParaRPr lang="en-US" sz="2200" dirty="0">
              <a:latin typeface="Arial" charset="0"/>
              <a:ea typeface="MS PGothic" charset="0"/>
            </a:endParaRPr>
          </a:p>
          <a:p>
            <a:pPr>
              <a:lnSpc>
                <a:spcPct val="115000"/>
              </a:lnSpc>
            </a:pPr>
            <a:r>
              <a:rPr lang="en-US" sz="2200" dirty="0">
                <a:latin typeface="Arial" charset="0"/>
                <a:ea typeface="MS PGothic" charset="0"/>
              </a:rPr>
              <a:t>For big enough sample sizes, this corresponds to</a:t>
            </a:r>
            <a:endParaRPr lang="en-US" sz="1800" dirty="0">
              <a:latin typeface="Arial" charset="0"/>
              <a:ea typeface="MS PGothic" charset="0"/>
            </a:endParaRPr>
          </a:p>
          <a:p>
            <a:pPr lvl="1">
              <a:lnSpc>
                <a:spcPct val="110000"/>
              </a:lnSpc>
            </a:pPr>
            <a:endParaRPr lang="en-US" sz="1800" dirty="0">
              <a:latin typeface="Arial" charset="0"/>
              <a:ea typeface="MS PGothic" charset="0"/>
            </a:endParaRPr>
          </a:p>
          <a:p>
            <a:pPr lvl="1">
              <a:lnSpc>
                <a:spcPct val="110000"/>
              </a:lnSpc>
            </a:pPr>
            <a:endParaRPr lang="en-US" sz="1800" dirty="0">
              <a:latin typeface="Arial" charset="0"/>
              <a:ea typeface="MS PGothic" charset="0"/>
            </a:endParaRPr>
          </a:p>
          <a:p>
            <a:pPr>
              <a:lnSpc>
                <a:spcPct val="110000"/>
              </a:lnSpc>
            </a:pPr>
            <a:r>
              <a:rPr lang="en-US" sz="2200" dirty="0">
                <a:latin typeface="Arial" charset="0"/>
                <a:ea typeface="MS PGothic" charset="0"/>
              </a:rPr>
              <a:t>To get 0.9 power, we need </a:t>
            </a:r>
            <a:r>
              <a:rPr lang="en-US" sz="2200" i="1" dirty="0">
                <a:latin typeface="Arial" charset="0"/>
                <a:ea typeface="MS PGothic" charset="0"/>
              </a:rPr>
              <a:t>n</a:t>
            </a:r>
            <a:r>
              <a:rPr lang="en-US" sz="2200" dirty="0">
                <a:latin typeface="Arial" charset="0"/>
                <a:ea typeface="MS PGothic" charset="0"/>
              </a:rPr>
              <a:t>=121 observers</a:t>
            </a:r>
          </a:p>
          <a:p>
            <a:pPr>
              <a:lnSpc>
                <a:spcPct val="110000"/>
              </a:lnSpc>
            </a:pPr>
            <a:r>
              <a:rPr lang="en-US" sz="2200" dirty="0">
                <a:latin typeface="Arial" charset="0"/>
                <a:ea typeface="MS PGothic" charset="0"/>
              </a:rPr>
              <a:t>We ran 320 subjects, but 90 of them could not complete the experiment because of clouds</a:t>
            </a:r>
          </a:p>
          <a:p>
            <a:pPr>
              <a:lnSpc>
                <a:spcPct val="110000"/>
              </a:lnSpc>
            </a:pPr>
            <a:r>
              <a:rPr lang="en-US" sz="2200" dirty="0">
                <a:latin typeface="Arial" charset="0"/>
                <a:ea typeface="MS PGothic" charset="0"/>
              </a:rPr>
              <a:t>Thus, we ended up with </a:t>
            </a:r>
            <a:r>
              <a:rPr lang="en-US" sz="2200" i="1" dirty="0">
                <a:latin typeface="Arial" charset="0"/>
                <a:ea typeface="MS PGothic" charset="0"/>
              </a:rPr>
              <a:t>n</a:t>
            </a:r>
            <a:r>
              <a:rPr lang="en-US" sz="2200" dirty="0">
                <a:latin typeface="Arial" charset="0"/>
                <a:ea typeface="MS PGothic" charset="0"/>
              </a:rPr>
              <a:t>=230 subjects</a:t>
            </a:r>
          </a:p>
          <a:p>
            <a:pPr lvl="1">
              <a:lnSpc>
                <a:spcPct val="110000"/>
              </a:lnSpc>
            </a:pPr>
            <a:r>
              <a:rPr lang="en-US" sz="1800" dirty="0">
                <a:latin typeface="Arial" charset="0"/>
                <a:ea typeface="MS PGothic" charset="0"/>
              </a:rPr>
              <a:t>If the effect is </a:t>
            </a:r>
            <a:r>
              <a:rPr lang="en-US" sz="1800" i="1" dirty="0">
                <a:latin typeface="Arial" charset="0"/>
                <a:ea typeface="MS PGothic" charset="0"/>
              </a:rPr>
              <a:t>r</a:t>
            </a:r>
            <a:r>
              <a:rPr lang="en-US" sz="1800" dirty="0">
                <a:latin typeface="Arial" charset="0"/>
                <a:ea typeface="MS PGothic" charset="0"/>
              </a:rPr>
              <a:t>=0.29, then we have power=0.99</a:t>
            </a:r>
          </a:p>
          <a:p>
            <a:pPr lvl="1">
              <a:lnSpc>
                <a:spcPct val="110000"/>
              </a:lnSpc>
            </a:pPr>
            <a:r>
              <a:rPr lang="en-US" sz="1800" dirty="0">
                <a:latin typeface="Arial" charset="0"/>
                <a:ea typeface="MS PGothic" charset="0"/>
              </a:rPr>
              <a:t>If the effect is </a:t>
            </a:r>
            <a:r>
              <a:rPr lang="en-US" sz="1800" i="1" dirty="0">
                <a:latin typeface="Arial" charset="0"/>
                <a:ea typeface="MS PGothic" charset="0"/>
              </a:rPr>
              <a:t>r</a:t>
            </a:r>
            <a:r>
              <a:rPr lang="en-US" sz="1800" dirty="0">
                <a:latin typeface="Arial" charset="0"/>
                <a:ea typeface="MS PGothic" charset="0"/>
              </a:rPr>
              <a:t>=0.18, as in </a:t>
            </a:r>
            <a:r>
              <a:rPr lang="en-US" sz="1800" dirty="0" err="1">
                <a:latin typeface="Arial" charset="0"/>
                <a:ea typeface="MS PGothic" charset="0"/>
              </a:rPr>
              <a:t>Schindel</a:t>
            </a:r>
            <a:r>
              <a:rPr lang="en-US" sz="1800" dirty="0">
                <a:latin typeface="Arial" charset="0"/>
                <a:ea typeface="MS PGothic" charset="0"/>
              </a:rPr>
              <a:t> &amp; Arnold (2010), then we have power=0.79</a:t>
            </a:r>
          </a:p>
          <a:p>
            <a:pPr lvl="1">
              <a:lnSpc>
                <a:spcPct val="110000"/>
              </a:lnSpc>
            </a:pPr>
            <a:r>
              <a:rPr lang="en-US" sz="1800" dirty="0">
                <a:latin typeface="Arial" charset="0"/>
                <a:ea typeface="MS PGothic" charset="0"/>
              </a:rPr>
              <a:t>If the effect is </a:t>
            </a:r>
            <a:r>
              <a:rPr lang="en-US" sz="1800" i="1" dirty="0">
                <a:latin typeface="Arial" charset="0"/>
                <a:ea typeface="MS PGothic" charset="0"/>
              </a:rPr>
              <a:t>r</a:t>
            </a:r>
            <a:r>
              <a:rPr lang="en-US" sz="1800" dirty="0">
                <a:latin typeface="Arial" charset="0"/>
                <a:ea typeface="MS PGothic" charset="0"/>
              </a:rPr>
              <a:t>=0.38 as in </a:t>
            </a:r>
            <a:r>
              <a:rPr lang="en-US" sz="1800" dirty="0" err="1">
                <a:latin typeface="Arial" charset="0"/>
                <a:ea typeface="MS PGothic" charset="0"/>
              </a:rPr>
              <a:t>Lages</a:t>
            </a:r>
            <a:r>
              <a:rPr lang="en-US" sz="1800" dirty="0">
                <a:latin typeface="Arial" charset="0"/>
                <a:ea typeface="MS PGothic" charset="0"/>
              </a:rPr>
              <a:t> et al. (2017), then we have power=0.9999</a:t>
            </a:r>
          </a:p>
        </p:txBody>
      </p:sp>
      <p:pic>
        <p:nvPicPr>
          <p:cNvPr id="2" name="Picture 1" descr="d=0.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858" y="1593193"/>
            <a:ext cx="1120517" cy="275036"/>
          </a:xfrm>
          <a:prstGeom prst="rect">
            <a:avLst/>
          </a:prstGeom>
        </p:spPr>
      </p:pic>
      <p:pic>
        <p:nvPicPr>
          <p:cNvPr id="3" name="Picture 2" descr="r=0.29.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392" y="2628900"/>
            <a:ext cx="1346899" cy="27574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946150" y="298450"/>
            <a:ext cx="7162800" cy="746125"/>
          </a:xfrm>
        </p:spPr>
        <p:txBody>
          <a:bodyPr/>
          <a:lstStyle/>
          <a:p>
            <a:r>
              <a:rPr lang="en-US" dirty="0">
                <a:latin typeface="Arial" charset="0"/>
                <a:ea typeface="MS PGothic" charset="0"/>
              </a:rPr>
              <a:t>Stimuli</a:t>
            </a:r>
          </a:p>
        </p:txBody>
      </p:sp>
      <p:sp>
        <p:nvSpPr>
          <p:cNvPr id="40962" name="Rectangle 3"/>
          <p:cNvSpPr>
            <a:spLocks noGrp="1" noChangeArrowheads="1"/>
          </p:cNvSpPr>
          <p:nvPr>
            <p:ph type="body" idx="1"/>
          </p:nvPr>
        </p:nvSpPr>
        <p:spPr>
          <a:xfrm>
            <a:off x="336550" y="989013"/>
            <a:ext cx="7854950" cy="1225550"/>
          </a:xfrm>
        </p:spPr>
        <p:txBody>
          <a:bodyPr/>
          <a:lstStyle/>
          <a:p>
            <a:pPr>
              <a:lnSpc>
                <a:spcPct val="115000"/>
              </a:lnSpc>
            </a:pPr>
            <a:r>
              <a:rPr lang="en-US" sz="2200" dirty="0">
                <a:latin typeface="Arial" charset="0"/>
                <a:ea typeface="MS PGothic" charset="0"/>
              </a:rPr>
              <a:t>Moon in the sky: </a:t>
            </a:r>
          </a:p>
          <a:p>
            <a:pPr lvl="1">
              <a:lnSpc>
                <a:spcPct val="115000"/>
              </a:lnSpc>
            </a:pPr>
            <a:r>
              <a:rPr lang="en-US" sz="1600" dirty="0">
                <a:latin typeface="Arial" charset="0"/>
                <a:ea typeface="MS PGothic" charset="0"/>
              </a:rPr>
              <a:t>Within 3 days of a half moon</a:t>
            </a:r>
          </a:p>
          <a:p>
            <a:pPr lvl="1">
              <a:lnSpc>
                <a:spcPct val="115000"/>
              </a:lnSpc>
            </a:pPr>
            <a:r>
              <a:rPr lang="en-US" sz="1600" dirty="0">
                <a:latin typeface="Arial" charset="0"/>
                <a:ea typeface="MS PGothic" charset="0"/>
              </a:rPr>
              <a:t>Altitudes between 0 and 35 degrees (Carbon, 2017)</a:t>
            </a:r>
          </a:p>
          <a:p>
            <a:pPr lvl="1">
              <a:lnSpc>
                <a:spcPct val="115000"/>
              </a:lnSpc>
            </a:pPr>
            <a:r>
              <a:rPr lang="en-US" sz="1600" dirty="0">
                <a:latin typeface="Arial" charset="0"/>
                <a:ea typeface="MS PGothic" charset="0"/>
              </a:rPr>
              <a:t>Rising and setting moons</a:t>
            </a:r>
          </a:p>
          <a:p>
            <a:pPr lvl="1">
              <a:lnSpc>
                <a:spcPct val="115000"/>
              </a:lnSpc>
            </a:pPr>
            <a:r>
              <a:rPr lang="en-US" sz="1600" dirty="0">
                <a:latin typeface="Arial" charset="0"/>
                <a:ea typeface="MS PGothic" charset="0"/>
              </a:rPr>
              <a:t>Waxing and waning moons</a:t>
            </a:r>
          </a:p>
          <a:p>
            <a:pPr lvl="1">
              <a:lnSpc>
                <a:spcPct val="115000"/>
              </a:lnSpc>
            </a:pPr>
            <a:r>
              <a:rPr lang="en-US" sz="1600" dirty="0">
                <a:latin typeface="Arial" charset="0"/>
                <a:ea typeface="MS PGothic" charset="0"/>
              </a:rPr>
              <a:t>Daytime and nighttime moons</a:t>
            </a:r>
          </a:p>
          <a:p>
            <a:pPr>
              <a:lnSpc>
                <a:spcPct val="115000"/>
              </a:lnSpc>
            </a:pPr>
            <a:r>
              <a:rPr lang="en-US" sz="2000" dirty="0">
                <a:latin typeface="Arial" charset="0"/>
                <a:ea typeface="MS PGothic" charset="0"/>
              </a:rPr>
              <a:t>Moon on the phone:</a:t>
            </a:r>
          </a:p>
          <a:p>
            <a:pPr lvl="1">
              <a:lnSpc>
                <a:spcPct val="115000"/>
              </a:lnSpc>
            </a:pPr>
            <a:r>
              <a:rPr lang="en-US" sz="1600" dirty="0">
                <a:latin typeface="Arial" charset="0"/>
                <a:ea typeface="MS PGothic" charset="0"/>
              </a:rPr>
              <a:t>Image matches moon in sky to within 3 hours</a:t>
            </a:r>
          </a:p>
          <a:p>
            <a:pPr lvl="1">
              <a:lnSpc>
                <a:spcPct val="115000"/>
              </a:lnSpc>
            </a:pPr>
            <a:r>
              <a:rPr lang="en-US" sz="1600" dirty="0">
                <a:latin typeface="Arial" charset="0"/>
                <a:ea typeface="MS PGothic" charset="0"/>
              </a:rPr>
              <a:t>Generated by a program called Sky Safari</a:t>
            </a:r>
          </a:p>
          <a:p>
            <a:pPr lvl="2">
              <a:lnSpc>
                <a:spcPct val="115000"/>
              </a:lnSpc>
            </a:pPr>
            <a:r>
              <a:rPr lang="en-US" sz="1600" dirty="0">
                <a:latin typeface="Arial" charset="0"/>
                <a:ea typeface="MS PGothic" charset="0"/>
              </a:rPr>
              <a:t>Created in advance, images of the moon for every 6 hours between </a:t>
            </a:r>
            <a:r>
              <a:rPr lang="en-US" sz="1600" dirty="0"/>
              <a:t>07:55:06 August 26, 2018 through 18:55:06 December 24, 2018 </a:t>
            </a:r>
          </a:p>
          <a:p>
            <a:pPr lvl="2">
              <a:lnSpc>
                <a:spcPct val="115000"/>
              </a:lnSpc>
            </a:pPr>
            <a:r>
              <a:rPr lang="en-US" sz="1600" dirty="0">
                <a:latin typeface="Arial" charset="0"/>
                <a:ea typeface="MS PGothic" charset="0"/>
              </a:rPr>
              <a:t> Phone app selected the image closest in time to the start of the experiment</a:t>
            </a:r>
          </a:p>
          <a:p>
            <a:pPr lvl="2">
              <a:lnSpc>
                <a:spcPct val="115000"/>
              </a:lnSpc>
            </a:pPr>
            <a:r>
              <a:rPr lang="en-US" sz="1600" dirty="0">
                <a:latin typeface="Arial" charset="0"/>
                <a:ea typeface="MS PGothic" charset="0"/>
              </a:rPr>
              <a:t>Cropped</a:t>
            </a:r>
          </a:p>
          <a:p>
            <a:pPr lvl="2">
              <a:lnSpc>
                <a:spcPct val="115000"/>
              </a:lnSpc>
            </a:pPr>
            <a:r>
              <a:rPr lang="en-US" sz="1600" dirty="0">
                <a:latin typeface="Arial" charset="0"/>
                <a:ea typeface="MS PGothic" charset="0"/>
              </a:rPr>
              <a:t>Rescaled by the phone app</a:t>
            </a:r>
          </a:p>
          <a:p>
            <a:pPr lvl="1">
              <a:lnSpc>
                <a:spcPct val="110000"/>
              </a:lnSpc>
            </a:pPr>
            <a:endParaRPr lang="en-US" sz="1800" dirty="0">
              <a:latin typeface="Arial" charset="0"/>
              <a:ea typeface="MS PGothic" charset="0"/>
            </a:endParaRPr>
          </a:p>
        </p:txBody>
      </p:sp>
      <p:pic>
        <p:nvPicPr>
          <p:cNvPr id="3" name="Picture 2" descr="Screen Shot 2019-02-21 at 12.39.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483"/>
            <a:ext cx="9144000" cy="5223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on phone</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The moon phase changes continuously, but it is very slow</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Hardly noticeable during a span of 3 hours</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Lots of relative rotation, though!</a:t>
            </a:r>
          </a:p>
        </p:txBody>
      </p:sp>
      <p:pic>
        <p:nvPicPr>
          <p:cNvPr id="2" name="Picture 1" descr="moonPhas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8529"/>
            <a:ext cx="9144000" cy="2402943"/>
          </a:xfrm>
          <a:prstGeom prst="rect">
            <a:avLst/>
          </a:prstGeom>
        </p:spPr>
      </p:pic>
    </p:spTree>
    <p:extLst>
      <p:ext uri="{BB962C8B-B14F-4D97-AF65-F5344CB8AC3E}">
        <p14:creationId xmlns:p14="http://schemas.microsoft.com/office/powerpoint/2010/main" val="3808142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Task</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Observer judges the orientation of the moon by rotating an image on their phone so that it is in the same orientation as the moon in the sky</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String established true vertical orientation</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2 practice trials, 10 experimental trials, 3 demographic questions</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Timestamp for each judgment (to the nearest second)</a:t>
            </a:r>
          </a:p>
        </p:txBody>
      </p:sp>
      <p:pic>
        <p:nvPicPr>
          <p:cNvPr id="3" name="Picture 2" descr="Methods.pdf"/>
          <p:cNvPicPr>
            <a:picLocks noChangeAspect="1"/>
          </p:cNvPicPr>
          <p:nvPr/>
        </p:nvPicPr>
        <p:blipFill rotWithShape="1">
          <a:blip r:embed="rId3">
            <a:extLst>
              <a:ext uri="{28A0092B-C50C-407E-A947-70E740481C1C}">
                <a14:useLocalDpi xmlns:a14="http://schemas.microsoft.com/office/drawing/2010/main" val="0"/>
              </a:ext>
            </a:extLst>
          </a:blip>
          <a:srcRect t="8171"/>
          <a:stretch/>
        </p:blipFill>
        <p:spPr>
          <a:xfrm>
            <a:off x="2045367" y="3025607"/>
            <a:ext cx="5721685" cy="3685340"/>
          </a:xfrm>
          <a:prstGeom prst="rect">
            <a:avLst/>
          </a:prstGeom>
        </p:spPr>
      </p:pic>
    </p:spTree>
    <p:extLst>
      <p:ext uri="{BB962C8B-B14F-4D97-AF65-F5344CB8AC3E}">
        <p14:creationId xmlns:p14="http://schemas.microsoft.com/office/powerpoint/2010/main" val="78170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143363" name="Rectangle 3"/>
          <p:cNvSpPr>
            <a:spLocks noGrp="1" noChangeArrowheads="1"/>
          </p:cNvSpPr>
          <p:nvPr>
            <p:ph type="body" idx="1"/>
          </p:nvPr>
        </p:nvSpPr>
        <p:spPr>
          <a:xfrm>
            <a:off x="527050" y="1116013"/>
            <a:ext cx="7854950" cy="1225550"/>
          </a:xfrm>
        </p:spPr>
        <p:txBody>
          <a:bodyPr/>
          <a:lstStyle/>
          <a:p>
            <a:pPr>
              <a:lnSpc>
                <a:spcPct val="115000"/>
              </a:lnSpc>
            </a:pPr>
            <a:r>
              <a:rPr lang="en-US" sz="2000" dirty="0">
                <a:latin typeface="Arial" charset="0"/>
                <a:ea typeface="ＭＳ Ｐゴシック" charset="0"/>
                <a:cs typeface="ＭＳ Ｐゴシック" charset="0"/>
              </a:rPr>
              <a:t>When high in the sky, the moon looks smaller</a:t>
            </a:r>
            <a:endParaRPr lang="en-US" sz="22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70000" y="1787704"/>
            <a:ext cx="7205579" cy="486977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Measuring true orientation</a:t>
            </a:r>
          </a:p>
        </p:txBody>
      </p:sp>
      <p:sp>
        <p:nvSpPr>
          <p:cNvPr id="43010" name="Rectangle 3"/>
          <p:cNvSpPr>
            <a:spLocks noGrp="1" noChangeArrowheads="1"/>
          </p:cNvSpPr>
          <p:nvPr>
            <p:ph type="body" idx="1"/>
          </p:nvPr>
        </p:nvSpPr>
        <p:spPr>
          <a:xfrm>
            <a:off x="539750" y="989013"/>
            <a:ext cx="7854950" cy="1225550"/>
          </a:xfrm>
        </p:spPr>
        <p:txBody>
          <a:bodyPr/>
          <a:lstStyle/>
          <a:p>
            <a:pPr>
              <a:lnSpc>
                <a:spcPct val="115000"/>
              </a:lnSpc>
            </a:pPr>
            <a:endParaRPr lang="en-US" sz="2200" i="1">
              <a:latin typeface="Arial" charset="0"/>
              <a:ea typeface="ＭＳ Ｐゴシック" charset="0"/>
              <a:cs typeface="ＭＳ Ｐゴシック" charset="0"/>
            </a:endParaRPr>
          </a:p>
          <a:p>
            <a:pPr lvl="1">
              <a:lnSpc>
                <a:spcPct val="115000"/>
              </a:lnSpc>
            </a:pPr>
            <a:endParaRPr lang="en-US" sz="18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lvl="1">
              <a:lnSpc>
                <a:spcPct val="110000"/>
              </a:lnSpc>
            </a:pPr>
            <a:endParaRPr lang="en-US" sz="1800">
              <a:latin typeface="Arial" charset="0"/>
              <a:ea typeface="ＭＳ Ｐゴシック" charset="0"/>
              <a:cs typeface="ＭＳ Ｐゴシック" charset="0"/>
            </a:endParaRPr>
          </a:p>
        </p:txBody>
      </p:sp>
      <p:sp>
        <p:nvSpPr>
          <p:cNvPr id="43029" name="Rectangle 3"/>
          <p:cNvSpPr txBox="1">
            <a:spLocks noChangeArrowheads="1"/>
          </p:cNvSpPr>
          <p:nvPr/>
        </p:nvSpPr>
        <p:spPr bwMode="auto">
          <a:xfrm>
            <a:off x="616369" y="1010819"/>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have a timestamp of each judgment made by each observer</a:t>
            </a:r>
          </a:p>
          <a:p>
            <a:pPr lvl="1">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2300 judgments, but 102 duplicates (so 2198 unique timestamps)</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want to know the true orientation of the moon in the sky at each time</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created a program that drove Sky Safari to display the moon at each timestamp and save the image</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created another program where we manually identified one of two key moon features</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This allows us to identify the orientation of the moon relative to a vertical line dropped straight down to the horizon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908050" y="146050"/>
            <a:ext cx="7162800" cy="746125"/>
          </a:xfrm>
        </p:spPr>
        <p:txBody>
          <a:bodyPr/>
          <a:lstStyle/>
          <a:p>
            <a:r>
              <a:rPr lang="en-US" dirty="0">
                <a:latin typeface="Arial" charset="0"/>
                <a:ea typeface="MS PGothic" charset="0"/>
              </a:rPr>
              <a:t>True orientation: waxing moon</a:t>
            </a:r>
          </a:p>
        </p:txBody>
      </p:sp>
      <p:sp>
        <p:nvSpPr>
          <p:cNvPr id="45058" name="Rectangle 3"/>
          <p:cNvSpPr>
            <a:spLocks noGrp="1" noChangeArrowheads="1"/>
          </p:cNvSpPr>
          <p:nvPr>
            <p:ph type="body" idx="1"/>
          </p:nvPr>
        </p:nvSpPr>
        <p:spPr>
          <a:xfrm>
            <a:off x="317446" y="847829"/>
            <a:ext cx="1607608" cy="1357960"/>
          </a:xfrm>
        </p:spPr>
        <p:txBody>
          <a:bodyPr/>
          <a:lstStyle/>
          <a:p>
            <a:pPr>
              <a:lnSpc>
                <a:spcPct val="115000"/>
              </a:lnSpc>
            </a:pPr>
            <a:r>
              <a:rPr lang="en-US" sz="1800" dirty="0">
                <a:latin typeface="Arial" charset="0"/>
                <a:ea typeface="MS PGothic" charset="0"/>
              </a:rPr>
              <a:t>Small bump in the </a:t>
            </a:r>
            <a:r>
              <a:rPr lang="en-US" sz="1800" i="1" dirty="0">
                <a:latin typeface="Arial" charset="0"/>
                <a:ea typeface="MS PGothic" charset="0"/>
              </a:rPr>
              <a:t>Mare </a:t>
            </a:r>
            <a:r>
              <a:rPr lang="en-US" sz="1800" i="1" dirty="0" err="1">
                <a:latin typeface="Arial" charset="0"/>
                <a:ea typeface="MS PGothic" charset="0"/>
              </a:rPr>
              <a:t>Crisium</a:t>
            </a:r>
            <a:r>
              <a:rPr lang="en-US" sz="1800" i="1" dirty="0">
                <a:latin typeface="Arial" charset="0"/>
                <a:ea typeface="MS PGothic" charset="0"/>
              </a:rPr>
              <a:t> </a:t>
            </a:r>
            <a:r>
              <a:rPr lang="en-US" sz="1800" dirty="0">
                <a:latin typeface="Arial" charset="0"/>
                <a:ea typeface="MS PGothic" charset="0"/>
              </a:rPr>
              <a:t>crater</a:t>
            </a:r>
            <a:endParaRPr lang="en-US" sz="14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lvl="1">
              <a:lnSpc>
                <a:spcPct val="110000"/>
              </a:lnSpc>
            </a:pPr>
            <a:endParaRPr lang="en-US" sz="1400" dirty="0">
              <a:latin typeface="Arial" charset="0"/>
              <a:ea typeface="MS PGothic" charset="0"/>
            </a:endParaRPr>
          </a:p>
        </p:txBody>
      </p:sp>
      <p:pic>
        <p:nvPicPr>
          <p:cNvPr id="5" name="Picture 4" descr="findSkyMoonOrientation.pdf"/>
          <p:cNvPicPr>
            <a:picLocks noChangeAspect="1"/>
          </p:cNvPicPr>
          <p:nvPr/>
        </p:nvPicPr>
        <p:blipFill rotWithShape="1">
          <a:blip r:embed="rId3">
            <a:extLst>
              <a:ext uri="{28A0092B-C50C-407E-A947-70E740481C1C}">
                <a14:useLocalDpi xmlns:a14="http://schemas.microsoft.com/office/drawing/2010/main" val="0"/>
              </a:ext>
            </a:extLst>
          </a:blip>
          <a:srcRect t="10036" r="50292"/>
          <a:stretch/>
        </p:blipFill>
        <p:spPr>
          <a:xfrm>
            <a:off x="2018632" y="765932"/>
            <a:ext cx="6791157" cy="609206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908050" y="146050"/>
            <a:ext cx="7162800" cy="746125"/>
          </a:xfrm>
        </p:spPr>
        <p:txBody>
          <a:bodyPr/>
          <a:lstStyle/>
          <a:p>
            <a:r>
              <a:rPr lang="en-US" dirty="0">
                <a:latin typeface="Arial" charset="0"/>
                <a:ea typeface="MS PGothic" charset="0"/>
              </a:rPr>
              <a:t>True orientation: waning moon</a:t>
            </a:r>
          </a:p>
        </p:txBody>
      </p:sp>
      <p:sp>
        <p:nvSpPr>
          <p:cNvPr id="45058" name="Rectangle 3"/>
          <p:cNvSpPr>
            <a:spLocks noGrp="1" noChangeArrowheads="1"/>
          </p:cNvSpPr>
          <p:nvPr>
            <p:ph type="body" idx="1"/>
          </p:nvPr>
        </p:nvSpPr>
        <p:spPr>
          <a:xfrm>
            <a:off x="120316" y="847829"/>
            <a:ext cx="1804738" cy="1357960"/>
          </a:xfrm>
        </p:spPr>
        <p:txBody>
          <a:bodyPr/>
          <a:lstStyle/>
          <a:p>
            <a:pPr>
              <a:lnSpc>
                <a:spcPct val="115000"/>
              </a:lnSpc>
            </a:pPr>
            <a:r>
              <a:rPr lang="en-US" sz="1800" dirty="0">
                <a:latin typeface="Arial" charset="0"/>
                <a:ea typeface="MS PGothic" charset="0"/>
              </a:rPr>
              <a:t>Center of the </a:t>
            </a:r>
            <a:r>
              <a:rPr lang="en-US" sz="1800" i="1" dirty="0"/>
              <a:t>Aristarchus </a:t>
            </a:r>
            <a:r>
              <a:rPr lang="en-US" sz="1800" dirty="0">
                <a:latin typeface="Arial" charset="0"/>
                <a:ea typeface="MS PGothic" charset="0"/>
              </a:rPr>
              <a:t>crater</a:t>
            </a:r>
            <a:endParaRPr lang="en-US" sz="14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lvl="1">
              <a:lnSpc>
                <a:spcPct val="110000"/>
              </a:lnSpc>
            </a:pPr>
            <a:endParaRPr lang="en-US" sz="1400" dirty="0">
              <a:latin typeface="Arial" charset="0"/>
              <a:ea typeface="MS PGothic" charset="0"/>
            </a:endParaRPr>
          </a:p>
        </p:txBody>
      </p:sp>
      <p:pic>
        <p:nvPicPr>
          <p:cNvPr id="6" name="Picture 5" descr="findSkyMoonOrientation.pdf"/>
          <p:cNvPicPr>
            <a:picLocks noChangeAspect="1"/>
          </p:cNvPicPr>
          <p:nvPr/>
        </p:nvPicPr>
        <p:blipFill rotWithShape="1">
          <a:blip r:embed="rId3">
            <a:extLst>
              <a:ext uri="{28A0092B-C50C-407E-A947-70E740481C1C}">
                <a14:useLocalDpi xmlns:a14="http://schemas.microsoft.com/office/drawing/2010/main" val="0"/>
              </a:ext>
            </a:extLst>
          </a:blip>
          <a:srcRect l="50292" t="10036"/>
          <a:stretch/>
        </p:blipFill>
        <p:spPr>
          <a:xfrm>
            <a:off x="2018632" y="777924"/>
            <a:ext cx="6777789" cy="6080075"/>
          </a:xfrm>
          <a:prstGeom prst="rect">
            <a:avLst/>
          </a:prstGeom>
        </p:spPr>
      </p:pic>
    </p:spTree>
    <p:extLst>
      <p:ext uri="{BB962C8B-B14F-4D97-AF65-F5344CB8AC3E}">
        <p14:creationId xmlns:p14="http://schemas.microsoft.com/office/powerpoint/2010/main" val="87373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Altitude</a:t>
            </a:r>
          </a:p>
        </p:txBody>
      </p:sp>
      <p:sp>
        <p:nvSpPr>
          <p:cNvPr id="51202" name="Rectangle 3"/>
          <p:cNvSpPr>
            <a:spLocks noGrp="1" noChangeArrowheads="1"/>
          </p:cNvSpPr>
          <p:nvPr>
            <p:ph type="body" idx="1"/>
          </p:nvPr>
        </p:nvSpPr>
        <p:spPr>
          <a:xfrm>
            <a:off x="527050" y="912813"/>
            <a:ext cx="7854950" cy="1225550"/>
          </a:xfrm>
        </p:spPr>
        <p:txBody>
          <a:bodyPr/>
          <a:lstStyle/>
          <a:p>
            <a:pPr>
              <a:lnSpc>
                <a:spcPct val="115000"/>
              </a:lnSpc>
            </a:pPr>
            <a:r>
              <a:rPr lang="en-US" sz="2400" dirty="0">
                <a:latin typeface="Arial" charset="0"/>
                <a:ea typeface="ＭＳ Ｐゴシック" charset="0"/>
                <a:cs typeface="ＭＳ Ｐゴシック" charset="0"/>
              </a:rPr>
              <a:t>Sky Safari also provides the altitude of the moon (to the nearest arc minute)</a:t>
            </a:r>
          </a:p>
          <a:p>
            <a:pPr>
              <a:lnSpc>
                <a:spcPct val="115000"/>
              </a:lnSpc>
            </a:pPr>
            <a:r>
              <a:rPr lang="en-US" sz="2400" dirty="0">
                <a:latin typeface="Arial" charset="0"/>
                <a:ea typeface="ＭＳ Ｐゴシック" charset="0"/>
                <a:cs typeface="ＭＳ Ｐゴシック" charset="0"/>
              </a:rPr>
              <a:t>We wrote another program to read in the altitude information</a:t>
            </a:r>
          </a:p>
          <a:p>
            <a:pPr>
              <a:lnSpc>
                <a:spcPct val="115000"/>
              </a:lnSpc>
            </a:pPr>
            <a:r>
              <a:rPr lang="en-US" sz="2400" dirty="0">
                <a:latin typeface="Arial" charset="0"/>
                <a:ea typeface="ＭＳ Ｐゴシック" charset="0"/>
                <a:cs typeface="ＭＳ Ｐゴシック" charset="0"/>
              </a:rPr>
              <a:t>So, for each</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of the 2198</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judgments</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we have the</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true moon</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orientation</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and altitude</a:t>
            </a:r>
            <a:endParaRPr lang="en-US" sz="2000" dirty="0">
              <a:latin typeface="Arial" charset="0"/>
              <a:ea typeface="ＭＳ Ｐゴシック" charset="0"/>
            </a:endParaRPr>
          </a:p>
          <a:p>
            <a:pPr lvl="1">
              <a:lnSpc>
                <a:spcPct val="115000"/>
              </a:lnSpc>
            </a:pPr>
            <a:endParaRPr lang="en-US" sz="1800" dirty="0">
              <a:latin typeface="Arial" charset="0"/>
              <a:ea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endParaRPr>
          </a:p>
        </p:txBody>
      </p:sp>
      <p:pic>
        <p:nvPicPr>
          <p:cNvPr id="2" name="Picture 1" descr="WestLafayetteOct-01-2018h12m03s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745" y="2433054"/>
            <a:ext cx="11459412" cy="7162132"/>
          </a:xfrm>
          <a:prstGeom prst="rect">
            <a:avLst/>
          </a:prstGeom>
        </p:spPr>
      </p:pic>
    </p:spTree>
    <p:extLst>
      <p:ext uri="{BB962C8B-B14F-4D97-AF65-F5344CB8AC3E}">
        <p14:creationId xmlns:p14="http://schemas.microsoft.com/office/powerpoint/2010/main" val="3213499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Judged orientation</a:t>
            </a:r>
          </a:p>
        </p:txBody>
      </p:sp>
      <p:sp>
        <p:nvSpPr>
          <p:cNvPr id="53250" name="Rectangle 3"/>
          <p:cNvSpPr>
            <a:spLocks noGrp="1" noChangeArrowheads="1"/>
          </p:cNvSpPr>
          <p:nvPr>
            <p:ph type="body" idx="1"/>
          </p:nvPr>
        </p:nvSpPr>
        <p:spPr>
          <a:xfrm>
            <a:off x="527050" y="912813"/>
            <a:ext cx="7854950" cy="1225550"/>
          </a:xfrm>
        </p:spPr>
        <p:txBody>
          <a:bodyPr/>
          <a:lstStyle/>
          <a:p>
            <a:pPr>
              <a:lnSpc>
                <a:spcPct val="115000"/>
              </a:lnSpc>
            </a:pPr>
            <a:r>
              <a:rPr lang="en-US" sz="2200" dirty="0">
                <a:latin typeface="Arial" charset="0"/>
                <a:ea typeface="ＭＳ Ｐゴシック" charset="0"/>
                <a:cs typeface="ＭＳ Ｐゴシック" charset="0"/>
              </a:rPr>
              <a:t>The observer rotates the moon image on the phone so that it is oriented relative to the sides of the phone in a way to match the orientation of the moon in the sky relative to the vertical string</a:t>
            </a:r>
          </a:p>
          <a:p>
            <a:pPr>
              <a:lnSpc>
                <a:spcPct val="115000"/>
              </a:lnSpc>
            </a:pPr>
            <a:r>
              <a:rPr lang="en-US" sz="2200" dirty="0">
                <a:latin typeface="Arial" charset="0"/>
                <a:ea typeface="ＭＳ Ｐゴシック" charset="0"/>
                <a:cs typeface="ＭＳ Ｐゴシック" charset="0"/>
              </a:rPr>
              <a:t>We first need to know the relative orientation of the phone moon image without any observer-produced rotation</a:t>
            </a:r>
          </a:p>
          <a:p>
            <a:pPr>
              <a:lnSpc>
                <a:spcPct val="115000"/>
              </a:lnSpc>
            </a:pPr>
            <a:r>
              <a:rPr lang="en-US" sz="2200" dirty="0">
                <a:latin typeface="Arial" charset="0"/>
                <a:ea typeface="ＭＳ Ｐゴシック" charset="0"/>
                <a:cs typeface="ＭＳ Ｐゴシック" charset="0"/>
              </a:rPr>
              <a:t>We do this with the same kind of program designed to identify the true orientation of the moon in the sky</a:t>
            </a:r>
            <a:endParaRPr lang="en-US" sz="1800" dirty="0">
              <a:latin typeface="Arial" charset="0"/>
              <a:ea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endParaRPr>
          </a:p>
        </p:txBody>
      </p:sp>
    </p:spTree>
    <p:extLst>
      <p:ext uri="{BB962C8B-B14F-4D97-AF65-F5344CB8AC3E}">
        <p14:creationId xmlns:p14="http://schemas.microsoft.com/office/powerpoint/2010/main" val="843904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Judged orientation</a:t>
            </a:r>
          </a:p>
        </p:txBody>
      </p:sp>
      <p:sp>
        <p:nvSpPr>
          <p:cNvPr id="53250" name="Rectangle 3"/>
          <p:cNvSpPr>
            <a:spLocks noGrp="1" noChangeArrowheads="1"/>
          </p:cNvSpPr>
          <p:nvPr>
            <p:ph type="body" idx="1"/>
          </p:nvPr>
        </p:nvSpPr>
        <p:spPr>
          <a:xfrm>
            <a:off x="527049" y="912813"/>
            <a:ext cx="8456529" cy="1225550"/>
          </a:xfrm>
        </p:spPr>
        <p:txBody>
          <a:bodyPr/>
          <a:lstStyle/>
          <a:p>
            <a:pPr>
              <a:lnSpc>
                <a:spcPct val="115000"/>
              </a:lnSpc>
            </a:pPr>
            <a:r>
              <a:rPr lang="en-US" sz="2000" dirty="0">
                <a:latin typeface="Arial" charset="0"/>
                <a:ea typeface="ＭＳ Ｐゴシック" charset="0"/>
                <a:cs typeface="ＭＳ Ｐゴシック" charset="0"/>
              </a:rPr>
              <a:t>With the relative orientation of the image and the amount of rotation provided by the observer, we get the relative image orientation that is perceived to match the orientation of the moon in the sky</a:t>
            </a:r>
            <a:endParaRPr lang="en-US" sz="1600" dirty="0">
              <a:latin typeface="Arial" charset="0"/>
              <a:ea typeface="ＭＳ Ｐゴシック" charset="0"/>
            </a:endParaRPr>
          </a:p>
          <a:p>
            <a:pPr>
              <a:lnSpc>
                <a:spcPct val="115000"/>
              </a:lnSpc>
            </a:pPr>
            <a:endParaRPr lang="en-US" sz="1800" dirty="0">
              <a:latin typeface="Arial" charset="0"/>
              <a:ea typeface="ＭＳ Ｐゴシック" charset="0"/>
              <a:cs typeface="ＭＳ Ｐゴシック" charset="0"/>
            </a:endParaRPr>
          </a:p>
          <a:p>
            <a:pPr>
              <a:lnSpc>
                <a:spcPct val="115000"/>
              </a:lnSpc>
            </a:pPr>
            <a:endParaRPr lang="en-US" sz="1800" dirty="0">
              <a:latin typeface="Arial" charset="0"/>
              <a:ea typeface="ＭＳ Ｐゴシック" charset="0"/>
              <a:cs typeface="ＭＳ Ｐゴシック" charset="0"/>
            </a:endParaRPr>
          </a:p>
          <a:p>
            <a:pPr>
              <a:lnSpc>
                <a:spcPct val="115000"/>
              </a:lnSpc>
            </a:pPr>
            <a:endParaRPr lang="en-US" sz="1800" dirty="0">
              <a:latin typeface="Arial" charset="0"/>
              <a:ea typeface="ＭＳ Ｐゴシック" charset="0"/>
              <a:cs typeface="ＭＳ Ｐゴシック" charset="0"/>
            </a:endParaRPr>
          </a:p>
          <a:p>
            <a:pPr>
              <a:lnSpc>
                <a:spcPct val="115000"/>
              </a:lnSpc>
            </a:pPr>
            <a:endParaRPr lang="en-US" sz="1800" dirty="0">
              <a:latin typeface="Arial" charset="0"/>
              <a:ea typeface="ＭＳ Ｐゴシック" charset="0"/>
              <a:cs typeface="ＭＳ Ｐゴシック" charset="0"/>
            </a:endParaRPr>
          </a:p>
          <a:p>
            <a:pPr lvl="1">
              <a:lnSpc>
                <a:spcPct val="110000"/>
              </a:lnSpc>
            </a:pPr>
            <a:endParaRPr lang="en-US" sz="1600" dirty="0">
              <a:latin typeface="Arial" charset="0"/>
              <a:ea typeface="ＭＳ Ｐゴシック" charset="0"/>
            </a:endParaRPr>
          </a:p>
        </p:txBody>
      </p:sp>
      <p:pic>
        <p:nvPicPr>
          <p:cNvPr id="2" name="Picture 1" descr="findJudgmentOrient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6767"/>
            <a:ext cx="9144000" cy="4881233"/>
          </a:xfrm>
          <a:prstGeom prst="rect">
            <a:avLst/>
          </a:prstGeom>
        </p:spPr>
      </p:pic>
    </p:spTree>
    <p:extLst>
      <p:ext uri="{BB962C8B-B14F-4D97-AF65-F5344CB8AC3E}">
        <p14:creationId xmlns:p14="http://schemas.microsoft.com/office/powerpoint/2010/main" val="3757659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Judged orientation</a:t>
            </a:r>
          </a:p>
        </p:txBody>
      </p:sp>
      <p:sp>
        <p:nvSpPr>
          <p:cNvPr id="55298" name="Rectangle 3"/>
          <p:cNvSpPr>
            <a:spLocks noGrp="1" noChangeArrowheads="1"/>
          </p:cNvSpPr>
          <p:nvPr>
            <p:ph type="body" idx="1"/>
          </p:nvPr>
        </p:nvSpPr>
        <p:spPr>
          <a:xfrm>
            <a:off x="527050" y="912813"/>
            <a:ext cx="7854950" cy="1225550"/>
          </a:xfrm>
        </p:spPr>
        <p:txBody>
          <a:bodyPr/>
          <a:lstStyle/>
          <a:p>
            <a:pPr>
              <a:lnSpc>
                <a:spcPct val="115000"/>
              </a:lnSpc>
            </a:pPr>
            <a:r>
              <a:rPr lang="en-US" sz="2200" dirty="0">
                <a:latin typeface="Arial" charset="0"/>
                <a:ea typeface="ＭＳ Ｐゴシック" charset="0"/>
                <a:cs typeface="ＭＳ Ｐゴシック" charset="0"/>
              </a:rPr>
              <a:t>Thus, for each judgment, we compute</a:t>
            </a: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dirty="0">
              <a:latin typeface="Arial" charset="0"/>
              <a:ea typeface="ＭＳ Ｐゴシック" charset="0"/>
              <a:cs typeface="ＭＳ Ｐゴシック" charset="0"/>
            </a:endParaRPr>
          </a:p>
          <a:p>
            <a:pPr>
              <a:lnSpc>
                <a:spcPct val="115000"/>
              </a:lnSpc>
            </a:pPr>
            <a:r>
              <a:rPr lang="en-US" sz="2200" dirty="0">
                <a:latin typeface="Arial" charset="0"/>
                <a:ea typeface="ＭＳ Ｐゴシック" charset="0"/>
                <a:cs typeface="ＭＳ Ｐゴシック" charset="0"/>
              </a:rPr>
              <a:t>We want to see how this value compares to the true orientation of the moon</a:t>
            </a: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dirty="0">
              <a:latin typeface="Arial" charset="0"/>
              <a:ea typeface="ＭＳ Ｐゴシック" charset="0"/>
              <a:cs typeface="ＭＳ Ｐゴシック" charset="0"/>
            </a:endParaRPr>
          </a:p>
          <a:p>
            <a:pPr>
              <a:lnSpc>
                <a:spcPct val="115000"/>
              </a:lnSpc>
            </a:pPr>
            <a:r>
              <a:rPr lang="en-US" sz="2200" dirty="0">
                <a:latin typeface="Arial" charset="0"/>
                <a:ea typeface="ＭＳ Ｐゴシック" charset="0"/>
                <a:cs typeface="ＭＳ Ｐゴシック" charset="0"/>
              </a:rPr>
              <a:t>Positive error means that the judged orientation was clockwise of the true orientation</a:t>
            </a:r>
          </a:p>
          <a:p>
            <a:pPr>
              <a:lnSpc>
                <a:spcPct val="115000"/>
              </a:lnSpc>
            </a:pPr>
            <a:r>
              <a:rPr lang="en-US" sz="2200" dirty="0">
                <a:latin typeface="Arial" charset="0"/>
                <a:ea typeface="ＭＳ Ｐゴシック" charset="0"/>
                <a:cs typeface="ＭＳ Ｐゴシック" charset="0"/>
              </a:rPr>
              <a:t>Negative error means that the judged orientation was counterclockwise of the true orientation</a:t>
            </a:r>
          </a:p>
        </p:txBody>
      </p:sp>
      <p:pic>
        <p:nvPicPr>
          <p:cNvPr id="3" name="Picture 2" descr="theta_hbox_jud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661" y="1847272"/>
            <a:ext cx="4915227" cy="517392"/>
          </a:xfrm>
          <a:prstGeom prst="rect">
            <a:avLst/>
          </a:prstGeom>
        </p:spPr>
      </p:pic>
      <p:pic>
        <p:nvPicPr>
          <p:cNvPr id="4" name="Picture 3" descr="hbox_Error_=_th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771" y="3972427"/>
            <a:ext cx="4278698" cy="519314"/>
          </a:xfrm>
          <a:prstGeom prst="rect">
            <a:avLst/>
          </a:prstGeom>
        </p:spPr>
      </p:pic>
    </p:spTree>
    <p:extLst>
      <p:ext uri="{BB962C8B-B14F-4D97-AF65-F5344CB8AC3E}">
        <p14:creationId xmlns:p14="http://schemas.microsoft.com/office/powerpoint/2010/main" val="1383925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Altitudes</a:t>
            </a:r>
          </a:p>
        </p:txBody>
      </p:sp>
      <p:sp>
        <p:nvSpPr>
          <p:cNvPr id="57346" name="Rectangle 3"/>
          <p:cNvSpPr>
            <a:spLocks noGrp="1" noChangeArrowheads="1"/>
          </p:cNvSpPr>
          <p:nvPr>
            <p:ph type="body" idx="1"/>
          </p:nvPr>
        </p:nvSpPr>
        <p:spPr>
          <a:xfrm>
            <a:off x="527050" y="912813"/>
            <a:ext cx="7854950" cy="1225550"/>
          </a:xfrm>
        </p:spPr>
        <p:txBody>
          <a:bodyPr/>
          <a:lstStyle/>
          <a:p>
            <a:pPr>
              <a:lnSpc>
                <a:spcPct val="115000"/>
              </a:lnSpc>
            </a:pPr>
            <a:r>
              <a:rPr lang="en-US" sz="2200" dirty="0">
                <a:latin typeface="Arial" charset="0"/>
                <a:ea typeface="ＭＳ Ｐゴシック" charset="0"/>
                <a:cs typeface="ＭＳ Ｐゴシック" charset="0"/>
              </a:rPr>
              <a:t>More high altitude measures than low-altitude measures</a:t>
            </a:r>
          </a:p>
          <a:p>
            <a:pPr>
              <a:lnSpc>
                <a:spcPct val="115000"/>
              </a:lnSpc>
            </a:pPr>
            <a:r>
              <a:rPr lang="en-US" sz="2200" dirty="0">
                <a:latin typeface="Arial" charset="0"/>
                <a:ea typeface="ＭＳ Ｐゴシック" charset="0"/>
                <a:cs typeface="ＭＳ Ｐゴシック" charset="0"/>
              </a:rPr>
              <a:t>Because clouds reduce visibility of low altitude moons</a:t>
            </a:r>
          </a:p>
          <a:p>
            <a:pPr>
              <a:lnSpc>
                <a:spcPct val="115000"/>
              </a:lnSpc>
            </a:pPr>
            <a:r>
              <a:rPr lang="en-US" sz="2200" dirty="0">
                <a:latin typeface="Arial" charset="0"/>
                <a:ea typeface="ＭＳ Ｐゴシック" charset="0"/>
                <a:cs typeface="ＭＳ Ｐゴシック" charset="0"/>
              </a:rPr>
              <a:t>We required that the moon was clearly visible before making any judgments</a:t>
            </a:r>
            <a:endParaRPr lang="en-US" sz="1800" dirty="0">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160420" y="3462421"/>
            <a:ext cx="4539321" cy="2553368"/>
          </a:xfrm>
          <a:prstGeom prst="rect">
            <a:avLst/>
          </a:prstGeom>
        </p:spPr>
      </p:pic>
      <p:pic>
        <p:nvPicPr>
          <p:cNvPr id="2" name="Picture 1" descr="AltitudeAl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106" y="2819134"/>
            <a:ext cx="4371473" cy="3905183"/>
          </a:xfrm>
          <a:prstGeom prst="rect">
            <a:avLst/>
          </a:prstGeom>
        </p:spPr>
      </p:pic>
    </p:spTree>
    <p:extLst>
      <p:ext uri="{BB962C8B-B14F-4D97-AF65-F5344CB8AC3E}">
        <p14:creationId xmlns:p14="http://schemas.microsoft.com/office/powerpoint/2010/main" val="2422099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Errors</a:t>
            </a:r>
          </a:p>
        </p:txBody>
      </p:sp>
      <p:sp>
        <p:nvSpPr>
          <p:cNvPr id="26626" name="Rectangle 3"/>
          <p:cNvSpPr>
            <a:spLocks noGrp="1" noChangeArrowheads="1"/>
          </p:cNvSpPr>
          <p:nvPr>
            <p:ph type="body" idx="1"/>
          </p:nvPr>
        </p:nvSpPr>
        <p:spPr>
          <a:xfrm>
            <a:off x="527050" y="912813"/>
            <a:ext cx="7854950" cy="1225550"/>
          </a:xfrm>
        </p:spPr>
        <p:txBody>
          <a:bodyPr/>
          <a:lstStyle/>
          <a:p>
            <a:pPr>
              <a:lnSpc>
                <a:spcPct val="115000"/>
              </a:lnSpc>
              <a:defRPr/>
            </a:pPr>
            <a:r>
              <a:rPr lang="en-US" sz="2200" dirty="0">
                <a:latin typeface="Arial" charset="0"/>
                <a:ea typeface="ＭＳ Ｐゴシック" charset="0"/>
                <a:cs typeface="ＭＳ Ｐゴシック" charset="0"/>
              </a:rPr>
              <a:t>Across all judgments, most errors are between -25 to +25 degrees</a:t>
            </a:r>
          </a:p>
          <a:p>
            <a:pPr>
              <a:lnSpc>
                <a:spcPct val="115000"/>
              </a:lnSpc>
              <a:defRPr/>
            </a:pPr>
            <a:r>
              <a:rPr lang="en-US" sz="2200" dirty="0">
                <a:latin typeface="Arial" charset="0"/>
                <a:ea typeface="ＭＳ Ｐゴシック" charset="0"/>
                <a:cs typeface="ＭＳ Ｐゴシック" charset="0"/>
              </a:rPr>
              <a:t>A few subjects have consistently large errors (around 180 degrees)</a:t>
            </a:r>
          </a:p>
          <a:p>
            <a:pPr lvl="1">
              <a:lnSpc>
                <a:spcPct val="115000"/>
              </a:lnSpc>
              <a:defRPr/>
            </a:pPr>
            <a:r>
              <a:rPr lang="en-US" sz="1800" dirty="0">
                <a:latin typeface="Arial" charset="0"/>
                <a:ea typeface="ＭＳ Ｐゴシック" charset="0"/>
                <a:cs typeface="ＭＳ Ｐゴシック" charset="0"/>
              </a:rPr>
              <a:t>We think they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misunderstood the task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and tried to “complete”</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 the moon rather than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“match” it</a:t>
            </a:r>
          </a:p>
          <a:p>
            <a:pPr>
              <a:lnSpc>
                <a:spcPct val="115000"/>
              </a:lnSpc>
              <a:defRPr/>
            </a:pPr>
            <a:r>
              <a:rPr lang="en-US" sz="2200" dirty="0">
                <a:latin typeface="Arial" charset="0"/>
                <a:ea typeface="ＭＳ Ｐゴシック" charset="0"/>
                <a:cs typeface="ＭＳ Ｐゴシック" charset="0"/>
              </a:rPr>
              <a:t>Other subjects might</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have had a data entry </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problem</a:t>
            </a:r>
            <a:endParaRPr lang="en-US" sz="2200" dirty="0">
              <a:latin typeface="Arial" charset="0"/>
              <a:ea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2" name="Picture 1" descr="ErrorsAl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315" y="2280563"/>
            <a:ext cx="4899526" cy="4376910"/>
          </a:xfrm>
          <a:prstGeom prst="rect">
            <a:avLst/>
          </a:prstGeom>
        </p:spPr>
      </p:pic>
    </p:spTree>
    <p:extLst>
      <p:ext uri="{BB962C8B-B14F-4D97-AF65-F5344CB8AC3E}">
        <p14:creationId xmlns:p14="http://schemas.microsoft.com/office/powerpoint/2010/main" val="4063440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Errors</a:t>
            </a:r>
          </a:p>
        </p:txBody>
      </p:sp>
      <p:sp>
        <p:nvSpPr>
          <p:cNvPr id="26626" name="Rectangle 3"/>
          <p:cNvSpPr>
            <a:spLocks noGrp="1" noChangeArrowheads="1"/>
          </p:cNvSpPr>
          <p:nvPr>
            <p:ph type="body" idx="1"/>
          </p:nvPr>
        </p:nvSpPr>
        <p:spPr>
          <a:xfrm>
            <a:off x="527050" y="912813"/>
            <a:ext cx="7854950" cy="1225550"/>
          </a:xfrm>
        </p:spPr>
        <p:txBody>
          <a:bodyPr/>
          <a:lstStyle/>
          <a:p>
            <a:pPr>
              <a:lnSpc>
                <a:spcPct val="115000"/>
              </a:lnSpc>
              <a:defRPr/>
            </a:pPr>
            <a:r>
              <a:rPr lang="en-US" sz="2200" dirty="0">
                <a:latin typeface="Arial" charset="0"/>
                <a:ea typeface="ＭＳ Ｐゴシック" charset="0"/>
                <a:cs typeface="ＭＳ Ｐゴシック" charset="0"/>
              </a:rPr>
              <a:t>We treated all 125 responses outside of -45 to +45 degrees as mistakes</a:t>
            </a:r>
          </a:p>
          <a:p>
            <a:pPr>
              <a:lnSpc>
                <a:spcPct val="115000"/>
              </a:lnSpc>
              <a:defRPr/>
            </a:pPr>
            <a:r>
              <a:rPr lang="en-US" sz="2200" dirty="0">
                <a:latin typeface="Arial" charset="0"/>
                <a:ea typeface="ＭＳ Ｐゴシック" charset="0"/>
                <a:cs typeface="ＭＳ Ｐゴシック" charset="0"/>
              </a:rPr>
              <a:t>This removed all data from 11 observers</a:t>
            </a:r>
          </a:p>
          <a:p>
            <a:pPr>
              <a:lnSpc>
                <a:spcPct val="115000"/>
              </a:lnSpc>
              <a:defRPr/>
            </a:pPr>
            <a:r>
              <a:rPr lang="en-US" sz="2200" dirty="0">
                <a:latin typeface="Arial" charset="0"/>
                <a:ea typeface="ＭＳ Ｐゴシック" charset="0"/>
              </a:rPr>
              <a:t>The final data set is 2175 responses for 219 observers</a:t>
            </a: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4" name="Picture 3" descr="Distributions.pdf"/>
          <p:cNvPicPr>
            <a:picLocks noChangeAspect="1"/>
          </p:cNvPicPr>
          <p:nvPr/>
        </p:nvPicPr>
        <p:blipFill rotWithShape="1">
          <a:blip r:embed="rId3">
            <a:extLst>
              <a:ext uri="{28A0092B-C50C-407E-A947-70E740481C1C}">
                <a14:useLocalDpi xmlns:a14="http://schemas.microsoft.com/office/drawing/2010/main" val="0"/>
              </a:ext>
            </a:extLst>
          </a:blip>
          <a:srcRect t="58480"/>
          <a:stretch/>
        </p:blipFill>
        <p:spPr>
          <a:xfrm>
            <a:off x="418100" y="2793999"/>
            <a:ext cx="8395304" cy="3743158"/>
          </a:xfrm>
          <a:prstGeom prst="rect">
            <a:avLst/>
          </a:prstGeom>
        </p:spPr>
      </p:pic>
    </p:spTree>
    <p:extLst>
      <p:ext uri="{BB962C8B-B14F-4D97-AF65-F5344CB8AC3E}">
        <p14:creationId xmlns:p14="http://schemas.microsoft.com/office/powerpoint/2010/main" val="545251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143363" name="Rectangle 3"/>
          <p:cNvSpPr>
            <a:spLocks noGrp="1" noChangeArrowheads="1"/>
          </p:cNvSpPr>
          <p:nvPr>
            <p:ph type="body" idx="1"/>
          </p:nvPr>
        </p:nvSpPr>
        <p:spPr>
          <a:xfrm>
            <a:off x="527050" y="1116013"/>
            <a:ext cx="7854950" cy="1225550"/>
          </a:xfrm>
        </p:spPr>
        <p:txBody>
          <a:bodyPr/>
          <a:lstStyle/>
          <a:p>
            <a:pPr>
              <a:lnSpc>
                <a:spcPct val="115000"/>
              </a:lnSpc>
            </a:pPr>
            <a:r>
              <a:rPr lang="en-US" sz="2000" dirty="0">
                <a:latin typeface="Arial" charset="0"/>
                <a:ea typeface="ＭＳ Ｐゴシック" charset="0"/>
                <a:cs typeface="ＭＳ Ｐゴシック" charset="0"/>
              </a:rPr>
              <a:t>In reality, the moon is always the same size and nearly always covers the same visual angle (0.5 degrees)</a:t>
            </a:r>
            <a:endParaRPr lang="en-US" sz="22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3" name="Picture 2" descr="moonrise-timelapse-over-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422" y="2126937"/>
            <a:ext cx="6430210" cy="4490430"/>
          </a:xfrm>
          <a:prstGeom prst="rect">
            <a:avLst/>
          </a:prstGeom>
        </p:spPr>
      </p:pic>
    </p:spTree>
    <p:extLst>
      <p:ext uri="{BB962C8B-B14F-4D97-AF65-F5344CB8AC3E}">
        <p14:creationId xmlns:p14="http://schemas.microsoft.com/office/powerpoint/2010/main" val="1383218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Averages for each subject</a:t>
            </a:r>
          </a:p>
        </p:txBody>
      </p:sp>
      <p:sp>
        <p:nvSpPr>
          <p:cNvPr id="55298" name="Rectangle 3"/>
          <p:cNvSpPr>
            <a:spLocks noGrp="1" noChangeArrowheads="1"/>
          </p:cNvSpPr>
          <p:nvPr>
            <p:ph type="body" idx="1"/>
          </p:nvPr>
        </p:nvSpPr>
        <p:spPr>
          <a:xfrm>
            <a:off x="477731" y="999116"/>
            <a:ext cx="7854950" cy="1225550"/>
          </a:xfrm>
        </p:spPr>
        <p:txBody>
          <a:bodyPr/>
          <a:lstStyle/>
          <a:p>
            <a:pPr>
              <a:lnSpc>
                <a:spcPct val="115000"/>
              </a:lnSpc>
            </a:pPr>
            <a:r>
              <a:rPr lang="en-US" sz="2200" dirty="0">
                <a:latin typeface="Arial" charset="0"/>
                <a:ea typeface="ＭＳ Ｐゴシック" charset="0"/>
                <a:cs typeface="ＭＳ Ｐゴシック" charset="0"/>
              </a:rPr>
              <a:t>A subject may sometimes have error clockwise and sometimes counterclockwise </a:t>
            </a:r>
          </a:p>
          <a:p>
            <a:pPr>
              <a:lnSpc>
                <a:spcPct val="115000"/>
              </a:lnSpc>
            </a:pPr>
            <a:r>
              <a:rPr lang="en-US" sz="2200" dirty="0">
                <a:latin typeface="Arial" charset="0"/>
                <a:ea typeface="ＭＳ Ｐゴシック" charset="0"/>
                <a:cs typeface="ＭＳ Ｐゴシック" charset="0"/>
              </a:rPr>
              <a:t>We averaged the errors across trials to get the best estimate for a subject</a:t>
            </a:r>
          </a:p>
          <a:p>
            <a:pPr>
              <a:lnSpc>
                <a:spcPct val="115000"/>
              </a:lnSpc>
            </a:pPr>
            <a:r>
              <a:rPr lang="en-US" sz="2200" dirty="0">
                <a:latin typeface="Arial" charset="0"/>
                <a:ea typeface="ＭＳ Ｐゴシック" charset="0"/>
                <a:cs typeface="ＭＳ Ｐゴシック" charset="0"/>
              </a:rPr>
              <a:t>We did the same thing for the altitude of the moon</a:t>
            </a:r>
          </a:p>
          <a:p>
            <a:pPr lvl="1">
              <a:lnSpc>
                <a:spcPct val="115000"/>
              </a:lnSpc>
            </a:pPr>
            <a:r>
              <a:rPr lang="en-US" sz="1800" dirty="0">
                <a:latin typeface="Arial" charset="0"/>
                <a:ea typeface="ＭＳ Ｐゴシック" charset="0"/>
                <a:cs typeface="ＭＳ Ｐゴシック" charset="0"/>
              </a:rPr>
              <a:t>The altitude changes continuously, but only a small amount for any given experiment.</a:t>
            </a:r>
          </a:p>
          <a:p>
            <a:pPr lvl="2">
              <a:lnSpc>
                <a:spcPct val="115000"/>
              </a:lnSpc>
            </a:pPr>
            <a:r>
              <a:rPr lang="en-US" sz="1800" dirty="0">
                <a:latin typeface="Arial" charset="0"/>
                <a:ea typeface="ＭＳ Ｐゴシック" charset="0"/>
                <a:cs typeface="ＭＳ Ｐゴシック" charset="0"/>
              </a:rPr>
              <a:t>Mean=0.24 degrees, Max=1.3 degrees</a:t>
            </a:r>
          </a:p>
          <a:p>
            <a:pPr>
              <a:lnSpc>
                <a:spcPct val="115000"/>
              </a:lnSpc>
            </a:pPr>
            <a:r>
              <a:rPr lang="en-US" sz="2200" dirty="0">
                <a:latin typeface="Arial" charset="0"/>
                <a:ea typeface="ＭＳ Ｐゴシック" charset="0"/>
                <a:cs typeface="ＭＳ Ｐゴシック" charset="0"/>
              </a:rPr>
              <a:t>So, each subject provides a mean error and a mean altitude</a:t>
            </a:r>
          </a:p>
          <a:p>
            <a:pPr>
              <a:lnSpc>
                <a:spcPct val="115000"/>
              </a:lnSpc>
            </a:pPr>
            <a:r>
              <a:rPr lang="en-US" sz="2200" dirty="0">
                <a:latin typeface="Arial" charset="0"/>
                <a:ea typeface="ＭＳ Ｐゴシック" charset="0"/>
                <a:cs typeface="ＭＳ Ｐゴシック" charset="0"/>
              </a:rPr>
              <a:t>We want to see if these are related</a:t>
            </a:r>
          </a:p>
        </p:txBody>
      </p:sp>
    </p:spTree>
    <p:extLst>
      <p:ext uri="{BB962C8B-B14F-4D97-AF65-F5344CB8AC3E}">
        <p14:creationId xmlns:p14="http://schemas.microsoft.com/office/powerpoint/2010/main" val="3333094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r>
              <a:rPr lang="en-US" sz="2200" dirty="0">
                <a:latin typeface="Arial" charset="0"/>
                <a:ea typeface="ＭＳ Ｐゴシック" charset="0"/>
                <a:cs typeface="ＭＳ Ｐゴシック" charset="0"/>
              </a:rPr>
              <a:t>Use </a:t>
            </a:r>
            <a:r>
              <a:rPr lang="en-US" sz="2200" dirty="0" err="1">
                <a:latin typeface="Arial" charset="0"/>
                <a:ea typeface="ＭＳ Ｐゴシック" charset="0"/>
                <a:cs typeface="ＭＳ Ｐゴシック" charset="0"/>
              </a:rPr>
              <a:t>ulam</a:t>
            </a:r>
            <a:r>
              <a:rPr lang="en-US" sz="2200" dirty="0">
                <a:latin typeface="Arial" charset="0"/>
                <a:ea typeface="ＭＳ Ｐゴシック" charset="0"/>
                <a:cs typeface="ＭＳ Ｐゴシック" charset="0"/>
              </a:rPr>
              <a:t>() to compare three models</a:t>
            </a:r>
          </a:p>
          <a:p>
            <a:pPr>
              <a:lnSpc>
                <a:spcPct val="115000"/>
              </a:lnSpc>
              <a:defRPr/>
            </a:pPr>
            <a:endParaRPr lang="en-US" sz="2200" dirty="0">
              <a:latin typeface="Arial" charset="0"/>
              <a:ea typeface="ＭＳ Ｐゴシック" charset="0"/>
              <a:cs typeface="ＭＳ Ｐゴシック" charset="0"/>
            </a:endParaRPr>
          </a:p>
          <a:p>
            <a:pPr>
              <a:lnSpc>
                <a:spcPct val="115000"/>
              </a:lnSpc>
              <a:defRPr/>
            </a:pPr>
            <a:r>
              <a:rPr lang="en-US" sz="2200" dirty="0">
                <a:latin typeface="Arial" charset="0"/>
                <a:ea typeface="ＭＳ Ｐゴシック" charset="0"/>
                <a:cs typeface="ＭＳ Ｐゴシック" charset="0"/>
              </a:rPr>
              <a:t>Null: no relation between error and moon altitude</a:t>
            </a:r>
          </a:p>
          <a:p>
            <a:pPr>
              <a:lnSpc>
                <a:spcPct val="115000"/>
              </a:lnSpc>
              <a:defRPr/>
            </a:pPr>
            <a:r>
              <a:rPr lang="en-US" sz="2200" dirty="0">
                <a:latin typeface="Arial" charset="0"/>
                <a:ea typeface="ＭＳ Ｐゴシック" charset="0"/>
                <a:cs typeface="ＭＳ Ｐゴシック" charset="0"/>
              </a:rPr>
              <a:t>Linear: some (positive or negative) relation between error and moon altitude</a:t>
            </a:r>
          </a:p>
          <a:p>
            <a:pPr>
              <a:lnSpc>
                <a:spcPct val="115000"/>
              </a:lnSpc>
              <a:defRPr/>
            </a:pPr>
            <a:r>
              <a:rPr lang="en-US" sz="2200" dirty="0">
                <a:latin typeface="Arial" charset="0"/>
                <a:ea typeface="ＭＳ Ｐゴシック" charset="0"/>
                <a:cs typeface="ＭＳ Ｐゴシック" charset="0"/>
              </a:rPr>
              <a:t>Positive Linear: a positive relation between error and moon altitude</a:t>
            </a:r>
          </a:p>
          <a:p>
            <a:pPr>
              <a:lnSpc>
                <a:spcPct val="115000"/>
              </a:lnSpc>
              <a:defRPr/>
            </a:pPr>
            <a:endParaRPr lang="en-US" sz="2200" dirty="0">
              <a:latin typeface="Arial" charset="0"/>
              <a:ea typeface="ＭＳ Ｐゴシック" charset="0"/>
              <a:cs typeface="ＭＳ Ｐゴシック" charset="0"/>
            </a:endParaRPr>
          </a:p>
          <a:p>
            <a:pPr>
              <a:lnSpc>
                <a:spcPct val="115000"/>
              </a:lnSpc>
              <a:defRPr/>
            </a:pPr>
            <a:r>
              <a:rPr lang="en-US" sz="2200" dirty="0">
                <a:latin typeface="Arial" charset="0"/>
                <a:ea typeface="ＭＳ Ｐゴシック" charset="0"/>
                <a:cs typeface="ＭＳ Ｐゴシック" charset="0"/>
              </a:rPr>
              <a:t>If perceptual accuracy is determined by </a:t>
            </a:r>
            <a:r>
              <a:rPr lang="en-US" sz="2200" i="1" dirty="0">
                <a:latin typeface="Arial" charset="0"/>
                <a:ea typeface="ＭＳ Ｐゴシック" charset="0"/>
                <a:cs typeface="ＭＳ Ｐゴシック" charset="0"/>
              </a:rPr>
              <a:t>perceived</a:t>
            </a:r>
            <a:r>
              <a:rPr lang="en-US" sz="2200" dirty="0">
                <a:latin typeface="Arial" charset="0"/>
                <a:ea typeface="ＭＳ Ｐゴシック" charset="0"/>
                <a:cs typeface="ＭＳ Ｐゴシック" charset="0"/>
              </a:rPr>
              <a:t> size, the Positive Linear model should best match the data </a:t>
            </a:r>
            <a:endParaRPr lang="en-US" sz="1800" dirty="0">
              <a:latin typeface="Arial" charset="0"/>
              <a:ea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Tree>
    <p:extLst>
      <p:ext uri="{BB962C8B-B14F-4D97-AF65-F5344CB8AC3E}">
        <p14:creationId xmlns:p14="http://schemas.microsoft.com/office/powerpoint/2010/main" val="245881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Null</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r>
              <a:rPr lang="en-US" sz="2200" dirty="0" err="1">
                <a:latin typeface="Arial" charset="0"/>
                <a:ea typeface="ＭＳ Ｐゴシック" charset="0"/>
                <a:cs typeface="ＭＳ Ｐゴシック" charset="0"/>
              </a:rPr>
              <a:t>MINull</a:t>
            </a:r>
            <a:r>
              <a:rPr lang="en-US" sz="2200" dirty="0">
                <a:latin typeface="Arial" charset="0"/>
                <a:ea typeface="ＭＳ Ｐゴシック" charset="0"/>
                <a:cs typeface="ＭＳ Ｐゴシック" charset="0"/>
              </a:rPr>
              <a:t> &lt;- </a:t>
            </a:r>
            <a:r>
              <a:rPr lang="en-US" sz="2200" dirty="0" err="1">
                <a:latin typeface="Arial" charset="0"/>
                <a:ea typeface="ＭＳ Ｐゴシック" charset="0"/>
                <a:cs typeface="ＭＳ Ｐゴシック" charset="0"/>
              </a:rPr>
              <a:t>ulam</a:t>
            </a:r>
            <a:r>
              <a:rPr lang="en-US" sz="2200" dirty="0">
                <a:latin typeface="Arial" charset="0"/>
                <a:ea typeface="ＭＳ Ｐゴシック" charset="0"/>
                <a:cs typeface="ＭＳ Ｐゴシック" charset="0"/>
              </a:rPr>
              <a:t>(</a:t>
            </a:r>
          </a:p>
          <a:p>
            <a:pPr>
              <a:lnSpc>
                <a:spcPct val="115000"/>
              </a:lnSpc>
              <a:defRPr/>
            </a:pP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alist</a:t>
            </a: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AbsError</a:t>
            </a:r>
            <a:r>
              <a:rPr lang="en-US" sz="2200" dirty="0">
                <a:latin typeface="Arial" charset="0"/>
                <a:ea typeface="ＭＳ Ｐゴシック" charset="0"/>
                <a:cs typeface="ＭＳ Ｐゴシック" charset="0"/>
              </a:rPr>
              <a:t>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(mu, sigma), </a:t>
            </a:r>
          </a:p>
          <a:p>
            <a:pPr>
              <a:lnSpc>
                <a:spcPct val="115000"/>
              </a:lnSpc>
              <a:defRPr/>
            </a:pPr>
            <a:r>
              <a:rPr lang="en-US" sz="2200" dirty="0">
                <a:latin typeface="Arial" charset="0"/>
                <a:ea typeface="ＭＳ Ｐゴシック" charset="0"/>
                <a:cs typeface="ＭＳ Ｐゴシック" charset="0"/>
              </a:rPr>
              <a:t>	mu &lt;- a0,</a:t>
            </a:r>
          </a:p>
          <a:p>
            <a:pPr>
              <a:lnSpc>
                <a:spcPct val="115000"/>
              </a:lnSpc>
              <a:defRPr/>
            </a:pPr>
            <a:r>
              <a:rPr lang="en-US" sz="2200" dirty="0">
                <a:latin typeface="Arial" charset="0"/>
                <a:ea typeface="ＭＳ Ｐゴシック" charset="0"/>
                <a:cs typeface="ＭＳ Ｐゴシック" charset="0"/>
              </a:rPr>
              <a:t>	a0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(10, 10),</a:t>
            </a:r>
          </a:p>
          <a:p>
            <a:pPr>
              <a:lnSpc>
                <a:spcPct val="115000"/>
              </a:lnSpc>
              <a:defRPr/>
            </a:pPr>
            <a:r>
              <a:rPr lang="en-US" sz="2200" dirty="0">
                <a:latin typeface="Arial" charset="0"/>
                <a:ea typeface="ＭＳ Ｐゴシック" charset="0"/>
                <a:cs typeface="ＭＳ Ｐゴシック" charset="0"/>
              </a:rPr>
              <a:t>	sigma  ~ </a:t>
            </a:r>
            <a:r>
              <a:rPr lang="en-US" sz="2200" dirty="0" err="1">
                <a:latin typeface="Arial" charset="0"/>
                <a:ea typeface="ＭＳ Ｐゴシック" charset="0"/>
                <a:cs typeface="ＭＳ Ｐゴシック" charset="0"/>
              </a:rPr>
              <a:t>dunif</a:t>
            </a:r>
            <a:r>
              <a:rPr lang="en-US" sz="2200" dirty="0">
                <a:latin typeface="Arial" charset="0"/>
                <a:ea typeface="ＭＳ Ｐゴシック" charset="0"/>
                <a:cs typeface="ＭＳ Ｐゴシック" charset="0"/>
              </a:rPr>
              <a:t>(0, 100)</a:t>
            </a:r>
          </a:p>
          <a:p>
            <a:pPr>
              <a:lnSpc>
                <a:spcPct val="115000"/>
              </a:lnSpc>
              <a:defRPr/>
            </a:pPr>
            <a:r>
              <a:rPr lang="en-US" sz="2200" dirty="0">
                <a:latin typeface="Arial" charset="0"/>
                <a:ea typeface="ＭＳ Ｐゴシック" charset="0"/>
                <a:cs typeface="ＭＳ Ｐゴシック" charset="0"/>
              </a:rPr>
              <a:t>	), data= </a:t>
            </a:r>
            <a:r>
              <a:rPr lang="en-US" sz="2200" dirty="0" err="1">
                <a:latin typeface="Arial" charset="0"/>
                <a:ea typeface="ＭＳ Ｐゴシック" charset="0"/>
                <a:cs typeface="ＭＳ Ｐゴシック" charset="0"/>
              </a:rPr>
              <a:t>MIdata</a:t>
            </a: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log_lik</a:t>
            </a:r>
            <a:r>
              <a:rPr lang="en-US" sz="2200" dirty="0">
                <a:latin typeface="Arial" charset="0"/>
                <a:ea typeface="ＭＳ Ｐゴシック" charset="0"/>
                <a:cs typeface="ＭＳ Ｐゴシック" charset="0"/>
              </a:rPr>
              <a:t>=TRUE, </a:t>
            </a:r>
            <a:r>
              <a:rPr lang="en-US" sz="2200" dirty="0" err="1">
                <a:latin typeface="Arial" charset="0"/>
                <a:ea typeface="ＭＳ Ｐゴシック" charset="0"/>
                <a:cs typeface="ＭＳ Ｐゴシック" charset="0"/>
              </a:rPr>
              <a:t>iter</a:t>
            </a:r>
            <a:r>
              <a:rPr lang="en-US" sz="2200" dirty="0">
                <a:latin typeface="Arial" charset="0"/>
                <a:ea typeface="ＭＳ Ｐゴシック" charset="0"/>
                <a:cs typeface="ＭＳ Ｐゴシック" charset="0"/>
              </a:rPr>
              <a:t>=10000, warmup=4000, chains=4, cores=4  ) </a:t>
            </a:r>
          </a:p>
          <a:p>
            <a:pPr>
              <a:lnSpc>
                <a:spcPct val="115000"/>
              </a:lnSpc>
              <a:defRPr/>
            </a:pPr>
            <a:endParaRPr lang="en-US" sz="2200" dirty="0">
              <a:latin typeface="Arial" charset="0"/>
              <a:ea typeface="ＭＳ Ｐゴシック" charset="0"/>
              <a:cs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2" name="TextBox 1">
            <a:extLst>
              <a:ext uri="{FF2B5EF4-FFF2-40B4-BE49-F238E27FC236}">
                <a16:creationId xmlns:a16="http://schemas.microsoft.com/office/drawing/2014/main" id="{E2D34700-1AF1-800E-7268-356993B37EC5}"/>
              </a:ext>
            </a:extLst>
          </p:cNvPr>
          <p:cNvSpPr txBox="1"/>
          <p:nvPr/>
        </p:nvSpPr>
        <p:spPr>
          <a:xfrm>
            <a:off x="2060028" y="4792718"/>
            <a:ext cx="4326826" cy="1200329"/>
          </a:xfrm>
          <a:prstGeom prst="rect">
            <a:avLst/>
          </a:prstGeom>
          <a:solidFill>
            <a:schemeClr val="accent2"/>
          </a:solidFill>
        </p:spPr>
        <p:txBody>
          <a:bodyPr wrap="none" rtlCol="0">
            <a:spAutoFit/>
          </a:bodyPr>
          <a:lstStyle/>
          <a:p>
            <a:r>
              <a:rPr lang="en-US" dirty="0"/>
              <a:t>&gt; precis(</a:t>
            </a:r>
            <a:r>
              <a:rPr lang="en-US" dirty="0" err="1"/>
              <a:t>MINull</a:t>
            </a:r>
            <a:r>
              <a:rPr lang="en-US" dirty="0"/>
              <a:t>)</a:t>
            </a:r>
          </a:p>
          <a:p>
            <a:r>
              <a:rPr lang="en-US" dirty="0"/>
              <a:t>      mean   </a:t>
            </a:r>
            <a:r>
              <a:rPr lang="en-US" dirty="0" err="1"/>
              <a:t>sd</a:t>
            </a:r>
            <a:r>
              <a:rPr lang="en-US" dirty="0"/>
              <a:t> 5.5% 94.5% </a:t>
            </a:r>
            <a:r>
              <a:rPr lang="en-US" dirty="0" err="1"/>
              <a:t>rhat</a:t>
            </a:r>
            <a:r>
              <a:rPr lang="en-US" dirty="0"/>
              <a:t> </a:t>
            </a:r>
            <a:r>
              <a:rPr lang="en-US" dirty="0" err="1"/>
              <a:t>ess_bulk</a:t>
            </a:r>
            <a:endParaRPr lang="en-US" dirty="0"/>
          </a:p>
          <a:p>
            <a:r>
              <a:rPr lang="en-US" dirty="0"/>
              <a:t>a0    4.58 0.26 4.15   5.0    1 16559.72</a:t>
            </a:r>
          </a:p>
          <a:p>
            <a:r>
              <a:rPr lang="en-US" dirty="0"/>
              <a:t>sigma 3.89 0.19 3.61   4.2    1 16024.99</a:t>
            </a:r>
          </a:p>
        </p:txBody>
      </p:sp>
    </p:spTree>
    <p:extLst>
      <p:ext uri="{BB962C8B-B14F-4D97-AF65-F5344CB8AC3E}">
        <p14:creationId xmlns:p14="http://schemas.microsoft.com/office/powerpoint/2010/main" val="420095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Linear</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r>
              <a:rPr lang="en-US" sz="2200" dirty="0" err="1">
                <a:latin typeface="Arial" charset="0"/>
                <a:ea typeface="ＭＳ Ｐゴシック" charset="0"/>
                <a:cs typeface="ＭＳ Ｐゴシック" charset="0"/>
              </a:rPr>
              <a:t>MILinear</a:t>
            </a:r>
            <a:r>
              <a:rPr lang="en-US" sz="2200" dirty="0">
                <a:latin typeface="Arial" charset="0"/>
                <a:ea typeface="ＭＳ Ｐゴシック" charset="0"/>
                <a:cs typeface="ＭＳ Ｐゴシック" charset="0"/>
              </a:rPr>
              <a:t> &lt;- </a:t>
            </a:r>
            <a:r>
              <a:rPr lang="en-US" sz="2200" dirty="0" err="1">
                <a:latin typeface="Arial" charset="0"/>
                <a:ea typeface="ＭＳ Ｐゴシック" charset="0"/>
                <a:cs typeface="ＭＳ Ｐゴシック" charset="0"/>
              </a:rPr>
              <a:t>ulam</a:t>
            </a:r>
            <a:r>
              <a:rPr lang="en-US" sz="2200" dirty="0">
                <a:latin typeface="Arial" charset="0"/>
                <a:ea typeface="ＭＳ Ｐゴシック" charset="0"/>
                <a:cs typeface="ＭＳ Ｐゴシック" charset="0"/>
              </a:rPr>
              <a:t>(</a:t>
            </a:r>
          </a:p>
          <a:p>
            <a:pPr>
              <a:lnSpc>
                <a:spcPct val="115000"/>
              </a:lnSpc>
              <a:defRPr/>
            </a:pP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alist</a:t>
            </a: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AbsError</a:t>
            </a:r>
            <a:r>
              <a:rPr lang="en-US" sz="2200" dirty="0">
                <a:latin typeface="Arial" charset="0"/>
                <a:ea typeface="ＭＳ Ｐゴシック" charset="0"/>
                <a:cs typeface="ＭＳ Ｐゴシック" charset="0"/>
              </a:rPr>
              <a:t>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(mu, sigma), </a:t>
            </a:r>
          </a:p>
          <a:p>
            <a:pPr>
              <a:lnSpc>
                <a:spcPct val="115000"/>
              </a:lnSpc>
              <a:defRPr/>
            </a:pPr>
            <a:r>
              <a:rPr lang="en-US" sz="2200" dirty="0">
                <a:latin typeface="Arial" charset="0"/>
                <a:ea typeface="ＭＳ Ｐゴシック" charset="0"/>
                <a:cs typeface="ＭＳ Ｐゴシック" charset="0"/>
              </a:rPr>
              <a:t>	mu &lt;- a0 + a1*Altitude,</a:t>
            </a:r>
          </a:p>
          <a:p>
            <a:pPr>
              <a:lnSpc>
                <a:spcPct val="115000"/>
              </a:lnSpc>
              <a:defRPr/>
            </a:pPr>
            <a:r>
              <a:rPr lang="en-US" sz="2200" dirty="0">
                <a:latin typeface="Arial" charset="0"/>
                <a:ea typeface="ＭＳ Ｐゴシック" charset="0"/>
                <a:cs typeface="ＭＳ Ｐゴシック" charset="0"/>
              </a:rPr>
              <a:t>	a0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(10, 10),</a:t>
            </a:r>
          </a:p>
          <a:p>
            <a:pPr>
              <a:lnSpc>
                <a:spcPct val="115000"/>
              </a:lnSpc>
              <a:defRPr/>
            </a:pPr>
            <a:r>
              <a:rPr lang="en-US" sz="2200" dirty="0">
                <a:latin typeface="Arial" charset="0"/>
                <a:ea typeface="ＭＳ Ｐゴシック" charset="0"/>
                <a:cs typeface="ＭＳ Ｐゴシック" charset="0"/>
              </a:rPr>
              <a:t>	a1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(0, 20),</a:t>
            </a:r>
          </a:p>
          <a:p>
            <a:pPr>
              <a:lnSpc>
                <a:spcPct val="115000"/>
              </a:lnSpc>
              <a:defRPr/>
            </a:pPr>
            <a:r>
              <a:rPr lang="en-US" sz="2200" dirty="0">
                <a:latin typeface="Arial" charset="0"/>
                <a:ea typeface="ＭＳ Ｐゴシック" charset="0"/>
                <a:cs typeface="ＭＳ Ｐゴシック" charset="0"/>
              </a:rPr>
              <a:t>	sigma  ~ </a:t>
            </a:r>
            <a:r>
              <a:rPr lang="en-US" sz="2200" dirty="0" err="1">
                <a:latin typeface="Arial" charset="0"/>
                <a:ea typeface="ＭＳ Ｐゴシック" charset="0"/>
                <a:cs typeface="ＭＳ Ｐゴシック" charset="0"/>
              </a:rPr>
              <a:t>dunif</a:t>
            </a:r>
            <a:r>
              <a:rPr lang="en-US" sz="2200" dirty="0">
                <a:latin typeface="Arial" charset="0"/>
                <a:ea typeface="ＭＳ Ｐゴシック" charset="0"/>
                <a:cs typeface="ＭＳ Ｐゴシック" charset="0"/>
              </a:rPr>
              <a:t>(0, 100)</a:t>
            </a:r>
          </a:p>
          <a:p>
            <a:pPr>
              <a:lnSpc>
                <a:spcPct val="115000"/>
              </a:lnSpc>
              <a:defRPr/>
            </a:pPr>
            <a:r>
              <a:rPr lang="en-US" sz="2200" dirty="0">
                <a:latin typeface="Arial" charset="0"/>
                <a:ea typeface="ＭＳ Ｐゴシック" charset="0"/>
                <a:cs typeface="ＭＳ Ｐゴシック" charset="0"/>
              </a:rPr>
              <a:t>	), data= </a:t>
            </a:r>
            <a:r>
              <a:rPr lang="en-US" sz="2200" dirty="0" err="1">
                <a:latin typeface="Arial" charset="0"/>
                <a:ea typeface="ＭＳ Ｐゴシック" charset="0"/>
                <a:cs typeface="ＭＳ Ｐゴシック" charset="0"/>
              </a:rPr>
              <a:t>MIdata</a:t>
            </a: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log_lik</a:t>
            </a:r>
            <a:r>
              <a:rPr lang="en-US" sz="2200" dirty="0">
                <a:latin typeface="Arial" charset="0"/>
                <a:ea typeface="ＭＳ Ｐゴシック" charset="0"/>
                <a:cs typeface="ＭＳ Ｐゴシック" charset="0"/>
              </a:rPr>
              <a:t>=TRUE, </a:t>
            </a:r>
            <a:r>
              <a:rPr lang="en-US" sz="2200" dirty="0" err="1">
                <a:latin typeface="Arial" charset="0"/>
                <a:ea typeface="ＭＳ Ｐゴシック" charset="0"/>
                <a:cs typeface="ＭＳ Ｐゴシック" charset="0"/>
              </a:rPr>
              <a:t>iter</a:t>
            </a:r>
            <a:r>
              <a:rPr lang="en-US" sz="2200" dirty="0">
                <a:latin typeface="Arial" charset="0"/>
                <a:ea typeface="ＭＳ Ｐゴシック" charset="0"/>
                <a:cs typeface="ＭＳ Ｐゴシック" charset="0"/>
              </a:rPr>
              <a:t>=10000, warmup=4000, chains=4, cores=4  ) </a:t>
            </a: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2" name="TextBox 1">
            <a:extLst>
              <a:ext uri="{FF2B5EF4-FFF2-40B4-BE49-F238E27FC236}">
                <a16:creationId xmlns:a16="http://schemas.microsoft.com/office/drawing/2014/main" id="{E2D34700-1AF1-800E-7268-356993B37EC5}"/>
              </a:ext>
            </a:extLst>
          </p:cNvPr>
          <p:cNvSpPr txBox="1"/>
          <p:nvPr/>
        </p:nvSpPr>
        <p:spPr>
          <a:xfrm>
            <a:off x="4521200" y="2446421"/>
            <a:ext cx="4455066" cy="1477328"/>
          </a:xfrm>
          <a:prstGeom prst="rect">
            <a:avLst/>
          </a:prstGeom>
          <a:solidFill>
            <a:schemeClr val="accent2"/>
          </a:solidFill>
        </p:spPr>
        <p:txBody>
          <a:bodyPr wrap="none" rtlCol="0">
            <a:spAutoFit/>
          </a:bodyPr>
          <a:lstStyle/>
          <a:p>
            <a:r>
              <a:rPr lang="en-US" dirty="0"/>
              <a:t>&gt; precis(</a:t>
            </a:r>
            <a:r>
              <a:rPr lang="en-US" dirty="0" err="1"/>
              <a:t>MILinear</a:t>
            </a:r>
            <a:r>
              <a:rPr lang="en-US" dirty="0"/>
              <a:t>)</a:t>
            </a:r>
          </a:p>
          <a:p>
            <a:r>
              <a:rPr lang="en-US" dirty="0"/>
              <a:t>       mean   </a:t>
            </a:r>
            <a:r>
              <a:rPr lang="en-US" dirty="0" err="1"/>
              <a:t>sd</a:t>
            </a:r>
            <a:r>
              <a:rPr lang="en-US" dirty="0"/>
              <a:t>  5.5% 94.5% </a:t>
            </a:r>
            <a:r>
              <a:rPr lang="en-US" dirty="0" err="1"/>
              <a:t>rhat</a:t>
            </a:r>
            <a:r>
              <a:rPr lang="en-US" dirty="0"/>
              <a:t> </a:t>
            </a:r>
            <a:r>
              <a:rPr lang="en-US" dirty="0" err="1"/>
              <a:t>ess_bulk</a:t>
            </a:r>
            <a:endParaRPr lang="en-US" dirty="0"/>
          </a:p>
          <a:p>
            <a:r>
              <a:rPr lang="en-US" dirty="0"/>
              <a:t>a0     6.23 0.83  4.91  7.54    1  7813.51</a:t>
            </a:r>
          </a:p>
          <a:p>
            <a:r>
              <a:rPr lang="en-US" dirty="0"/>
              <a:t>a1    -0.07 0.03 -0.13 -0.02    1  7952.18</a:t>
            </a:r>
          </a:p>
          <a:p>
            <a:r>
              <a:rPr lang="en-US" dirty="0"/>
              <a:t>sigma  3.87 0.19  3.58  4.18    1 10929.40</a:t>
            </a:r>
          </a:p>
        </p:txBody>
      </p:sp>
    </p:spTree>
    <p:extLst>
      <p:ext uri="{BB962C8B-B14F-4D97-AF65-F5344CB8AC3E}">
        <p14:creationId xmlns:p14="http://schemas.microsoft.com/office/powerpoint/2010/main" val="143882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Positive Linear</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r>
              <a:rPr lang="en-US" sz="2200" dirty="0" err="1">
                <a:latin typeface="Arial" charset="0"/>
                <a:ea typeface="ＭＳ Ｐゴシック" charset="0"/>
                <a:cs typeface="ＭＳ Ｐゴシック" charset="0"/>
              </a:rPr>
              <a:t>MIPositiveSlope</a:t>
            </a:r>
            <a:r>
              <a:rPr lang="en-US" sz="2200" dirty="0">
                <a:latin typeface="Arial" charset="0"/>
                <a:ea typeface="ＭＳ Ｐゴシック" charset="0"/>
                <a:cs typeface="ＭＳ Ｐゴシック" charset="0"/>
              </a:rPr>
              <a:t> &lt;- </a:t>
            </a:r>
            <a:r>
              <a:rPr lang="en-US" sz="2200" dirty="0" err="1">
                <a:latin typeface="Arial" charset="0"/>
                <a:ea typeface="ＭＳ Ｐゴシック" charset="0"/>
                <a:cs typeface="ＭＳ Ｐゴシック" charset="0"/>
              </a:rPr>
              <a:t>ulam</a:t>
            </a:r>
            <a:r>
              <a:rPr lang="en-US" sz="2200" dirty="0">
                <a:latin typeface="Arial" charset="0"/>
                <a:ea typeface="ＭＳ Ｐゴシック" charset="0"/>
                <a:cs typeface="ＭＳ Ｐゴシック" charset="0"/>
              </a:rPr>
              <a:t>(</a:t>
            </a:r>
          </a:p>
          <a:p>
            <a:pPr>
              <a:lnSpc>
                <a:spcPct val="115000"/>
              </a:lnSpc>
              <a:defRPr/>
            </a:pP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alist</a:t>
            </a: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AbsError</a:t>
            </a:r>
            <a:r>
              <a:rPr lang="en-US" sz="2200" dirty="0">
                <a:latin typeface="Arial" charset="0"/>
                <a:ea typeface="ＭＳ Ｐゴシック" charset="0"/>
                <a:cs typeface="ＭＳ Ｐゴシック" charset="0"/>
              </a:rPr>
              <a:t>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(mu, sigma), </a:t>
            </a:r>
          </a:p>
          <a:p>
            <a:pPr>
              <a:lnSpc>
                <a:spcPct val="115000"/>
              </a:lnSpc>
              <a:defRPr/>
            </a:pPr>
            <a:r>
              <a:rPr lang="en-US" sz="2200" dirty="0">
                <a:latin typeface="Arial" charset="0"/>
                <a:ea typeface="ＭＳ Ｐゴシック" charset="0"/>
                <a:cs typeface="ＭＳ Ｐゴシック" charset="0"/>
              </a:rPr>
              <a:t>	mu &lt;- a0 + a1*Altitude,</a:t>
            </a:r>
          </a:p>
          <a:p>
            <a:pPr>
              <a:lnSpc>
                <a:spcPct val="115000"/>
              </a:lnSpc>
              <a:defRPr/>
            </a:pPr>
            <a:r>
              <a:rPr lang="en-US" sz="2200" dirty="0">
                <a:latin typeface="Arial" charset="0"/>
                <a:ea typeface="ＭＳ Ｐゴシック" charset="0"/>
                <a:cs typeface="ＭＳ Ｐゴシック" charset="0"/>
              </a:rPr>
              <a:t>	a0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(10, 10),</a:t>
            </a:r>
          </a:p>
          <a:p>
            <a:pPr>
              <a:lnSpc>
                <a:spcPct val="115000"/>
              </a:lnSpc>
              <a:defRPr/>
            </a:pPr>
            <a:r>
              <a:rPr lang="en-US" sz="2200" dirty="0">
                <a:latin typeface="Arial" charset="0"/>
                <a:ea typeface="ＭＳ Ｐゴシック" charset="0"/>
                <a:cs typeface="ＭＳ Ｐゴシック" charset="0"/>
              </a:rPr>
              <a:t>	a1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(0, 20),</a:t>
            </a:r>
          </a:p>
          <a:p>
            <a:pPr>
              <a:lnSpc>
                <a:spcPct val="115000"/>
              </a:lnSpc>
              <a:defRPr/>
            </a:pPr>
            <a:r>
              <a:rPr lang="en-US" sz="2200" dirty="0">
                <a:latin typeface="Arial" charset="0"/>
                <a:ea typeface="ＭＳ Ｐゴシック" charset="0"/>
                <a:cs typeface="ＭＳ Ｐゴシック" charset="0"/>
              </a:rPr>
              <a:t>	sigma  ~ </a:t>
            </a:r>
            <a:r>
              <a:rPr lang="en-US" sz="2200" dirty="0" err="1">
                <a:latin typeface="Arial" charset="0"/>
                <a:ea typeface="ＭＳ Ｐゴシック" charset="0"/>
                <a:cs typeface="ＭＳ Ｐゴシック" charset="0"/>
              </a:rPr>
              <a:t>dunif</a:t>
            </a:r>
            <a:r>
              <a:rPr lang="en-US" sz="2200" dirty="0">
                <a:latin typeface="Arial" charset="0"/>
                <a:ea typeface="ＭＳ Ｐゴシック" charset="0"/>
                <a:cs typeface="ＭＳ Ｐゴシック" charset="0"/>
              </a:rPr>
              <a:t>(0, 100)</a:t>
            </a:r>
          </a:p>
          <a:p>
            <a:pPr>
              <a:lnSpc>
                <a:spcPct val="115000"/>
              </a:lnSpc>
              <a:defRPr/>
            </a:pPr>
            <a:r>
              <a:rPr lang="en-US" sz="2200" dirty="0">
                <a:latin typeface="Arial" charset="0"/>
                <a:ea typeface="ＭＳ Ｐゴシック" charset="0"/>
                <a:cs typeface="ＭＳ Ｐゴシック" charset="0"/>
              </a:rPr>
              <a:t>	), data= </a:t>
            </a:r>
            <a:r>
              <a:rPr lang="en-US" sz="2200" dirty="0" err="1">
                <a:latin typeface="Arial" charset="0"/>
                <a:ea typeface="ＭＳ Ｐゴシック" charset="0"/>
                <a:cs typeface="ＭＳ Ｐゴシック" charset="0"/>
              </a:rPr>
              <a:t>MIdata</a:t>
            </a:r>
            <a:r>
              <a:rPr lang="en-US" sz="2200" dirty="0">
                <a:latin typeface="Arial" charset="0"/>
                <a:ea typeface="ＭＳ Ｐゴシック" charset="0"/>
                <a:cs typeface="ＭＳ Ｐゴシック" charset="0"/>
              </a:rPr>
              <a:t>, </a:t>
            </a:r>
            <a:r>
              <a:rPr lang="en-US" sz="2200" b="1" dirty="0">
                <a:latin typeface="Arial" charset="0"/>
                <a:ea typeface="ＭＳ Ｐゴシック" charset="0"/>
                <a:cs typeface="ＭＳ Ｐゴシック" charset="0"/>
              </a:rPr>
              <a:t>constraints=list(a1="lower=0,upper=100"), </a:t>
            </a:r>
            <a:r>
              <a:rPr lang="en-US" sz="2200" dirty="0" err="1">
                <a:latin typeface="Arial" charset="0"/>
                <a:ea typeface="ＭＳ Ｐゴシック" charset="0"/>
                <a:cs typeface="ＭＳ Ｐゴシック" charset="0"/>
              </a:rPr>
              <a:t>log_lik</a:t>
            </a:r>
            <a:r>
              <a:rPr lang="en-US" sz="2200" dirty="0">
                <a:latin typeface="Arial" charset="0"/>
                <a:ea typeface="ＭＳ Ｐゴシック" charset="0"/>
                <a:cs typeface="ＭＳ Ｐゴシック" charset="0"/>
              </a:rPr>
              <a:t>=TRUE, </a:t>
            </a:r>
            <a:r>
              <a:rPr lang="en-US" sz="2200" dirty="0" err="1">
                <a:latin typeface="Arial" charset="0"/>
                <a:ea typeface="ＭＳ Ｐゴシック" charset="0"/>
                <a:cs typeface="ＭＳ Ｐゴシック" charset="0"/>
              </a:rPr>
              <a:t>iter</a:t>
            </a:r>
            <a:r>
              <a:rPr lang="en-US" sz="2200" dirty="0">
                <a:latin typeface="Arial" charset="0"/>
                <a:ea typeface="ＭＳ Ｐゴシック" charset="0"/>
                <a:cs typeface="ＭＳ Ｐゴシック" charset="0"/>
              </a:rPr>
              <a:t>=10000, warmup=4000, chains=4, cores=4  ) </a:t>
            </a: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2" name="TextBox 1">
            <a:extLst>
              <a:ext uri="{FF2B5EF4-FFF2-40B4-BE49-F238E27FC236}">
                <a16:creationId xmlns:a16="http://schemas.microsoft.com/office/drawing/2014/main" id="{E2D34700-1AF1-800E-7268-356993B37EC5}"/>
              </a:ext>
            </a:extLst>
          </p:cNvPr>
          <p:cNvSpPr txBox="1"/>
          <p:nvPr/>
        </p:nvSpPr>
        <p:spPr>
          <a:xfrm>
            <a:off x="4572000" y="2582027"/>
            <a:ext cx="4455066" cy="1477328"/>
          </a:xfrm>
          <a:prstGeom prst="rect">
            <a:avLst/>
          </a:prstGeom>
          <a:solidFill>
            <a:schemeClr val="accent2"/>
          </a:solidFill>
        </p:spPr>
        <p:txBody>
          <a:bodyPr wrap="none" rtlCol="0">
            <a:spAutoFit/>
          </a:bodyPr>
          <a:lstStyle/>
          <a:p>
            <a:r>
              <a:rPr lang="en-US" dirty="0"/>
              <a:t>&gt; precis(</a:t>
            </a:r>
            <a:r>
              <a:rPr lang="en-US" dirty="0" err="1"/>
              <a:t>MIPositiveSlope</a:t>
            </a:r>
            <a:r>
              <a:rPr lang="en-US" dirty="0"/>
              <a:t>)</a:t>
            </a:r>
          </a:p>
          <a:p>
            <a:r>
              <a:rPr lang="en-US" dirty="0"/>
              <a:t>      mean   </a:t>
            </a:r>
            <a:r>
              <a:rPr lang="en-US" dirty="0" err="1"/>
              <a:t>sd</a:t>
            </a:r>
            <a:r>
              <a:rPr lang="en-US" dirty="0"/>
              <a:t> 5.5% 94.5% </a:t>
            </a:r>
            <a:r>
              <a:rPr lang="en-US" dirty="0" err="1"/>
              <a:t>rhat</a:t>
            </a:r>
            <a:r>
              <a:rPr lang="en-US" dirty="0"/>
              <a:t> </a:t>
            </a:r>
            <a:r>
              <a:rPr lang="en-US" dirty="0" err="1"/>
              <a:t>ess_bulk</a:t>
            </a:r>
            <a:endParaRPr lang="en-US" dirty="0"/>
          </a:p>
          <a:p>
            <a:r>
              <a:rPr lang="en-US" dirty="0"/>
              <a:t>a0    4.28 0.38 3.64  4.82    1  8003.66</a:t>
            </a:r>
          </a:p>
          <a:p>
            <a:r>
              <a:rPr lang="en-US" dirty="0"/>
              <a:t>a1    0.01 0.01 0.00  0.04    1  6477.48</a:t>
            </a:r>
          </a:p>
          <a:p>
            <a:r>
              <a:rPr lang="en-US" dirty="0"/>
              <a:t>sigma 3.91 0.19 3.62  4.23    1 11467.00</a:t>
            </a:r>
          </a:p>
        </p:txBody>
      </p:sp>
    </p:spTree>
    <p:extLst>
      <p:ext uri="{BB962C8B-B14F-4D97-AF65-F5344CB8AC3E}">
        <p14:creationId xmlns:p14="http://schemas.microsoft.com/office/powerpoint/2010/main" val="20319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Model comparison</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2" name="TextBox 1">
            <a:extLst>
              <a:ext uri="{FF2B5EF4-FFF2-40B4-BE49-F238E27FC236}">
                <a16:creationId xmlns:a16="http://schemas.microsoft.com/office/drawing/2014/main" id="{E2D34700-1AF1-800E-7268-356993B37EC5}"/>
              </a:ext>
            </a:extLst>
          </p:cNvPr>
          <p:cNvSpPr txBox="1"/>
          <p:nvPr/>
        </p:nvSpPr>
        <p:spPr>
          <a:xfrm>
            <a:off x="1708266" y="1520482"/>
            <a:ext cx="5429692" cy="1477328"/>
          </a:xfrm>
          <a:prstGeom prst="rect">
            <a:avLst/>
          </a:prstGeom>
          <a:solidFill>
            <a:schemeClr val="accent2"/>
          </a:solidFill>
        </p:spPr>
        <p:txBody>
          <a:bodyPr wrap="none" rtlCol="0">
            <a:spAutoFit/>
          </a:bodyPr>
          <a:lstStyle/>
          <a:p>
            <a:r>
              <a:rPr lang="en-US" dirty="0"/>
              <a:t>&gt; compare(</a:t>
            </a:r>
            <a:r>
              <a:rPr lang="en-US" dirty="0" err="1"/>
              <a:t>MILinear</a:t>
            </a:r>
            <a:r>
              <a:rPr lang="en-US" dirty="0"/>
              <a:t>, </a:t>
            </a:r>
            <a:r>
              <a:rPr lang="en-US" dirty="0" err="1"/>
              <a:t>MIPositiveSlope</a:t>
            </a:r>
            <a:r>
              <a:rPr lang="en-US" dirty="0"/>
              <a:t>, </a:t>
            </a:r>
            <a:r>
              <a:rPr lang="en-US" dirty="0" err="1"/>
              <a:t>MINull</a:t>
            </a:r>
            <a:r>
              <a:rPr lang="en-US" dirty="0"/>
              <a:t>)</a:t>
            </a:r>
          </a:p>
          <a:p>
            <a:r>
              <a:rPr lang="en-US" dirty="0"/>
              <a:t>                  WAIC    SE </a:t>
            </a:r>
            <a:r>
              <a:rPr lang="en-US" dirty="0" err="1"/>
              <a:t>dWAIC</a:t>
            </a:r>
            <a:r>
              <a:rPr lang="en-US" dirty="0"/>
              <a:t>  </a:t>
            </a:r>
            <a:r>
              <a:rPr lang="en-US" dirty="0" err="1"/>
              <a:t>dSE</a:t>
            </a:r>
            <a:r>
              <a:rPr lang="en-US" dirty="0"/>
              <a:t> </a:t>
            </a:r>
            <a:r>
              <a:rPr lang="en-US" dirty="0" err="1"/>
              <a:t>pWAIC</a:t>
            </a:r>
            <a:r>
              <a:rPr lang="en-US" dirty="0"/>
              <a:t> weight</a:t>
            </a:r>
          </a:p>
          <a:p>
            <a:r>
              <a:rPr lang="en-US" dirty="0" err="1"/>
              <a:t>MILinear</a:t>
            </a:r>
            <a:r>
              <a:rPr lang="en-US" dirty="0"/>
              <a:t>        1216.9 31.69   0.0   NA   4.5   0.67</a:t>
            </a:r>
          </a:p>
          <a:p>
            <a:r>
              <a:rPr lang="en-US" dirty="0" err="1"/>
              <a:t>MINull</a:t>
            </a:r>
            <a:r>
              <a:rPr lang="en-US" dirty="0"/>
              <a:t>          1219.0 32.86   2.1 4.82   3.3   0.24</a:t>
            </a:r>
          </a:p>
          <a:p>
            <a:r>
              <a:rPr lang="en-US" dirty="0" err="1"/>
              <a:t>MIPositiveSlope</a:t>
            </a:r>
            <a:r>
              <a:rPr lang="en-US" dirty="0"/>
              <a:t> 1220.9 32.98   4.0 5.62   3.5   0.09</a:t>
            </a:r>
          </a:p>
        </p:txBody>
      </p:sp>
      <p:sp>
        <p:nvSpPr>
          <p:cNvPr id="4" name="Rectangle 3">
            <a:extLst>
              <a:ext uri="{FF2B5EF4-FFF2-40B4-BE49-F238E27FC236}">
                <a16:creationId xmlns:a16="http://schemas.microsoft.com/office/drawing/2014/main" id="{7C50AE39-3FF8-5800-C9E8-FAAC7EE0CFD3}"/>
              </a:ext>
            </a:extLst>
          </p:cNvPr>
          <p:cNvSpPr txBox="1">
            <a:spLocks noChangeArrowheads="1"/>
          </p:cNvSpPr>
          <p:nvPr/>
        </p:nvSpPr>
        <p:spPr bwMode="auto">
          <a:xfrm>
            <a:off x="585970" y="3245464"/>
            <a:ext cx="8273375" cy="1266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lnSpc>
                <a:spcPct val="125000"/>
              </a:lnSpc>
              <a:spcBef>
                <a:spcPct val="30000"/>
              </a:spcBef>
              <a:spcAft>
                <a:spcPct val="0"/>
              </a:spcAft>
              <a:buClr>
                <a:schemeClr val="tx2"/>
              </a:buClr>
              <a:buSzPct val="50000"/>
              <a:buFont typeface="Monotype Sorts" charset="0"/>
              <a:buChar char="l"/>
              <a:defRPr sz="2800">
                <a:solidFill>
                  <a:schemeClr val="tx1"/>
                </a:solidFill>
                <a:latin typeface="+mn-lt"/>
                <a:ea typeface="MS PGothic" panose="020B0600070205080204" pitchFamily="34" charset="-128"/>
                <a:cs typeface="MS PGothic" charset="0"/>
              </a:defRPr>
            </a:lvl1pPr>
            <a:lvl2pPr marL="742950" indent="-228600" algn="l" rtl="0" eaLnBrk="0" fontAlgn="base" hangingPunct="0">
              <a:lnSpc>
                <a:spcPct val="120000"/>
              </a:lnSpc>
              <a:spcBef>
                <a:spcPct val="30000"/>
              </a:spcBef>
              <a:spcAft>
                <a:spcPct val="0"/>
              </a:spcAft>
              <a:buClr>
                <a:schemeClr val="tx2"/>
              </a:buClr>
              <a:buSzPct val="100000"/>
              <a:buFont typeface="Wingdings" charset="0"/>
              <a:buChar char="w"/>
              <a:defRPr sz="2400">
                <a:solidFill>
                  <a:schemeClr val="tx1"/>
                </a:solidFill>
                <a:latin typeface="+mn-lt"/>
                <a:ea typeface="MS PGothic" panose="020B0600070205080204" pitchFamily="34" charset="-128"/>
                <a:cs typeface="MS PGothic" charset="0"/>
              </a:defRPr>
            </a:lvl2pPr>
            <a:lvl3pPr marL="1314450" indent="-228600" algn="l" rtl="0" eaLnBrk="0" fontAlgn="base" hangingPunct="0">
              <a:lnSpc>
                <a:spcPct val="90000"/>
              </a:lnSpc>
              <a:spcBef>
                <a:spcPct val="30000"/>
              </a:spcBef>
              <a:spcAft>
                <a:spcPct val="0"/>
              </a:spcAft>
              <a:buSzPct val="100000"/>
              <a:buChar char="»"/>
              <a:defRPr sz="2400">
                <a:solidFill>
                  <a:schemeClr val="tx1"/>
                </a:solidFill>
                <a:latin typeface="+mn-lt"/>
                <a:ea typeface="MS PGothic" panose="020B0600070205080204" pitchFamily="34" charset="-128"/>
                <a:cs typeface="MS PGothic" charset="0"/>
              </a:defRPr>
            </a:lvl3pPr>
            <a:lvl4pPr marL="2343150" indent="-171450" algn="l" rtl="0" eaLnBrk="0" fontAlgn="base" hangingPunct="0">
              <a:lnSpc>
                <a:spcPct val="90000"/>
              </a:lnSpc>
              <a:spcBef>
                <a:spcPct val="30000"/>
              </a:spcBef>
              <a:spcAft>
                <a:spcPct val="0"/>
              </a:spcAft>
              <a:buClr>
                <a:schemeClr val="tx2"/>
              </a:buClr>
              <a:buSzPct val="75000"/>
              <a:buFont typeface="Monotype Sorts" charset="0"/>
              <a:buChar char="n"/>
              <a:defRPr sz="1400">
                <a:solidFill>
                  <a:schemeClr val="tx1"/>
                </a:solidFill>
                <a:latin typeface="+mn-lt"/>
                <a:ea typeface="MS PGothic" panose="020B0600070205080204" pitchFamily="34" charset="-128"/>
                <a:cs typeface="MS PGothic" charset="0"/>
              </a:defRPr>
            </a:lvl4pPr>
            <a:lvl5pPr marL="2628900" indent="-171450" algn="l" rtl="0" eaLnBrk="0" fontAlgn="base" hangingPunct="0">
              <a:lnSpc>
                <a:spcPct val="90000"/>
              </a:lnSpc>
              <a:spcBef>
                <a:spcPct val="30000"/>
              </a:spcBef>
              <a:spcAft>
                <a:spcPct val="0"/>
              </a:spcAft>
              <a:buSzPct val="100000"/>
              <a:buChar char="–"/>
              <a:defRPr sz="1400">
                <a:solidFill>
                  <a:schemeClr val="tx1"/>
                </a:solidFill>
                <a:latin typeface="+mn-lt"/>
                <a:ea typeface="MS PGothic" panose="020B0600070205080204" pitchFamily="34" charset="-128"/>
                <a:cs typeface="MS PGothic" charset="0"/>
              </a:defRPr>
            </a:lvl5pPr>
            <a:lvl6pPr marL="30861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6pPr>
            <a:lvl7pPr marL="35433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7pPr>
            <a:lvl8pPr marL="40005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8pPr>
            <a:lvl9pPr marL="44577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9pPr>
          </a:lstStyle>
          <a:p>
            <a:pPr>
              <a:lnSpc>
                <a:spcPct val="115000"/>
              </a:lnSpc>
              <a:defRPr/>
            </a:pPr>
            <a:r>
              <a:rPr lang="en-US" sz="2200" kern="0" dirty="0">
                <a:latin typeface="Arial" charset="0"/>
                <a:ea typeface="ＭＳ Ｐゴシック" charset="0"/>
                <a:cs typeface="ＭＳ Ｐゴシック" charset="0"/>
              </a:rPr>
              <a:t>Only viable choices are the Linear or null models</a:t>
            </a:r>
          </a:p>
          <a:p>
            <a:pPr marL="0" indent="0">
              <a:lnSpc>
                <a:spcPct val="115000"/>
              </a:lnSpc>
              <a:buFont typeface="Monotype Sorts" charset="0"/>
              <a:buNone/>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lvl="1">
              <a:lnSpc>
                <a:spcPct val="110000"/>
              </a:lnSpc>
              <a:defRPr/>
            </a:pPr>
            <a:endParaRPr lang="en-US" sz="1800" kern="0" dirty="0">
              <a:latin typeface="Arial" charset="0"/>
              <a:ea typeface="ＭＳ Ｐゴシック" charset="0"/>
            </a:endParaRPr>
          </a:p>
        </p:txBody>
      </p:sp>
    </p:spTree>
    <p:extLst>
      <p:ext uri="{BB962C8B-B14F-4D97-AF65-F5344CB8AC3E}">
        <p14:creationId xmlns:p14="http://schemas.microsoft.com/office/powerpoint/2010/main" val="2468817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Posterior</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2" name="TextBox 1">
            <a:extLst>
              <a:ext uri="{FF2B5EF4-FFF2-40B4-BE49-F238E27FC236}">
                <a16:creationId xmlns:a16="http://schemas.microsoft.com/office/drawing/2014/main" id="{E2D34700-1AF1-800E-7268-356993B37EC5}"/>
              </a:ext>
            </a:extLst>
          </p:cNvPr>
          <p:cNvSpPr txBox="1"/>
          <p:nvPr/>
        </p:nvSpPr>
        <p:spPr>
          <a:xfrm>
            <a:off x="214325" y="2687571"/>
            <a:ext cx="8715350" cy="2031325"/>
          </a:xfrm>
          <a:prstGeom prst="rect">
            <a:avLst/>
          </a:prstGeom>
          <a:solidFill>
            <a:schemeClr val="accent2"/>
          </a:solidFill>
        </p:spPr>
        <p:txBody>
          <a:bodyPr wrap="square" rtlCol="0">
            <a:spAutoFit/>
          </a:bodyPr>
          <a:lstStyle/>
          <a:p>
            <a:r>
              <a:rPr lang="en-US" dirty="0"/>
              <a:t>samples &lt;- </a:t>
            </a:r>
            <a:r>
              <a:rPr lang="en-US" dirty="0" err="1"/>
              <a:t>extract.samples</a:t>
            </a:r>
            <a:r>
              <a:rPr lang="en-US" dirty="0"/>
              <a:t>(</a:t>
            </a:r>
            <a:r>
              <a:rPr lang="en-US" dirty="0" err="1"/>
              <a:t>MILinear</a:t>
            </a:r>
            <a:r>
              <a:rPr lang="en-US" dirty="0"/>
              <a:t>)</a:t>
            </a:r>
          </a:p>
          <a:p>
            <a:endParaRPr lang="en-US" dirty="0"/>
          </a:p>
          <a:p>
            <a:r>
              <a:rPr lang="en-US" dirty="0"/>
              <a:t>cat("Probability slope is positive = ",  length(samples$a1[samples$a1 &gt;0])/length(samples$a1) )</a:t>
            </a:r>
          </a:p>
          <a:p>
            <a:endParaRPr lang="en-US" dirty="0"/>
          </a:p>
          <a:p>
            <a:endParaRPr lang="en-US" dirty="0"/>
          </a:p>
          <a:p>
            <a:r>
              <a:rPr lang="en-US" dirty="0"/>
              <a:t>Probability slope is positive =  0.017875</a:t>
            </a:r>
          </a:p>
        </p:txBody>
      </p:sp>
      <p:sp>
        <p:nvSpPr>
          <p:cNvPr id="4" name="Rectangle 3">
            <a:extLst>
              <a:ext uri="{FF2B5EF4-FFF2-40B4-BE49-F238E27FC236}">
                <a16:creationId xmlns:a16="http://schemas.microsoft.com/office/drawing/2014/main" id="{7C50AE39-3FF8-5800-C9E8-FAAC7EE0CFD3}"/>
              </a:ext>
            </a:extLst>
          </p:cNvPr>
          <p:cNvSpPr txBox="1">
            <a:spLocks noChangeArrowheads="1"/>
          </p:cNvSpPr>
          <p:nvPr/>
        </p:nvSpPr>
        <p:spPr bwMode="auto">
          <a:xfrm>
            <a:off x="584200" y="1285725"/>
            <a:ext cx="8273375" cy="1266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lnSpc>
                <a:spcPct val="125000"/>
              </a:lnSpc>
              <a:spcBef>
                <a:spcPct val="30000"/>
              </a:spcBef>
              <a:spcAft>
                <a:spcPct val="0"/>
              </a:spcAft>
              <a:buClr>
                <a:schemeClr val="tx2"/>
              </a:buClr>
              <a:buSzPct val="50000"/>
              <a:buFont typeface="Monotype Sorts" charset="0"/>
              <a:buChar char="l"/>
              <a:defRPr sz="2800">
                <a:solidFill>
                  <a:schemeClr val="tx1"/>
                </a:solidFill>
                <a:latin typeface="+mn-lt"/>
                <a:ea typeface="MS PGothic" panose="020B0600070205080204" pitchFamily="34" charset="-128"/>
                <a:cs typeface="MS PGothic" charset="0"/>
              </a:defRPr>
            </a:lvl1pPr>
            <a:lvl2pPr marL="742950" indent="-228600" algn="l" rtl="0" eaLnBrk="0" fontAlgn="base" hangingPunct="0">
              <a:lnSpc>
                <a:spcPct val="120000"/>
              </a:lnSpc>
              <a:spcBef>
                <a:spcPct val="30000"/>
              </a:spcBef>
              <a:spcAft>
                <a:spcPct val="0"/>
              </a:spcAft>
              <a:buClr>
                <a:schemeClr val="tx2"/>
              </a:buClr>
              <a:buSzPct val="100000"/>
              <a:buFont typeface="Wingdings" charset="0"/>
              <a:buChar char="w"/>
              <a:defRPr sz="2400">
                <a:solidFill>
                  <a:schemeClr val="tx1"/>
                </a:solidFill>
                <a:latin typeface="+mn-lt"/>
                <a:ea typeface="MS PGothic" panose="020B0600070205080204" pitchFamily="34" charset="-128"/>
                <a:cs typeface="MS PGothic" charset="0"/>
              </a:defRPr>
            </a:lvl2pPr>
            <a:lvl3pPr marL="1314450" indent="-228600" algn="l" rtl="0" eaLnBrk="0" fontAlgn="base" hangingPunct="0">
              <a:lnSpc>
                <a:spcPct val="90000"/>
              </a:lnSpc>
              <a:spcBef>
                <a:spcPct val="30000"/>
              </a:spcBef>
              <a:spcAft>
                <a:spcPct val="0"/>
              </a:spcAft>
              <a:buSzPct val="100000"/>
              <a:buChar char="»"/>
              <a:defRPr sz="2400">
                <a:solidFill>
                  <a:schemeClr val="tx1"/>
                </a:solidFill>
                <a:latin typeface="+mn-lt"/>
                <a:ea typeface="MS PGothic" panose="020B0600070205080204" pitchFamily="34" charset="-128"/>
                <a:cs typeface="MS PGothic" charset="0"/>
              </a:defRPr>
            </a:lvl3pPr>
            <a:lvl4pPr marL="2343150" indent="-171450" algn="l" rtl="0" eaLnBrk="0" fontAlgn="base" hangingPunct="0">
              <a:lnSpc>
                <a:spcPct val="90000"/>
              </a:lnSpc>
              <a:spcBef>
                <a:spcPct val="30000"/>
              </a:spcBef>
              <a:spcAft>
                <a:spcPct val="0"/>
              </a:spcAft>
              <a:buClr>
                <a:schemeClr val="tx2"/>
              </a:buClr>
              <a:buSzPct val="75000"/>
              <a:buFont typeface="Monotype Sorts" charset="0"/>
              <a:buChar char="n"/>
              <a:defRPr sz="1400">
                <a:solidFill>
                  <a:schemeClr val="tx1"/>
                </a:solidFill>
                <a:latin typeface="+mn-lt"/>
                <a:ea typeface="MS PGothic" panose="020B0600070205080204" pitchFamily="34" charset="-128"/>
                <a:cs typeface="MS PGothic" charset="0"/>
              </a:defRPr>
            </a:lvl4pPr>
            <a:lvl5pPr marL="2628900" indent="-171450" algn="l" rtl="0" eaLnBrk="0" fontAlgn="base" hangingPunct="0">
              <a:lnSpc>
                <a:spcPct val="90000"/>
              </a:lnSpc>
              <a:spcBef>
                <a:spcPct val="30000"/>
              </a:spcBef>
              <a:spcAft>
                <a:spcPct val="0"/>
              </a:spcAft>
              <a:buSzPct val="100000"/>
              <a:buChar char="–"/>
              <a:defRPr sz="1400">
                <a:solidFill>
                  <a:schemeClr val="tx1"/>
                </a:solidFill>
                <a:latin typeface="+mn-lt"/>
                <a:ea typeface="MS PGothic" panose="020B0600070205080204" pitchFamily="34" charset="-128"/>
                <a:cs typeface="MS PGothic" charset="0"/>
              </a:defRPr>
            </a:lvl5pPr>
            <a:lvl6pPr marL="30861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6pPr>
            <a:lvl7pPr marL="35433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7pPr>
            <a:lvl8pPr marL="40005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8pPr>
            <a:lvl9pPr marL="44577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9pPr>
          </a:lstStyle>
          <a:p>
            <a:pPr>
              <a:lnSpc>
                <a:spcPct val="115000"/>
              </a:lnSpc>
              <a:defRPr/>
            </a:pPr>
            <a:r>
              <a:rPr lang="en-US" sz="2200" kern="0" dirty="0">
                <a:latin typeface="Arial" charset="0"/>
                <a:ea typeface="ＭＳ Ｐゴシック" charset="0"/>
                <a:cs typeface="ＭＳ Ｐゴシック" charset="0"/>
              </a:rPr>
              <a:t>From the linear model we can compute the probability that the slope is positive</a:t>
            </a:r>
          </a:p>
          <a:p>
            <a:pPr>
              <a:lnSpc>
                <a:spcPct val="115000"/>
              </a:lnSpc>
              <a:defRPr/>
            </a:pPr>
            <a:endParaRPr lang="en-US" sz="2200" kern="0" dirty="0">
              <a:latin typeface="Arial" charset="0"/>
              <a:ea typeface="ＭＳ Ｐゴシック" charset="0"/>
              <a:cs typeface="ＭＳ Ｐゴシック" charset="0"/>
            </a:endParaRPr>
          </a:p>
          <a:p>
            <a:pPr marL="0" indent="0">
              <a:lnSpc>
                <a:spcPct val="115000"/>
              </a:lnSpc>
              <a:buFont typeface="Monotype Sorts" charset="0"/>
              <a:buNone/>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lvl="1">
              <a:lnSpc>
                <a:spcPct val="110000"/>
              </a:lnSpc>
              <a:defRPr/>
            </a:pPr>
            <a:endParaRPr lang="en-US" sz="1800" kern="0" dirty="0">
              <a:latin typeface="Arial" charset="0"/>
              <a:ea typeface="ＭＳ Ｐゴシック" charset="0"/>
            </a:endParaRPr>
          </a:p>
        </p:txBody>
      </p:sp>
    </p:spTree>
    <p:extLst>
      <p:ext uri="{BB962C8B-B14F-4D97-AF65-F5344CB8AC3E}">
        <p14:creationId xmlns:p14="http://schemas.microsoft.com/office/powerpoint/2010/main" val="1512880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t-test</a:t>
            </a:r>
          </a:p>
        </p:txBody>
      </p:sp>
      <p:sp>
        <p:nvSpPr>
          <p:cNvPr id="26626" name="Rectangle 3"/>
          <p:cNvSpPr>
            <a:spLocks noGrp="1" noChangeArrowheads="1"/>
          </p:cNvSpPr>
          <p:nvPr>
            <p:ph type="body" idx="1"/>
          </p:nvPr>
        </p:nvSpPr>
        <p:spPr>
          <a:xfrm>
            <a:off x="286425" y="1180181"/>
            <a:ext cx="3857785" cy="1266240"/>
          </a:xfrm>
        </p:spPr>
        <p:txBody>
          <a:bodyPr/>
          <a:lstStyle/>
          <a:p>
            <a:pPr>
              <a:lnSpc>
                <a:spcPct val="115000"/>
              </a:lnSpc>
              <a:defRPr/>
            </a:pPr>
            <a:r>
              <a:rPr lang="en-US" sz="2200" dirty="0">
                <a:latin typeface="Arial" charset="0"/>
                <a:ea typeface="ＭＳ Ｐゴシック" charset="0"/>
                <a:cs typeface="ＭＳ Ｐゴシック" charset="0"/>
              </a:rPr>
              <a:t>Unsigned (absolute value) error</a:t>
            </a:r>
          </a:p>
          <a:p>
            <a:pPr>
              <a:lnSpc>
                <a:spcPct val="115000"/>
              </a:lnSpc>
              <a:defRPr/>
            </a:pPr>
            <a:r>
              <a:rPr lang="en-US" sz="2200" dirty="0">
                <a:latin typeface="Arial" charset="0"/>
                <a:ea typeface="ＭＳ Ｐゴシック" charset="0"/>
                <a:cs typeface="ＭＳ Ｐゴシック" charset="0"/>
              </a:rPr>
              <a:t>Previous research suggested that errors should be smaller for lower (perceived bigger) moons</a:t>
            </a:r>
          </a:p>
          <a:p>
            <a:pPr>
              <a:lnSpc>
                <a:spcPct val="115000"/>
              </a:lnSpc>
              <a:defRPr/>
            </a:pPr>
            <a:r>
              <a:rPr lang="en-US" sz="2200" dirty="0">
                <a:latin typeface="Arial" charset="0"/>
                <a:ea typeface="ＭＳ Ｐゴシック" charset="0"/>
                <a:cs typeface="ＭＳ Ｐゴシック" charset="0"/>
              </a:rPr>
              <a:t>We find the opposite relationship</a:t>
            </a:r>
          </a:p>
          <a:p>
            <a:pPr lvl="1">
              <a:lnSpc>
                <a:spcPct val="115000"/>
              </a:lnSpc>
              <a:defRPr/>
            </a:pPr>
            <a:r>
              <a:rPr lang="en-US" sz="1800" dirty="0">
                <a:latin typeface="Arial" charset="0"/>
                <a:ea typeface="ＭＳ Ｐゴシック" charset="0"/>
              </a:rPr>
              <a:t>r= -0.139</a:t>
            </a:r>
          </a:p>
          <a:p>
            <a:pPr lvl="1">
              <a:lnSpc>
                <a:spcPct val="115000"/>
              </a:lnSpc>
              <a:defRPr/>
            </a:pPr>
            <a:r>
              <a:rPr lang="en-US" sz="1800" dirty="0">
                <a:latin typeface="Arial" charset="0"/>
                <a:ea typeface="ＭＳ Ｐゴシック" charset="0"/>
              </a:rPr>
              <a:t>t= -2.073</a:t>
            </a:r>
          </a:p>
          <a:p>
            <a:pPr lvl="1">
              <a:lnSpc>
                <a:spcPct val="115000"/>
              </a:lnSpc>
              <a:defRPr/>
            </a:pPr>
            <a:r>
              <a:rPr lang="en-US" sz="1800" dirty="0">
                <a:latin typeface="Arial" charset="0"/>
                <a:ea typeface="ＭＳ Ｐゴシック" charset="0"/>
              </a:rPr>
              <a:t>p= 0.039</a:t>
            </a: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2" name="Picture 1" descr="Correlations.pdf"/>
          <p:cNvPicPr>
            <a:picLocks noChangeAspect="1"/>
          </p:cNvPicPr>
          <p:nvPr/>
        </p:nvPicPr>
        <p:blipFill rotWithShape="1">
          <a:blip r:embed="rId3">
            <a:extLst>
              <a:ext uri="{28A0092B-C50C-407E-A947-70E740481C1C}">
                <a14:useLocalDpi xmlns:a14="http://schemas.microsoft.com/office/drawing/2010/main" val="0"/>
              </a:ext>
            </a:extLst>
          </a:blip>
          <a:srcRect l="52224" t="15120" r="-908" b="511"/>
          <a:stretch/>
        </p:blipFill>
        <p:spPr>
          <a:xfrm>
            <a:off x="4113235" y="1564105"/>
            <a:ext cx="5030765" cy="4413239"/>
          </a:xfrm>
          <a:prstGeom prst="rect">
            <a:avLst/>
          </a:prstGeom>
        </p:spPr>
      </p:pic>
      <p:sp>
        <p:nvSpPr>
          <p:cNvPr id="5" name="TextBox 4"/>
          <p:cNvSpPr txBox="1"/>
          <p:nvPr/>
        </p:nvSpPr>
        <p:spPr>
          <a:xfrm>
            <a:off x="7175159" y="6126276"/>
            <a:ext cx="947595" cy="400110"/>
          </a:xfrm>
          <a:prstGeom prst="rect">
            <a:avLst/>
          </a:prstGeom>
          <a:noFill/>
        </p:spPr>
        <p:txBody>
          <a:bodyPr wrap="none" rtlCol="0">
            <a:spAutoFit/>
          </a:bodyPr>
          <a:lstStyle/>
          <a:p>
            <a:r>
              <a:rPr lang="en-US" sz="2000" dirty="0"/>
              <a:t>N=219</a:t>
            </a:r>
          </a:p>
        </p:txBody>
      </p:sp>
    </p:spTree>
    <p:extLst>
      <p:ext uri="{BB962C8B-B14F-4D97-AF65-F5344CB8AC3E}">
        <p14:creationId xmlns:p14="http://schemas.microsoft.com/office/powerpoint/2010/main" val="2298617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D2D7A-064F-8A9E-6362-A9816B409651}"/>
            </a:ext>
          </a:extLst>
        </p:cNvPr>
        <p:cNvGrpSpPr/>
        <p:nvPr/>
      </p:nvGrpSpPr>
      <p:grpSpPr>
        <a:xfrm>
          <a:off x="0" y="0"/>
          <a:ext cx="0" cy="0"/>
          <a:chOff x="0" y="0"/>
          <a:chExt cx="0" cy="0"/>
        </a:xfrm>
      </p:grpSpPr>
      <p:sp>
        <p:nvSpPr>
          <p:cNvPr id="59393" name="Rectangle 2">
            <a:extLst>
              <a:ext uri="{FF2B5EF4-FFF2-40B4-BE49-F238E27FC236}">
                <a16:creationId xmlns:a16="http://schemas.microsoft.com/office/drawing/2014/main" id="{B3051118-700C-1782-1B29-2226D60164E0}"/>
              </a:ext>
            </a:extLst>
          </p:cNvPr>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a:t>
            </a:r>
            <a:r>
              <a:rPr lang="en-US" dirty="0" err="1">
                <a:latin typeface="Arial" charset="0"/>
                <a:ea typeface="ＭＳ Ｐゴシック" charset="0"/>
                <a:cs typeface="ＭＳ Ｐゴシック" charset="0"/>
              </a:rPr>
              <a:t>BayesFactor</a:t>
            </a:r>
            <a:endParaRPr lang="en-US" dirty="0">
              <a:latin typeface="Arial" charset="0"/>
              <a:ea typeface="ＭＳ Ｐゴシック" charset="0"/>
              <a:cs typeface="ＭＳ Ｐゴシック" charset="0"/>
            </a:endParaRPr>
          </a:p>
        </p:txBody>
      </p:sp>
      <p:sp>
        <p:nvSpPr>
          <p:cNvPr id="26626" name="Rectangle 3">
            <a:extLst>
              <a:ext uri="{FF2B5EF4-FFF2-40B4-BE49-F238E27FC236}">
                <a16:creationId xmlns:a16="http://schemas.microsoft.com/office/drawing/2014/main" id="{648C67CF-00C5-7D68-CC8C-7BA105FD4445}"/>
              </a:ext>
            </a:extLst>
          </p:cNvPr>
          <p:cNvSpPr>
            <a:spLocks noGrp="1" noChangeArrowheads="1"/>
          </p:cNvSpPr>
          <p:nvPr>
            <p:ph type="body" idx="1"/>
          </p:nvPr>
        </p:nvSpPr>
        <p:spPr>
          <a:xfrm>
            <a:off x="286425" y="1180181"/>
            <a:ext cx="6071845" cy="1266240"/>
          </a:xfrm>
        </p:spPr>
        <p:txBody>
          <a:bodyPr/>
          <a:lstStyle/>
          <a:p>
            <a:pPr>
              <a:lnSpc>
                <a:spcPct val="115000"/>
              </a:lnSpc>
              <a:defRPr/>
            </a:pPr>
            <a:r>
              <a:rPr lang="en-US" sz="2200" dirty="0">
                <a:latin typeface="Arial" charset="0"/>
                <a:ea typeface="ＭＳ Ｐゴシック" charset="0"/>
                <a:cs typeface="ＭＳ Ｐゴシック" charset="0"/>
              </a:rPr>
              <a:t>In R, the </a:t>
            </a:r>
            <a:r>
              <a:rPr lang="en-US" sz="2200" dirty="0" err="1">
                <a:latin typeface="Arial" charset="0"/>
                <a:ea typeface="ＭＳ Ｐゴシック" charset="0"/>
                <a:cs typeface="ＭＳ Ｐゴシック" charset="0"/>
              </a:rPr>
              <a:t>BayesFactor</a:t>
            </a:r>
            <a:r>
              <a:rPr lang="en-US" sz="2200" dirty="0">
                <a:latin typeface="Arial" charset="0"/>
                <a:ea typeface="ＭＳ Ｐゴシック" charset="0"/>
                <a:cs typeface="ＭＳ Ｐゴシック" charset="0"/>
              </a:rPr>
              <a:t> package provides a “default” test for correlation</a:t>
            </a:r>
            <a:endParaRPr lang="en-US" sz="1800" dirty="0">
              <a:latin typeface="Arial" charset="0"/>
              <a:ea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3" name="TextBox 2">
            <a:extLst>
              <a:ext uri="{FF2B5EF4-FFF2-40B4-BE49-F238E27FC236}">
                <a16:creationId xmlns:a16="http://schemas.microsoft.com/office/drawing/2014/main" id="{A3768CF3-3401-44C1-674A-1AC316E94D9D}"/>
              </a:ext>
            </a:extLst>
          </p:cNvPr>
          <p:cNvSpPr txBox="1"/>
          <p:nvPr/>
        </p:nvSpPr>
        <p:spPr>
          <a:xfrm>
            <a:off x="886637" y="2582027"/>
            <a:ext cx="5372048" cy="2585323"/>
          </a:xfrm>
          <a:prstGeom prst="rect">
            <a:avLst/>
          </a:prstGeom>
          <a:solidFill>
            <a:srgbClr val="FFC000"/>
          </a:solidFill>
        </p:spPr>
        <p:txBody>
          <a:bodyPr wrap="none" rtlCol="0">
            <a:spAutoFit/>
          </a:bodyPr>
          <a:lstStyle/>
          <a:p>
            <a:r>
              <a:rPr lang="en-US" dirty="0"/>
              <a:t>&gt; </a:t>
            </a:r>
            <a:r>
              <a:rPr lang="en-US" dirty="0" err="1"/>
              <a:t>correlationBF</a:t>
            </a:r>
            <a:r>
              <a:rPr lang="en-US" dirty="0"/>
              <a:t>(</a:t>
            </a:r>
            <a:r>
              <a:rPr lang="en-US" dirty="0" err="1"/>
              <a:t>MIdata$AbsError</a:t>
            </a:r>
            <a:r>
              <a:rPr lang="en-US" dirty="0"/>
              <a:t>, </a:t>
            </a:r>
            <a:r>
              <a:rPr lang="en-US" dirty="0" err="1"/>
              <a:t>MIdata$Altitude</a:t>
            </a:r>
            <a:r>
              <a:rPr lang="en-US" dirty="0"/>
              <a:t>)</a:t>
            </a:r>
          </a:p>
          <a:p>
            <a:r>
              <a:rPr lang="en-US" dirty="0"/>
              <a:t>Bayes factor analysis</a:t>
            </a:r>
          </a:p>
          <a:p>
            <a:r>
              <a:rPr lang="en-US" dirty="0"/>
              <a:t>--------------</a:t>
            </a:r>
          </a:p>
          <a:p>
            <a:r>
              <a:rPr lang="en-US" dirty="0"/>
              <a:t>[1] Alt., r=0.333 : 1.247672 ±0%</a:t>
            </a:r>
          </a:p>
          <a:p>
            <a:endParaRPr lang="en-US" dirty="0"/>
          </a:p>
          <a:p>
            <a:r>
              <a:rPr lang="en-US" dirty="0"/>
              <a:t>Against denominator:</a:t>
            </a:r>
          </a:p>
          <a:p>
            <a:r>
              <a:rPr lang="en-US" dirty="0"/>
              <a:t>  Null, rho = 0 </a:t>
            </a:r>
          </a:p>
          <a:p>
            <a:r>
              <a:rPr lang="en-US" dirty="0"/>
              <a:t>---</a:t>
            </a:r>
          </a:p>
          <a:p>
            <a:r>
              <a:rPr lang="en-US" dirty="0"/>
              <a:t>Bayes factor type: </a:t>
            </a:r>
            <a:r>
              <a:rPr lang="en-US" dirty="0" err="1"/>
              <a:t>BFcorrelation</a:t>
            </a:r>
            <a:r>
              <a:rPr lang="en-US" dirty="0"/>
              <a:t>, Jeffreys-beta*</a:t>
            </a:r>
          </a:p>
        </p:txBody>
      </p:sp>
      <p:sp>
        <p:nvSpPr>
          <p:cNvPr id="4" name="Rectangle 3">
            <a:extLst>
              <a:ext uri="{FF2B5EF4-FFF2-40B4-BE49-F238E27FC236}">
                <a16:creationId xmlns:a16="http://schemas.microsoft.com/office/drawing/2014/main" id="{92DFA906-B32A-0BA0-B93F-BAABEFD182D9}"/>
              </a:ext>
            </a:extLst>
          </p:cNvPr>
          <p:cNvSpPr/>
          <p:nvPr/>
        </p:nvSpPr>
        <p:spPr bwMode="auto">
          <a:xfrm>
            <a:off x="1648046" y="3429000"/>
            <a:ext cx="956931" cy="445688"/>
          </a:xfrm>
          <a:prstGeom prst="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sp>
        <p:nvSpPr>
          <p:cNvPr id="6" name="TextBox 5">
            <a:extLst>
              <a:ext uri="{FF2B5EF4-FFF2-40B4-BE49-F238E27FC236}">
                <a16:creationId xmlns:a16="http://schemas.microsoft.com/office/drawing/2014/main" id="{65CFBC91-1B1F-F99B-22A4-E2ECD0338A3F}"/>
              </a:ext>
            </a:extLst>
          </p:cNvPr>
          <p:cNvSpPr txBox="1"/>
          <p:nvPr/>
        </p:nvSpPr>
        <p:spPr>
          <a:xfrm>
            <a:off x="6890488" y="2803271"/>
            <a:ext cx="1669312" cy="2585323"/>
          </a:xfrm>
          <a:prstGeom prst="rect">
            <a:avLst/>
          </a:prstGeom>
          <a:noFill/>
          <a:ln>
            <a:solidFill>
              <a:schemeClr val="accent1"/>
            </a:solidFill>
          </a:ln>
        </p:spPr>
        <p:txBody>
          <a:bodyPr wrap="square" rtlCol="0">
            <a:spAutoFit/>
          </a:bodyPr>
          <a:lstStyle/>
          <a:p>
            <a:r>
              <a:rPr lang="en-US" dirty="0"/>
              <a:t>This is </a:t>
            </a:r>
            <a:r>
              <a:rPr lang="en-US" b="1" dirty="0"/>
              <a:t>not</a:t>
            </a:r>
            <a:r>
              <a:rPr lang="en-US" dirty="0"/>
              <a:t> a correlation.</a:t>
            </a:r>
          </a:p>
          <a:p>
            <a:r>
              <a:rPr lang="en-US" dirty="0"/>
              <a:t>It is a “medium” scale factor for the prior. This is the default.</a:t>
            </a:r>
          </a:p>
          <a:p>
            <a:endParaRPr lang="en-US" dirty="0"/>
          </a:p>
        </p:txBody>
      </p:sp>
    </p:spTree>
    <p:extLst>
      <p:ext uri="{BB962C8B-B14F-4D97-AF65-F5344CB8AC3E}">
        <p14:creationId xmlns:p14="http://schemas.microsoft.com/office/powerpoint/2010/main" val="402425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1D9D8-5A6B-DE47-B003-DCE1429AC27B}"/>
            </a:ext>
          </a:extLst>
        </p:cNvPr>
        <p:cNvGrpSpPr/>
        <p:nvPr/>
      </p:nvGrpSpPr>
      <p:grpSpPr>
        <a:xfrm>
          <a:off x="0" y="0"/>
          <a:ext cx="0" cy="0"/>
          <a:chOff x="0" y="0"/>
          <a:chExt cx="0" cy="0"/>
        </a:xfrm>
      </p:grpSpPr>
      <p:sp>
        <p:nvSpPr>
          <p:cNvPr id="59393" name="Rectangle 2">
            <a:extLst>
              <a:ext uri="{FF2B5EF4-FFF2-40B4-BE49-F238E27FC236}">
                <a16:creationId xmlns:a16="http://schemas.microsoft.com/office/drawing/2014/main" id="{622EDA33-56BB-26D6-7EAE-3656FD0E678E}"/>
              </a:ext>
            </a:extLst>
          </p:cNvPr>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a:t>
            </a:r>
            <a:r>
              <a:rPr lang="en-US" dirty="0" err="1">
                <a:latin typeface="Arial" charset="0"/>
                <a:ea typeface="ＭＳ Ｐゴシック" charset="0"/>
                <a:cs typeface="ＭＳ Ｐゴシック" charset="0"/>
              </a:rPr>
              <a:t>BayesFactor</a:t>
            </a:r>
            <a:endParaRPr lang="en-US" dirty="0">
              <a:latin typeface="Arial" charset="0"/>
              <a:ea typeface="ＭＳ Ｐゴシック" charset="0"/>
              <a:cs typeface="ＭＳ Ｐゴシック" charset="0"/>
            </a:endParaRPr>
          </a:p>
        </p:txBody>
      </p:sp>
      <p:sp>
        <p:nvSpPr>
          <p:cNvPr id="26626" name="Rectangle 3">
            <a:extLst>
              <a:ext uri="{FF2B5EF4-FFF2-40B4-BE49-F238E27FC236}">
                <a16:creationId xmlns:a16="http://schemas.microsoft.com/office/drawing/2014/main" id="{D8DEBCDA-D4CC-73FD-C88F-BB46615E31D0}"/>
              </a:ext>
            </a:extLst>
          </p:cNvPr>
          <p:cNvSpPr>
            <a:spLocks noGrp="1" noChangeArrowheads="1"/>
          </p:cNvSpPr>
          <p:nvPr>
            <p:ph type="body" idx="1"/>
          </p:nvPr>
        </p:nvSpPr>
        <p:spPr>
          <a:xfrm>
            <a:off x="286425" y="1180181"/>
            <a:ext cx="6071845" cy="1266240"/>
          </a:xfrm>
        </p:spPr>
        <p:txBody>
          <a:bodyPr/>
          <a:lstStyle/>
          <a:p>
            <a:pPr>
              <a:lnSpc>
                <a:spcPct val="115000"/>
              </a:lnSpc>
              <a:defRPr/>
            </a:pPr>
            <a:r>
              <a:rPr lang="en-US" sz="2200" dirty="0">
                <a:latin typeface="Arial" charset="0"/>
                <a:ea typeface="ＭＳ Ｐゴシック" charset="0"/>
                <a:cs typeface="ＭＳ Ｐゴシック" charset="0"/>
              </a:rPr>
              <a:t>In R, the </a:t>
            </a:r>
            <a:r>
              <a:rPr lang="en-US" sz="2200" dirty="0" err="1">
                <a:latin typeface="Arial" charset="0"/>
                <a:ea typeface="ＭＳ Ｐゴシック" charset="0"/>
                <a:cs typeface="ＭＳ Ｐゴシック" charset="0"/>
              </a:rPr>
              <a:t>BayesFactor</a:t>
            </a:r>
            <a:r>
              <a:rPr lang="en-US" sz="2200" dirty="0">
                <a:latin typeface="Arial" charset="0"/>
                <a:ea typeface="ＭＳ Ｐゴシック" charset="0"/>
                <a:cs typeface="ＭＳ Ｐゴシック" charset="0"/>
              </a:rPr>
              <a:t> package provides a “default” test for correlation</a:t>
            </a:r>
          </a:p>
          <a:p>
            <a:pPr>
              <a:lnSpc>
                <a:spcPct val="115000"/>
              </a:lnSpc>
              <a:defRPr/>
            </a:pPr>
            <a:r>
              <a:rPr lang="en-US" sz="2200" dirty="0">
                <a:latin typeface="Arial" charset="0"/>
                <a:ea typeface="ＭＳ Ｐゴシック" charset="0"/>
              </a:rPr>
              <a:t>We can get posterior information</a:t>
            </a:r>
            <a:endParaRPr lang="en-US" sz="1800" dirty="0">
              <a:latin typeface="Arial" charset="0"/>
              <a:ea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3" name="TextBox 2">
            <a:extLst>
              <a:ext uri="{FF2B5EF4-FFF2-40B4-BE49-F238E27FC236}">
                <a16:creationId xmlns:a16="http://schemas.microsoft.com/office/drawing/2014/main" id="{AFB21E2C-EF48-EB4E-C01C-A95439378375}"/>
              </a:ext>
            </a:extLst>
          </p:cNvPr>
          <p:cNvSpPr txBox="1"/>
          <p:nvPr/>
        </p:nvSpPr>
        <p:spPr>
          <a:xfrm>
            <a:off x="286425" y="2828835"/>
            <a:ext cx="4631661" cy="2031325"/>
          </a:xfrm>
          <a:prstGeom prst="rect">
            <a:avLst/>
          </a:prstGeom>
          <a:solidFill>
            <a:srgbClr val="FFC000"/>
          </a:solidFill>
        </p:spPr>
        <p:txBody>
          <a:bodyPr wrap="square" rtlCol="0">
            <a:spAutoFit/>
          </a:bodyPr>
          <a:lstStyle/>
          <a:p>
            <a:pPr marL="285750" indent="-285750">
              <a:buFont typeface="Wingdings" pitchFamily="2" charset="2"/>
              <a:buChar char="Ø"/>
            </a:pPr>
            <a:r>
              <a:rPr lang="en-US" dirty="0"/>
              <a:t>samples = </a:t>
            </a:r>
            <a:r>
              <a:rPr lang="en-US" dirty="0" err="1"/>
              <a:t>correlationBF</a:t>
            </a:r>
            <a:r>
              <a:rPr lang="en-US" dirty="0"/>
              <a:t>( </a:t>
            </a:r>
            <a:r>
              <a:rPr lang="en-US" dirty="0" err="1"/>
              <a:t>MIdata$Altitude</a:t>
            </a:r>
            <a:r>
              <a:rPr lang="en-US" dirty="0"/>
              <a:t> , </a:t>
            </a:r>
            <a:r>
              <a:rPr lang="en-US" dirty="0" err="1"/>
              <a:t>MIdata$AbsError</a:t>
            </a:r>
            <a:r>
              <a:rPr lang="en-US" dirty="0"/>
              <a:t>, posterior = TRUE, iterations = 10000)</a:t>
            </a:r>
          </a:p>
          <a:p>
            <a:pPr marL="285750" indent="-285750">
              <a:buFont typeface="Wingdings" pitchFamily="2" charset="2"/>
              <a:buChar char="Ø"/>
            </a:pPr>
            <a:r>
              <a:rPr lang="en-US" dirty="0"/>
              <a:t>&gt; mean(samples[,"rho"])</a:t>
            </a:r>
          </a:p>
          <a:p>
            <a:pPr marL="285750" indent="-285750">
              <a:buFont typeface="Wingdings" pitchFamily="2" charset="2"/>
              <a:buChar char="Ø"/>
            </a:pPr>
            <a:r>
              <a:rPr lang="en-US" dirty="0"/>
              <a:t>[1] -0.1358836</a:t>
            </a:r>
          </a:p>
          <a:p>
            <a:pPr marL="285750" indent="-285750">
              <a:buFont typeface="Wingdings" pitchFamily="2" charset="2"/>
              <a:buChar char="Ø"/>
            </a:pPr>
            <a:endParaRPr lang="en-US" dirty="0"/>
          </a:p>
          <a:p>
            <a:pPr marL="285750" indent="-285750">
              <a:buFont typeface="Wingdings" pitchFamily="2" charset="2"/>
              <a:buChar char="Ø"/>
            </a:pPr>
            <a:r>
              <a:rPr lang="en-US" dirty="0"/>
              <a:t>&gt; plot(samples[,"rho"])</a:t>
            </a:r>
          </a:p>
        </p:txBody>
      </p:sp>
      <p:pic>
        <p:nvPicPr>
          <p:cNvPr id="2" name="Picture 1">
            <a:extLst>
              <a:ext uri="{FF2B5EF4-FFF2-40B4-BE49-F238E27FC236}">
                <a16:creationId xmlns:a16="http://schemas.microsoft.com/office/drawing/2014/main" id="{E75D046D-5419-00E6-9175-40882E02DEFD}"/>
              </a:ext>
            </a:extLst>
          </p:cNvPr>
          <p:cNvPicPr>
            <a:picLocks noChangeAspect="1"/>
          </p:cNvPicPr>
          <p:nvPr/>
        </p:nvPicPr>
        <p:blipFill>
          <a:blip r:embed="rId3"/>
          <a:stretch>
            <a:fillRect/>
          </a:stretch>
        </p:blipFill>
        <p:spPr>
          <a:xfrm>
            <a:off x="4896821" y="1813301"/>
            <a:ext cx="4354561" cy="4354561"/>
          </a:xfrm>
          <a:prstGeom prst="rect">
            <a:avLst/>
          </a:prstGeom>
          <a:solidFill>
            <a:schemeClr val="bg1"/>
          </a:solidFill>
        </p:spPr>
      </p:pic>
    </p:spTree>
    <p:extLst>
      <p:ext uri="{BB962C8B-B14F-4D97-AF65-F5344CB8AC3E}">
        <p14:creationId xmlns:p14="http://schemas.microsoft.com/office/powerpoint/2010/main" val="197694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Don’t trust the internet</a:t>
            </a:r>
          </a:p>
        </p:txBody>
      </p:sp>
      <p:sp>
        <p:nvSpPr>
          <p:cNvPr id="10242" name="Rectangle 3"/>
          <p:cNvSpPr>
            <a:spLocks noGrp="1" noChangeArrowheads="1"/>
          </p:cNvSpPr>
          <p:nvPr>
            <p:ph type="body" idx="1"/>
          </p:nvPr>
        </p:nvSpPr>
        <p:spPr>
          <a:xfrm>
            <a:off x="527050" y="1116013"/>
            <a:ext cx="7854950" cy="1225550"/>
          </a:xfrm>
        </p:spPr>
        <p:txBody>
          <a:bodyPr/>
          <a:lstStyle/>
          <a:p>
            <a:pPr>
              <a:lnSpc>
                <a:spcPct val="115000"/>
              </a:lnSpc>
            </a:pPr>
            <a:r>
              <a:rPr lang="en-US" sz="2200" dirty="0">
                <a:latin typeface="Arial" charset="0"/>
                <a:ea typeface="ＭＳ Ｐゴシック" charset="0"/>
                <a:cs typeface="ＭＳ Ｐゴシック" charset="0"/>
              </a:rPr>
              <a:t>Lots of photos use tricks of photography to exaggerate the illusion</a:t>
            </a:r>
          </a:p>
          <a:p>
            <a:pPr>
              <a:lnSpc>
                <a:spcPct val="115000"/>
              </a:lnSpc>
            </a:pPr>
            <a:r>
              <a:rPr lang="en-US" sz="2200" dirty="0">
                <a:latin typeface="Arial" charset="0"/>
                <a:ea typeface="ＭＳ Ｐゴシック" charset="0"/>
                <a:cs typeface="ＭＳ Ｐゴシック" charset="0"/>
              </a:rPr>
              <a:t>So called “super moons” hardly look bigger than a regular moon</a:t>
            </a:r>
          </a:p>
          <a:p>
            <a:pPr>
              <a:lnSpc>
                <a:spcPct val="115000"/>
              </a:lnSpc>
            </a:pPr>
            <a:r>
              <a:rPr lang="en-US" sz="2200" dirty="0">
                <a:latin typeface="Arial" charset="0"/>
                <a:ea typeface="ＭＳ Ｐゴシック" charset="0"/>
                <a:cs typeface="ＭＳ Ｐゴシック" charset="0"/>
              </a:rPr>
              <a:t>Still, the illusion is quite vivid</a:t>
            </a:r>
          </a:p>
          <a:p>
            <a:pPr>
              <a:lnSpc>
                <a:spcPct val="115000"/>
              </a:lnSpc>
            </a:pPr>
            <a:r>
              <a:rPr lang="en-US" sz="2200" dirty="0">
                <a:latin typeface="Arial" charset="0"/>
                <a:ea typeface="ＭＳ Ｐゴシック" charset="0"/>
                <a:cs typeface="ＭＳ Ｐゴシック" charset="0"/>
              </a:rPr>
              <a:t>A low moon appears 1.5-3 (or more)</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times bigger than a high moon</a:t>
            </a:r>
          </a:p>
          <a:p>
            <a:pPr marL="0" indent="0">
              <a:lnSpc>
                <a:spcPct val="115000"/>
              </a:lnSpc>
              <a:buNone/>
            </a:pPr>
            <a:endParaRPr lang="en-US" sz="2000" dirty="0">
              <a:latin typeface="Arial" charset="0"/>
              <a:ea typeface="ＭＳ Ｐゴシック" charset="0"/>
              <a:cs typeface="ＭＳ Ｐゴシック" charset="0"/>
            </a:endParaRPr>
          </a:p>
          <a:p>
            <a:pPr>
              <a:lnSpc>
                <a:spcPct val="115000"/>
              </a:lnSpc>
            </a:pPr>
            <a:r>
              <a:rPr lang="en-US" sz="2000" dirty="0">
                <a:latin typeface="Arial" charset="0"/>
                <a:ea typeface="ＭＳ Ｐゴシック" charset="0"/>
                <a:cs typeface="ＭＳ Ｐゴシック" charset="0"/>
              </a:rPr>
              <a:t>Some planetariums have a setting to </a:t>
            </a:r>
            <a:br>
              <a:rPr lang="en-US" sz="20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artificially increase the projected</a:t>
            </a:r>
            <a:br>
              <a:rPr lang="en-US" sz="20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size of the moon</a:t>
            </a:r>
          </a:p>
          <a:p>
            <a:pPr lvl="1">
              <a:lnSpc>
                <a:spcPct val="115000"/>
              </a:lnSpc>
            </a:pPr>
            <a:r>
              <a:rPr lang="en-US" sz="1600" dirty="0">
                <a:latin typeface="Arial" charset="0"/>
                <a:ea typeface="ＭＳ Ｐゴシック" charset="0"/>
                <a:cs typeface="ＭＳ Ｐゴシック" charset="0"/>
              </a:rPr>
              <a:t>Otherwise, guests complain that it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looks too small (Carbon, 2015)</a:t>
            </a: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descr="moon-illusion_198x3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068" y="2573892"/>
            <a:ext cx="2406985" cy="3987329"/>
          </a:xfrm>
          <a:prstGeom prst="rect">
            <a:avLst/>
          </a:prstGeom>
        </p:spPr>
      </p:pic>
      <p:sp>
        <p:nvSpPr>
          <p:cNvPr id="3" name="Rectangle 2"/>
          <p:cNvSpPr/>
          <p:nvPr/>
        </p:nvSpPr>
        <p:spPr>
          <a:xfrm>
            <a:off x="4479667" y="3290501"/>
            <a:ext cx="184666" cy="276999"/>
          </a:xfrm>
          <a:prstGeom prst="rect">
            <a:avLst/>
          </a:prstGeom>
        </p:spPr>
        <p:txBody>
          <a:bodyPr wrap="none">
            <a:spAutoFit/>
          </a:bodyPr>
          <a:lstStyle/>
          <a:p>
            <a:r>
              <a:rPr lang="en-US" baseline="30000" dirty="0"/>
              <a:t> </a:t>
            </a:r>
            <a:endParaRPr lang="en-US" dirty="0"/>
          </a:p>
        </p:txBody>
      </p:sp>
      <p:pic>
        <p:nvPicPr>
          <p:cNvPr id="4" name="Picture 3" descr="Screen Shot 2019-02-19 at 3.54.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452" y="294106"/>
            <a:ext cx="5453548" cy="4039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2">
                                            <p:txEl>
                                              <p:pRg st="5" end="5"/>
                                            </p:txEl>
                                          </p:spTgt>
                                        </p:tgtEl>
                                        <p:attrNameLst>
                                          <p:attrName>style.visibility</p:attrName>
                                        </p:attrNameLst>
                                      </p:cBhvr>
                                      <p:to>
                                        <p:strVal val="visible"/>
                                      </p:to>
                                    </p:set>
                                    <p:animEffect transition="in" filter="dissolve">
                                      <p:cBhvr>
                                        <p:cTn id="7" dur="500"/>
                                        <p:tgtEl>
                                          <p:spTgt spid="10242">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242">
                                            <p:txEl>
                                              <p:pRg st="6" end="6"/>
                                            </p:txEl>
                                          </p:spTgt>
                                        </p:tgtEl>
                                        <p:attrNameLst>
                                          <p:attrName>style.visibility</p:attrName>
                                        </p:attrNameLst>
                                      </p:cBhvr>
                                      <p:to>
                                        <p:strVal val="visible"/>
                                      </p:to>
                                    </p:set>
                                    <p:animEffect transition="in" filter="dissolve">
                                      <p:cBhvr>
                                        <p:cTn id="10" dur="500"/>
                                        <p:tgtEl>
                                          <p:spTgt spid="10242">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FD01A-8219-2FED-CCB7-61FBC072D4D3}"/>
            </a:ext>
          </a:extLst>
        </p:cNvPr>
        <p:cNvGrpSpPr/>
        <p:nvPr/>
      </p:nvGrpSpPr>
      <p:grpSpPr>
        <a:xfrm>
          <a:off x="0" y="0"/>
          <a:ext cx="0" cy="0"/>
          <a:chOff x="0" y="0"/>
          <a:chExt cx="0" cy="0"/>
        </a:xfrm>
      </p:grpSpPr>
      <p:sp>
        <p:nvSpPr>
          <p:cNvPr id="59393" name="Rectangle 2">
            <a:extLst>
              <a:ext uri="{FF2B5EF4-FFF2-40B4-BE49-F238E27FC236}">
                <a16:creationId xmlns:a16="http://schemas.microsoft.com/office/drawing/2014/main" id="{A0427E7E-3F09-5D6B-388B-A4542BB3E9DE}"/>
              </a:ext>
            </a:extLst>
          </p:cNvPr>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JASP</a:t>
            </a:r>
          </a:p>
        </p:txBody>
      </p:sp>
      <p:sp>
        <p:nvSpPr>
          <p:cNvPr id="26626" name="Rectangle 3">
            <a:extLst>
              <a:ext uri="{FF2B5EF4-FFF2-40B4-BE49-F238E27FC236}">
                <a16:creationId xmlns:a16="http://schemas.microsoft.com/office/drawing/2014/main" id="{A52C07C8-F667-48CF-7FDB-FA94BF86B5C0}"/>
              </a:ext>
            </a:extLst>
          </p:cNvPr>
          <p:cNvSpPr>
            <a:spLocks noGrp="1" noChangeArrowheads="1"/>
          </p:cNvSpPr>
          <p:nvPr>
            <p:ph type="body" idx="1"/>
          </p:nvPr>
        </p:nvSpPr>
        <p:spPr>
          <a:xfrm>
            <a:off x="286425" y="1180181"/>
            <a:ext cx="4136719" cy="1266240"/>
          </a:xfrm>
        </p:spPr>
        <p:txBody>
          <a:bodyPr/>
          <a:lstStyle/>
          <a:p>
            <a:pPr>
              <a:lnSpc>
                <a:spcPct val="115000"/>
              </a:lnSpc>
              <a:defRPr/>
            </a:pPr>
            <a:r>
              <a:rPr lang="en-US" sz="2200" dirty="0">
                <a:latin typeface="Arial" charset="0"/>
                <a:ea typeface="ＭＳ Ｐゴシック" charset="0"/>
                <a:cs typeface="ＭＳ Ｐゴシック" charset="0"/>
              </a:rPr>
              <a:t>Organize data in a format that works for JASP</a:t>
            </a:r>
          </a:p>
          <a:p>
            <a:pPr>
              <a:lnSpc>
                <a:spcPct val="115000"/>
              </a:lnSpc>
              <a:defRPr/>
            </a:pPr>
            <a:r>
              <a:rPr lang="en-US" sz="2200" dirty="0">
                <a:latin typeface="Arial" charset="0"/>
                <a:ea typeface="ＭＳ Ｐゴシック" charset="0"/>
              </a:rPr>
              <a:t>Copy and paste into JASP</a:t>
            </a:r>
            <a:endParaRPr lang="en-US" sz="1800" dirty="0">
              <a:latin typeface="Arial" charset="0"/>
              <a:ea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5" name="Picture 4" descr="A screenshot of a spreadsheet&#10;&#10;AI-generated content may be incorrect.">
            <a:extLst>
              <a:ext uri="{FF2B5EF4-FFF2-40B4-BE49-F238E27FC236}">
                <a16:creationId xmlns:a16="http://schemas.microsoft.com/office/drawing/2014/main" id="{82CF75F5-63E1-B6F5-98E4-832FE3FBFB6E}"/>
              </a:ext>
            </a:extLst>
          </p:cNvPr>
          <p:cNvPicPr>
            <a:picLocks noChangeAspect="1"/>
          </p:cNvPicPr>
          <p:nvPr/>
        </p:nvPicPr>
        <p:blipFill>
          <a:blip r:embed="rId3"/>
          <a:stretch>
            <a:fillRect/>
          </a:stretch>
        </p:blipFill>
        <p:spPr>
          <a:xfrm>
            <a:off x="4986873" y="0"/>
            <a:ext cx="3870702" cy="6858000"/>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36424DBE-5382-22EA-E9A6-567522588F57}"/>
              </a:ext>
            </a:extLst>
          </p:cNvPr>
          <p:cNvPicPr>
            <a:picLocks noChangeAspect="1"/>
          </p:cNvPicPr>
          <p:nvPr/>
        </p:nvPicPr>
        <p:blipFill>
          <a:blip r:embed="rId4"/>
          <a:stretch>
            <a:fillRect/>
          </a:stretch>
        </p:blipFill>
        <p:spPr>
          <a:xfrm>
            <a:off x="674928" y="2886619"/>
            <a:ext cx="4311945" cy="3843791"/>
          </a:xfrm>
          <a:prstGeom prst="rect">
            <a:avLst/>
          </a:prstGeom>
        </p:spPr>
      </p:pic>
    </p:spTree>
    <p:extLst>
      <p:ext uri="{BB962C8B-B14F-4D97-AF65-F5344CB8AC3E}">
        <p14:creationId xmlns:p14="http://schemas.microsoft.com/office/powerpoint/2010/main" val="102380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28002-0724-9448-CAD5-B9B21EDD566C}"/>
            </a:ext>
          </a:extLst>
        </p:cNvPr>
        <p:cNvGrpSpPr/>
        <p:nvPr/>
      </p:nvGrpSpPr>
      <p:grpSpPr>
        <a:xfrm>
          <a:off x="0" y="0"/>
          <a:ext cx="0" cy="0"/>
          <a:chOff x="0" y="0"/>
          <a:chExt cx="0" cy="0"/>
        </a:xfrm>
      </p:grpSpPr>
      <p:sp>
        <p:nvSpPr>
          <p:cNvPr id="59393" name="Rectangle 2">
            <a:extLst>
              <a:ext uri="{FF2B5EF4-FFF2-40B4-BE49-F238E27FC236}">
                <a16:creationId xmlns:a16="http://schemas.microsoft.com/office/drawing/2014/main" id="{140DA4DB-F136-0F50-4460-9CD9ED0020E5}"/>
              </a:ext>
            </a:extLst>
          </p:cNvPr>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JASP</a:t>
            </a:r>
          </a:p>
        </p:txBody>
      </p:sp>
      <p:sp>
        <p:nvSpPr>
          <p:cNvPr id="26626" name="Rectangle 3">
            <a:extLst>
              <a:ext uri="{FF2B5EF4-FFF2-40B4-BE49-F238E27FC236}">
                <a16:creationId xmlns:a16="http://schemas.microsoft.com/office/drawing/2014/main" id="{C076C125-098C-310E-985C-732CCA7E16BE}"/>
              </a:ext>
            </a:extLst>
          </p:cNvPr>
          <p:cNvSpPr>
            <a:spLocks noGrp="1" noChangeArrowheads="1"/>
          </p:cNvSpPr>
          <p:nvPr>
            <p:ph type="body" idx="1"/>
          </p:nvPr>
        </p:nvSpPr>
        <p:spPr>
          <a:xfrm>
            <a:off x="286425" y="1180181"/>
            <a:ext cx="8379110" cy="1266240"/>
          </a:xfrm>
        </p:spPr>
        <p:txBody>
          <a:bodyPr/>
          <a:lstStyle/>
          <a:p>
            <a:pPr>
              <a:lnSpc>
                <a:spcPct val="115000"/>
              </a:lnSpc>
              <a:defRPr/>
            </a:pPr>
            <a:r>
              <a:rPr lang="en-US" sz="2200" dirty="0">
                <a:latin typeface="Arial" charset="0"/>
                <a:ea typeface="ＭＳ Ｐゴシック" charset="0"/>
                <a:cs typeface="ＭＳ Ｐゴシック" charset="0"/>
              </a:rPr>
              <a:t>Drag over variables to the right column and the analysis is done automatically</a:t>
            </a:r>
            <a:endParaRPr lang="en-US" sz="1800" dirty="0">
              <a:latin typeface="Arial" charset="0"/>
              <a:ea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3" name="Picture 2" descr="A screenshot of a computer&#10;&#10;AI-generated content may be incorrect.">
            <a:extLst>
              <a:ext uri="{FF2B5EF4-FFF2-40B4-BE49-F238E27FC236}">
                <a16:creationId xmlns:a16="http://schemas.microsoft.com/office/drawing/2014/main" id="{75E74E9B-1097-9BC9-FDAB-2C209B1AD805}"/>
              </a:ext>
            </a:extLst>
          </p:cNvPr>
          <p:cNvPicPr>
            <a:picLocks noChangeAspect="1"/>
          </p:cNvPicPr>
          <p:nvPr/>
        </p:nvPicPr>
        <p:blipFill>
          <a:blip r:embed="rId3"/>
          <a:stretch>
            <a:fillRect/>
          </a:stretch>
        </p:blipFill>
        <p:spPr>
          <a:xfrm>
            <a:off x="1759224" y="2098043"/>
            <a:ext cx="7098351" cy="4627073"/>
          </a:xfrm>
          <a:prstGeom prst="rect">
            <a:avLst/>
          </a:prstGeom>
        </p:spPr>
      </p:pic>
      <p:sp>
        <p:nvSpPr>
          <p:cNvPr id="4" name="Rectangle 3">
            <a:extLst>
              <a:ext uri="{FF2B5EF4-FFF2-40B4-BE49-F238E27FC236}">
                <a16:creationId xmlns:a16="http://schemas.microsoft.com/office/drawing/2014/main" id="{AF643453-350C-6EC8-9A23-3F832C469CCD}"/>
              </a:ext>
            </a:extLst>
          </p:cNvPr>
          <p:cNvSpPr/>
          <p:nvPr/>
        </p:nvSpPr>
        <p:spPr bwMode="auto">
          <a:xfrm>
            <a:off x="6683027" y="3970327"/>
            <a:ext cx="1403498" cy="445688"/>
          </a:xfrm>
          <a:prstGeom prst="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sp>
        <p:nvSpPr>
          <p:cNvPr id="6" name="Rectangle 5">
            <a:extLst>
              <a:ext uri="{FF2B5EF4-FFF2-40B4-BE49-F238E27FC236}">
                <a16:creationId xmlns:a16="http://schemas.microsoft.com/office/drawing/2014/main" id="{CE4ACE91-FB7A-F1E8-2759-BB5E6E3D841D}"/>
              </a:ext>
            </a:extLst>
          </p:cNvPr>
          <p:cNvSpPr/>
          <p:nvPr/>
        </p:nvSpPr>
        <p:spPr bwMode="auto">
          <a:xfrm>
            <a:off x="3625702" y="6279428"/>
            <a:ext cx="1403498" cy="445688"/>
          </a:xfrm>
          <a:prstGeom prst="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sp>
        <p:nvSpPr>
          <p:cNvPr id="8" name="TextBox 7">
            <a:extLst>
              <a:ext uri="{FF2B5EF4-FFF2-40B4-BE49-F238E27FC236}">
                <a16:creationId xmlns:a16="http://schemas.microsoft.com/office/drawing/2014/main" id="{634C81A9-09D1-BB8C-1B02-49F86D0618CB}"/>
              </a:ext>
            </a:extLst>
          </p:cNvPr>
          <p:cNvSpPr txBox="1"/>
          <p:nvPr/>
        </p:nvSpPr>
        <p:spPr>
          <a:xfrm>
            <a:off x="0" y="4951048"/>
            <a:ext cx="1669312" cy="923330"/>
          </a:xfrm>
          <a:prstGeom prst="rect">
            <a:avLst/>
          </a:prstGeom>
          <a:noFill/>
          <a:ln>
            <a:solidFill>
              <a:schemeClr val="accent1"/>
            </a:solidFill>
          </a:ln>
        </p:spPr>
        <p:txBody>
          <a:bodyPr wrap="square" rtlCol="0">
            <a:spAutoFit/>
          </a:bodyPr>
          <a:lstStyle/>
          <a:p>
            <a:r>
              <a:rPr lang="en-US" dirty="0"/>
              <a:t>The default is an “ultrawide” scale factor</a:t>
            </a:r>
          </a:p>
        </p:txBody>
      </p:sp>
    </p:spTree>
    <p:extLst>
      <p:ext uri="{BB962C8B-B14F-4D97-AF65-F5344CB8AC3E}">
        <p14:creationId xmlns:p14="http://schemas.microsoft.com/office/powerpoint/2010/main" val="230209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580ED-69A9-6515-18FF-DC68F7B26F4B}"/>
            </a:ext>
          </a:extLst>
        </p:cNvPr>
        <p:cNvGrpSpPr/>
        <p:nvPr/>
      </p:nvGrpSpPr>
      <p:grpSpPr>
        <a:xfrm>
          <a:off x="0" y="0"/>
          <a:ext cx="0" cy="0"/>
          <a:chOff x="0" y="0"/>
          <a:chExt cx="0" cy="0"/>
        </a:xfrm>
      </p:grpSpPr>
      <p:sp>
        <p:nvSpPr>
          <p:cNvPr id="59393" name="Rectangle 2">
            <a:extLst>
              <a:ext uri="{FF2B5EF4-FFF2-40B4-BE49-F238E27FC236}">
                <a16:creationId xmlns:a16="http://schemas.microsoft.com/office/drawing/2014/main" id="{70D69747-CCEE-0FDD-1723-A6BB44533354}"/>
              </a:ext>
            </a:extLst>
          </p:cNvPr>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JASP</a:t>
            </a:r>
          </a:p>
        </p:txBody>
      </p:sp>
      <p:sp>
        <p:nvSpPr>
          <p:cNvPr id="26626" name="Rectangle 3">
            <a:extLst>
              <a:ext uri="{FF2B5EF4-FFF2-40B4-BE49-F238E27FC236}">
                <a16:creationId xmlns:a16="http://schemas.microsoft.com/office/drawing/2014/main" id="{93F76E0E-2FE4-AB72-6542-37A077867E0E}"/>
              </a:ext>
            </a:extLst>
          </p:cNvPr>
          <p:cNvSpPr>
            <a:spLocks noGrp="1" noChangeArrowheads="1"/>
          </p:cNvSpPr>
          <p:nvPr>
            <p:ph type="body" idx="1"/>
          </p:nvPr>
        </p:nvSpPr>
        <p:spPr>
          <a:xfrm>
            <a:off x="180689" y="1010035"/>
            <a:ext cx="8718762" cy="1266240"/>
          </a:xfrm>
        </p:spPr>
        <p:txBody>
          <a:bodyPr/>
          <a:lstStyle/>
          <a:p>
            <a:pPr>
              <a:lnSpc>
                <a:spcPct val="115000"/>
              </a:lnSpc>
              <a:defRPr/>
            </a:pPr>
            <a:r>
              <a:rPr lang="en-US" sz="2200" dirty="0">
                <a:latin typeface="Arial" charset="0"/>
                <a:ea typeface="ＭＳ Ｐゴシック" charset="0"/>
                <a:cs typeface="ＭＳ Ｐゴシック" charset="0"/>
              </a:rPr>
              <a:t>We can set the scale factor to a ”medium” value</a:t>
            </a:r>
          </a:p>
          <a:p>
            <a:pPr>
              <a:lnSpc>
                <a:spcPct val="115000"/>
              </a:lnSpc>
              <a:defRPr/>
            </a:pPr>
            <a:r>
              <a:rPr lang="en-US" sz="2200" dirty="0">
                <a:latin typeface="Arial" charset="0"/>
                <a:ea typeface="ＭＳ Ｐゴシック" charset="0"/>
              </a:rPr>
              <a:t>Now the BF matches that produced by the </a:t>
            </a:r>
            <a:r>
              <a:rPr lang="en-US" sz="2200" dirty="0" err="1">
                <a:latin typeface="Arial" charset="0"/>
                <a:ea typeface="ＭＳ Ｐゴシック" charset="0"/>
              </a:rPr>
              <a:t>BayesFactor</a:t>
            </a:r>
            <a:r>
              <a:rPr lang="en-US" sz="2200" dirty="0">
                <a:latin typeface="Arial" charset="0"/>
                <a:ea typeface="ＭＳ Ｐゴシック" charset="0"/>
              </a:rPr>
              <a:t> package</a:t>
            </a:r>
            <a:endParaRPr lang="en-US" sz="1800" dirty="0">
              <a:latin typeface="Arial" charset="0"/>
              <a:ea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5" name="Picture 4" descr="A screenshot of a computer&#10;&#10;AI-generated content may be incorrect.">
            <a:extLst>
              <a:ext uri="{FF2B5EF4-FFF2-40B4-BE49-F238E27FC236}">
                <a16:creationId xmlns:a16="http://schemas.microsoft.com/office/drawing/2014/main" id="{1AB93D9F-492D-9CEA-E955-C28EBBE8290D}"/>
              </a:ext>
            </a:extLst>
          </p:cNvPr>
          <p:cNvPicPr>
            <a:picLocks noChangeAspect="1"/>
          </p:cNvPicPr>
          <p:nvPr/>
        </p:nvPicPr>
        <p:blipFill>
          <a:blip r:embed="rId3"/>
          <a:stretch>
            <a:fillRect/>
          </a:stretch>
        </p:blipFill>
        <p:spPr>
          <a:xfrm>
            <a:off x="1584251" y="1933556"/>
            <a:ext cx="7772400" cy="5196033"/>
          </a:xfrm>
          <a:prstGeom prst="rect">
            <a:avLst/>
          </a:prstGeom>
        </p:spPr>
      </p:pic>
      <p:sp>
        <p:nvSpPr>
          <p:cNvPr id="4" name="Rectangle 3">
            <a:extLst>
              <a:ext uri="{FF2B5EF4-FFF2-40B4-BE49-F238E27FC236}">
                <a16:creationId xmlns:a16="http://schemas.microsoft.com/office/drawing/2014/main" id="{A61037DB-220E-F779-128E-96FC882EC597}"/>
              </a:ext>
            </a:extLst>
          </p:cNvPr>
          <p:cNvSpPr/>
          <p:nvPr/>
        </p:nvSpPr>
        <p:spPr bwMode="auto">
          <a:xfrm>
            <a:off x="6683026" y="3970327"/>
            <a:ext cx="1876773" cy="445688"/>
          </a:xfrm>
          <a:prstGeom prst="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sp>
        <p:nvSpPr>
          <p:cNvPr id="6" name="Rectangle 5">
            <a:extLst>
              <a:ext uri="{FF2B5EF4-FFF2-40B4-BE49-F238E27FC236}">
                <a16:creationId xmlns:a16="http://schemas.microsoft.com/office/drawing/2014/main" id="{AA5001C4-EFE2-5DBE-C5F7-CCC515446A07}"/>
              </a:ext>
            </a:extLst>
          </p:cNvPr>
          <p:cNvSpPr/>
          <p:nvPr/>
        </p:nvSpPr>
        <p:spPr bwMode="auto">
          <a:xfrm>
            <a:off x="3700130" y="6559550"/>
            <a:ext cx="1522819" cy="445688"/>
          </a:xfrm>
          <a:prstGeom prst="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spTree>
    <p:extLst>
      <p:ext uri="{BB962C8B-B14F-4D97-AF65-F5344CB8AC3E}">
        <p14:creationId xmlns:p14="http://schemas.microsoft.com/office/powerpoint/2010/main" val="3137720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9F603-8558-5C8C-7E90-0557E95E5C97}"/>
            </a:ext>
          </a:extLst>
        </p:cNvPr>
        <p:cNvGrpSpPr/>
        <p:nvPr/>
      </p:nvGrpSpPr>
      <p:grpSpPr>
        <a:xfrm>
          <a:off x="0" y="0"/>
          <a:ext cx="0" cy="0"/>
          <a:chOff x="0" y="0"/>
          <a:chExt cx="0" cy="0"/>
        </a:xfrm>
      </p:grpSpPr>
      <p:sp>
        <p:nvSpPr>
          <p:cNvPr id="59393" name="Rectangle 2">
            <a:extLst>
              <a:ext uri="{FF2B5EF4-FFF2-40B4-BE49-F238E27FC236}">
                <a16:creationId xmlns:a16="http://schemas.microsoft.com/office/drawing/2014/main" id="{773A8B51-5323-8D6E-83FE-4ECFEAC08EFD}"/>
              </a:ext>
            </a:extLst>
          </p:cNvPr>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JASP</a:t>
            </a:r>
          </a:p>
        </p:txBody>
      </p:sp>
      <p:sp>
        <p:nvSpPr>
          <p:cNvPr id="26626" name="Rectangle 3">
            <a:extLst>
              <a:ext uri="{FF2B5EF4-FFF2-40B4-BE49-F238E27FC236}">
                <a16:creationId xmlns:a16="http://schemas.microsoft.com/office/drawing/2014/main" id="{F14405A2-F702-1350-7A2D-75DB68D27EE4}"/>
              </a:ext>
            </a:extLst>
          </p:cNvPr>
          <p:cNvSpPr>
            <a:spLocks noGrp="1" noChangeArrowheads="1"/>
          </p:cNvSpPr>
          <p:nvPr>
            <p:ph type="body" idx="1"/>
          </p:nvPr>
        </p:nvSpPr>
        <p:spPr>
          <a:xfrm>
            <a:off x="212619" y="965782"/>
            <a:ext cx="8718762" cy="1266240"/>
          </a:xfrm>
        </p:spPr>
        <p:txBody>
          <a:bodyPr/>
          <a:lstStyle/>
          <a:p>
            <a:pPr>
              <a:lnSpc>
                <a:spcPct val="115000"/>
              </a:lnSpc>
              <a:defRPr/>
            </a:pPr>
            <a:r>
              <a:rPr lang="en-US" sz="2200" dirty="0">
                <a:latin typeface="Arial" charset="0"/>
                <a:ea typeface="ＭＳ Ｐゴシック" charset="0"/>
                <a:cs typeface="ＭＳ Ｐゴシック" charset="0"/>
              </a:rPr>
              <a:t>We can do a one-sided test (we hypothesized a positive slope)</a:t>
            </a:r>
          </a:p>
          <a:p>
            <a:pPr>
              <a:lnSpc>
                <a:spcPct val="115000"/>
              </a:lnSpc>
              <a:defRPr/>
            </a:pPr>
            <a:r>
              <a:rPr lang="en-US" sz="2200" dirty="0">
                <a:latin typeface="Arial" charset="0"/>
                <a:ea typeface="ＭＳ Ｐゴシック" charset="0"/>
              </a:rPr>
              <a:t>Now the BF favors the null (rho=0)</a:t>
            </a:r>
            <a:endParaRPr lang="en-US" sz="1800" dirty="0">
              <a:latin typeface="Arial" charset="0"/>
              <a:ea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3" name="Picture 2" descr="A screenshot of a computer&#10;&#10;AI-generated content may be incorrect.">
            <a:extLst>
              <a:ext uri="{FF2B5EF4-FFF2-40B4-BE49-F238E27FC236}">
                <a16:creationId xmlns:a16="http://schemas.microsoft.com/office/drawing/2014/main" id="{E97415C5-FFD6-EF53-EB67-6479D47A0D69}"/>
              </a:ext>
            </a:extLst>
          </p:cNvPr>
          <p:cNvPicPr>
            <a:picLocks noChangeAspect="1"/>
          </p:cNvPicPr>
          <p:nvPr/>
        </p:nvPicPr>
        <p:blipFill>
          <a:blip r:embed="rId3"/>
          <a:stretch>
            <a:fillRect/>
          </a:stretch>
        </p:blipFill>
        <p:spPr>
          <a:xfrm>
            <a:off x="685800" y="1883750"/>
            <a:ext cx="7772400" cy="5114369"/>
          </a:xfrm>
          <a:prstGeom prst="rect">
            <a:avLst/>
          </a:prstGeom>
        </p:spPr>
      </p:pic>
      <p:sp>
        <p:nvSpPr>
          <p:cNvPr id="6" name="Rectangle 5">
            <a:extLst>
              <a:ext uri="{FF2B5EF4-FFF2-40B4-BE49-F238E27FC236}">
                <a16:creationId xmlns:a16="http://schemas.microsoft.com/office/drawing/2014/main" id="{8647A063-9FEE-EB59-001E-175328C7E16B}"/>
              </a:ext>
            </a:extLst>
          </p:cNvPr>
          <p:cNvSpPr/>
          <p:nvPr/>
        </p:nvSpPr>
        <p:spPr bwMode="auto">
          <a:xfrm>
            <a:off x="808075" y="5795565"/>
            <a:ext cx="1522819" cy="763985"/>
          </a:xfrm>
          <a:prstGeom prst="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sp>
        <p:nvSpPr>
          <p:cNvPr id="7" name="Rectangle 6">
            <a:extLst>
              <a:ext uri="{FF2B5EF4-FFF2-40B4-BE49-F238E27FC236}">
                <a16:creationId xmlns:a16="http://schemas.microsoft.com/office/drawing/2014/main" id="{211ACE0F-A865-AE9C-969D-38E1C73ED952}"/>
              </a:ext>
            </a:extLst>
          </p:cNvPr>
          <p:cNvSpPr/>
          <p:nvPr/>
        </p:nvSpPr>
        <p:spPr bwMode="auto">
          <a:xfrm>
            <a:off x="6436242" y="3752914"/>
            <a:ext cx="1522819" cy="763985"/>
          </a:xfrm>
          <a:prstGeom prst="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spTree>
    <p:extLst>
      <p:ext uri="{BB962C8B-B14F-4D97-AF65-F5344CB8AC3E}">
        <p14:creationId xmlns:p14="http://schemas.microsoft.com/office/powerpoint/2010/main" val="3150990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Why a negative relationship?</a:t>
            </a:r>
          </a:p>
        </p:txBody>
      </p:sp>
      <p:sp>
        <p:nvSpPr>
          <p:cNvPr id="55298" name="Rectangle 3"/>
          <p:cNvSpPr>
            <a:spLocks noGrp="1" noChangeArrowheads="1"/>
          </p:cNvSpPr>
          <p:nvPr>
            <p:ph type="body" idx="1"/>
          </p:nvPr>
        </p:nvSpPr>
        <p:spPr>
          <a:xfrm>
            <a:off x="477731" y="999116"/>
            <a:ext cx="6857789" cy="1195444"/>
          </a:xfrm>
        </p:spPr>
        <p:txBody>
          <a:bodyPr/>
          <a:lstStyle/>
          <a:p>
            <a:pPr>
              <a:lnSpc>
                <a:spcPct val="115000"/>
              </a:lnSpc>
            </a:pPr>
            <a:r>
              <a:rPr lang="en-US" sz="2200" dirty="0">
                <a:latin typeface="Arial" charset="0"/>
                <a:ea typeface="ＭＳ Ｐゴシック" charset="0"/>
                <a:cs typeface="ＭＳ Ｐゴシック" charset="0"/>
              </a:rPr>
              <a:t>Two possibilities:</a:t>
            </a:r>
          </a:p>
          <a:p>
            <a:pPr>
              <a:lnSpc>
                <a:spcPct val="115000"/>
              </a:lnSpc>
            </a:pPr>
            <a:r>
              <a:rPr lang="en-US" sz="2200" dirty="0">
                <a:latin typeface="Arial" charset="0"/>
                <a:ea typeface="ＭＳ Ｐゴシック" charset="0"/>
                <a:cs typeface="ＭＳ Ｐゴシック" charset="0"/>
              </a:rPr>
              <a:t>More atmosphere for a moon at the horizon makes the image a bit fuzzy</a:t>
            </a:r>
          </a:p>
          <a:p>
            <a:pPr lvl="1">
              <a:lnSpc>
                <a:spcPct val="115000"/>
              </a:lnSpc>
            </a:pPr>
            <a:r>
              <a:rPr lang="en-US" sz="1800" dirty="0">
                <a:latin typeface="Arial" charset="0"/>
                <a:ea typeface="ＭＳ Ｐゴシック" charset="0"/>
                <a:cs typeface="ＭＳ Ｐゴシック" charset="0"/>
              </a:rPr>
              <a:t>Should be weak because we insisted on a clearly visible moon</a:t>
            </a:r>
          </a:p>
          <a:p>
            <a:pPr lvl="1">
              <a:lnSpc>
                <a:spcPct val="115000"/>
              </a:lnSpc>
            </a:pPr>
            <a:endParaRPr lang="en-US" sz="1800"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r>
              <a:rPr lang="en-US" sz="2200" dirty="0">
                <a:latin typeface="Arial" charset="0"/>
                <a:ea typeface="ＭＳ Ｐゴシック" charset="0"/>
                <a:cs typeface="ＭＳ Ｐゴシック" charset="0"/>
              </a:rPr>
              <a:t>The moon </a:t>
            </a:r>
            <a:r>
              <a:rPr lang="en-US" sz="2200" i="1" dirty="0">
                <a:latin typeface="Arial" charset="0"/>
                <a:ea typeface="ＭＳ Ｐゴシック" charset="0"/>
                <a:cs typeface="ＭＳ Ｐゴシック" charset="0"/>
              </a:rPr>
              <a:t>is</a:t>
            </a:r>
            <a:r>
              <a:rPr lang="en-US" sz="2200" dirty="0">
                <a:latin typeface="Arial" charset="0"/>
                <a:ea typeface="ＭＳ Ｐゴシック" charset="0"/>
                <a:cs typeface="ＭＳ Ｐゴシック" charset="0"/>
              </a:rPr>
              <a:t> a bit further away when on the horizon </a:t>
            </a:r>
            <a:r>
              <a:rPr lang="en-US" sz="2200" dirty="0" err="1">
                <a:latin typeface="Arial" charset="0"/>
                <a:ea typeface="ＭＳ Ｐゴシック" charset="0"/>
                <a:cs typeface="ＭＳ Ｐゴシック" charset="0"/>
              </a:rPr>
              <a:t>compoared</a:t>
            </a:r>
            <a:r>
              <a:rPr lang="en-US" sz="2200" dirty="0">
                <a:latin typeface="Arial" charset="0"/>
                <a:ea typeface="ＭＳ Ｐゴシック" charset="0"/>
                <a:cs typeface="ＭＳ Ｐゴシック" charset="0"/>
              </a:rPr>
              <a:t> to high in the sky (by one earth radius)</a:t>
            </a:r>
          </a:p>
          <a:p>
            <a:pPr lvl="1">
              <a:lnSpc>
                <a:spcPct val="115000"/>
              </a:lnSpc>
            </a:pPr>
            <a:r>
              <a:rPr lang="en-US" sz="1800" dirty="0">
                <a:latin typeface="Arial" charset="0"/>
                <a:ea typeface="ＭＳ Ｐゴシック" charset="0"/>
                <a:cs typeface="ＭＳ Ｐゴシック" charset="0"/>
              </a:rPr>
              <a:t>Should be weak because the difference in visual angle is only from 0.5053 (horizon) to 0.5136 (high in the sky)</a:t>
            </a:r>
          </a:p>
        </p:txBody>
      </p:sp>
      <p:pic>
        <p:nvPicPr>
          <p:cNvPr id="9" name="Picture 8" descr="Moon-horizon-vs-zenith-distance-diurnalS.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005" y="795821"/>
            <a:ext cx="3114842" cy="3460936"/>
          </a:xfrm>
          <a:prstGeom prst="rect">
            <a:avLst/>
          </a:prstGeom>
        </p:spPr>
      </p:pic>
      <p:pic>
        <p:nvPicPr>
          <p:cNvPr id="10" name="Picture 9"/>
          <p:cNvPicPr>
            <a:picLocks noChangeAspect="1"/>
          </p:cNvPicPr>
          <p:nvPr/>
        </p:nvPicPr>
        <p:blipFill>
          <a:blip r:embed="rId4"/>
          <a:stretch>
            <a:fillRect/>
          </a:stretch>
        </p:blipFill>
        <p:spPr>
          <a:xfrm>
            <a:off x="1234460" y="2526289"/>
            <a:ext cx="6392780" cy="3595939"/>
          </a:xfrm>
          <a:prstGeom prst="rect">
            <a:avLst/>
          </a:prstGeom>
        </p:spPr>
      </p:pic>
    </p:spTree>
    <p:extLst>
      <p:ext uri="{BB962C8B-B14F-4D97-AF65-F5344CB8AC3E}">
        <p14:creationId xmlns:p14="http://schemas.microsoft.com/office/powerpoint/2010/main" val="11840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Perception and perceived size</a:t>
            </a:r>
          </a:p>
        </p:txBody>
      </p:sp>
      <p:sp>
        <p:nvSpPr>
          <p:cNvPr id="55298" name="Rectangle 3"/>
          <p:cNvSpPr>
            <a:spLocks noGrp="1" noChangeArrowheads="1"/>
          </p:cNvSpPr>
          <p:nvPr>
            <p:ph type="body" idx="1"/>
          </p:nvPr>
        </p:nvSpPr>
        <p:spPr>
          <a:xfrm>
            <a:off x="477731" y="999116"/>
            <a:ext cx="7854950" cy="1225550"/>
          </a:xfrm>
        </p:spPr>
        <p:txBody>
          <a:bodyPr/>
          <a:lstStyle/>
          <a:p>
            <a:pPr>
              <a:lnSpc>
                <a:spcPct val="115000"/>
              </a:lnSpc>
            </a:pPr>
            <a:r>
              <a:rPr lang="en-US" sz="2200" dirty="0">
                <a:latin typeface="Arial" charset="0"/>
                <a:ea typeface="ＭＳ Ｐゴシック" charset="0"/>
                <a:cs typeface="ＭＳ Ｐゴシック" charset="0"/>
              </a:rPr>
              <a:t>If perceptual accuracy improves with increases in illusory size for the moon illusion, it must be a very small effect</a:t>
            </a:r>
          </a:p>
          <a:p>
            <a:pPr>
              <a:lnSpc>
                <a:spcPct val="115000"/>
              </a:lnSpc>
            </a:pPr>
            <a:r>
              <a:rPr lang="en-US" sz="2200" dirty="0">
                <a:latin typeface="Arial" charset="0"/>
                <a:ea typeface="ＭＳ Ｐゴシック" charset="0"/>
                <a:cs typeface="ＭＳ Ｐゴシック" charset="0"/>
              </a:rPr>
              <a:t>So small, that other (also small) effects that run in the opposite direction </a:t>
            </a:r>
            <a:r>
              <a:rPr lang="en-US" sz="2200" i="1" dirty="0">
                <a:latin typeface="Arial" charset="0"/>
                <a:ea typeface="ＭＳ Ｐゴシック" charset="0"/>
                <a:cs typeface="ＭＳ Ｐゴシック" charset="0"/>
              </a:rPr>
              <a:t>remain </a:t>
            </a:r>
            <a:r>
              <a:rPr lang="en-US" sz="2200" dirty="0">
                <a:latin typeface="Arial" charset="0"/>
                <a:ea typeface="ＭＳ Ｐゴシック" charset="0"/>
                <a:cs typeface="ＭＳ Ｐゴシック" charset="0"/>
              </a:rPr>
              <a:t>detectable</a:t>
            </a:r>
          </a:p>
        </p:txBody>
      </p:sp>
    </p:spTree>
    <p:extLst>
      <p:ext uri="{BB962C8B-B14F-4D97-AF65-F5344CB8AC3E}">
        <p14:creationId xmlns:p14="http://schemas.microsoft.com/office/powerpoint/2010/main" val="4218188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519589" y="187489"/>
            <a:ext cx="8077200" cy="746125"/>
          </a:xfrm>
        </p:spPr>
        <p:txBody>
          <a:bodyPr/>
          <a:lstStyle/>
          <a:p>
            <a:r>
              <a:rPr lang="en-US" dirty="0">
                <a:latin typeface="Arial" charset="0"/>
                <a:ea typeface="ＭＳ Ｐゴシック" charset="0"/>
                <a:cs typeface="ＭＳ Ｐゴシック" charset="0"/>
              </a:rPr>
              <a:t>Previous work</a:t>
            </a:r>
          </a:p>
        </p:txBody>
      </p:sp>
      <p:sp>
        <p:nvSpPr>
          <p:cNvPr id="55298" name="Rectangle 3"/>
          <p:cNvSpPr>
            <a:spLocks noGrp="1" noChangeArrowheads="1"/>
          </p:cNvSpPr>
          <p:nvPr>
            <p:ph type="body" idx="1"/>
          </p:nvPr>
        </p:nvSpPr>
        <p:spPr>
          <a:xfrm>
            <a:off x="477731" y="851168"/>
            <a:ext cx="7854950" cy="1225550"/>
          </a:xfrm>
        </p:spPr>
        <p:txBody>
          <a:bodyPr/>
          <a:lstStyle/>
          <a:p>
            <a:pPr>
              <a:lnSpc>
                <a:spcPct val="115000"/>
              </a:lnSpc>
            </a:pPr>
            <a:r>
              <a:rPr lang="en-US" sz="2200" dirty="0">
                <a:latin typeface="Arial" charset="0"/>
                <a:ea typeface="ＭＳ Ｐゴシック" charset="0"/>
                <a:cs typeface="ＭＳ Ｐゴシック" charset="0"/>
              </a:rPr>
              <a:t>We find a rather different result than </a:t>
            </a:r>
            <a:r>
              <a:rPr lang="en-US" sz="2200" dirty="0" err="1">
                <a:latin typeface="Arial" charset="0"/>
                <a:ea typeface="ＭＳ Ｐゴシック" charset="0"/>
                <a:cs typeface="ＭＳ Ｐゴシック" charset="0"/>
              </a:rPr>
              <a:t>Schindel</a:t>
            </a:r>
            <a:r>
              <a:rPr lang="en-US" sz="2200" dirty="0">
                <a:latin typeface="Arial" charset="0"/>
                <a:ea typeface="ＭＳ Ｐゴシック" charset="0"/>
                <a:cs typeface="ＭＳ Ｐゴシック" charset="0"/>
              </a:rPr>
              <a:t> &amp; Arnold (2010) and </a:t>
            </a:r>
            <a:r>
              <a:rPr lang="en-US" sz="2200" dirty="0" err="1">
                <a:latin typeface="Arial" charset="0"/>
                <a:ea typeface="ＭＳ Ｐゴシック" charset="0"/>
                <a:cs typeface="ＭＳ Ｐゴシック" charset="0"/>
              </a:rPr>
              <a:t>Lages</a:t>
            </a:r>
            <a:r>
              <a:rPr lang="en-US" sz="2200" dirty="0">
                <a:latin typeface="Arial" charset="0"/>
                <a:ea typeface="ＭＳ Ｐゴシック" charset="0"/>
                <a:cs typeface="ＭＳ Ｐゴシック" charset="0"/>
              </a:rPr>
              <a:t> et al. (2017)</a:t>
            </a:r>
          </a:p>
          <a:p>
            <a:pPr>
              <a:lnSpc>
                <a:spcPct val="115000"/>
              </a:lnSpc>
            </a:pPr>
            <a:r>
              <a:rPr lang="en-US" sz="2200" dirty="0">
                <a:latin typeface="Arial" charset="0"/>
                <a:ea typeface="ＭＳ Ｐゴシック" charset="0"/>
                <a:cs typeface="ＭＳ Ｐゴシック" charset="0"/>
              </a:rPr>
              <a:t>Perhaps the effect varies across different types of illusions</a:t>
            </a:r>
          </a:p>
          <a:p>
            <a:pPr>
              <a:lnSpc>
                <a:spcPct val="115000"/>
              </a:lnSpc>
            </a:pPr>
            <a:r>
              <a:rPr lang="en-US" sz="2200" dirty="0">
                <a:latin typeface="Arial" charset="0"/>
                <a:ea typeface="ＭＳ Ｐゴシック" charset="0"/>
                <a:cs typeface="ＭＳ Ｐゴシック" charset="0"/>
              </a:rPr>
              <a:t>Perhaps those studies should be replicated with larger sample sizes</a:t>
            </a:r>
          </a:p>
          <a:p>
            <a:pPr>
              <a:lnSpc>
                <a:spcPct val="115000"/>
              </a:lnSpc>
            </a:pPr>
            <a:r>
              <a:rPr lang="en-US" sz="2200" dirty="0">
                <a:latin typeface="Arial" charset="0"/>
                <a:ea typeface="ＭＳ Ｐゴシック" charset="0"/>
                <a:cs typeface="ＭＳ Ｐゴシック" charset="0"/>
              </a:rPr>
              <a:t>Actually, there is</a:t>
            </a:r>
            <a:r>
              <a:rPr lang="en-US" sz="2200" i="1" dirty="0">
                <a:latin typeface="Arial" charset="0"/>
                <a:ea typeface="ＭＳ Ｐゴシック" charset="0"/>
                <a:cs typeface="ＭＳ Ｐゴシック" charset="0"/>
              </a:rPr>
              <a:t> </a:t>
            </a:r>
            <a:r>
              <a:rPr lang="en-US" sz="2200" dirty="0">
                <a:latin typeface="Arial" charset="0"/>
                <a:ea typeface="ＭＳ Ｐゴシック" charset="0"/>
                <a:cs typeface="ＭＳ Ｐゴシック" charset="0"/>
              </a:rPr>
              <a:t>something odd about the analysis in </a:t>
            </a:r>
            <a:r>
              <a:rPr lang="en-US" sz="2200" dirty="0" err="1">
                <a:latin typeface="Arial" charset="0"/>
                <a:ea typeface="ＭＳ Ｐゴシック" charset="0"/>
                <a:cs typeface="ＭＳ Ｐゴシック" charset="0"/>
              </a:rPr>
              <a:t>Schindel</a:t>
            </a:r>
            <a:r>
              <a:rPr lang="en-US" sz="2200" dirty="0">
                <a:latin typeface="Arial" charset="0"/>
                <a:ea typeface="ＭＳ Ｐゴシック" charset="0"/>
                <a:cs typeface="ＭＳ Ｐゴシック" charset="0"/>
              </a:rPr>
              <a:t> &amp; Arnold (2010)</a:t>
            </a:r>
          </a:p>
        </p:txBody>
      </p:sp>
    </p:spTree>
    <p:extLst>
      <p:ext uri="{BB962C8B-B14F-4D97-AF65-F5344CB8AC3E}">
        <p14:creationId xmlns:p14="http://schemas.microsoft.com/office/powerpoint/2010/main" val="4102861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519589" y="187489"/>
            <a:ext cx="8077200" cy="746125"/>
          </a:xfrm>
        </p:spPr>
        <p:txBody>
          <a:bodyPr/>
          <a:lstStyle/>
          <a:p>
            <a:r>
              <a:rPr lang="en-US" dirty="0">
                <a:latin typeface="Arial" charset="0"/>
                <a:ea typeface="ＭＳ Ｐゴシック" charset="0"/>
                <a:cs typeface="ＭＳ Ｐゴシック" charset="0"/>
              </a:rPr>
              <a:t>Re-analysis</a:t>
            </a:r>
          </a:p>
        </p:txBody>
      </p:sp>
      <p:sp>
        <p:nvSpPr>
          <p:cNvPr id="55298" name="Rectangle 3"/>
          <p:cNvSpPr>
            <a:spLocks noGrp="1" noChangeArrowheads="1"/>
          </p:cNvSpPr>
          <p:nvPr>
            <p:ph type="body" idx="1"/>
          </p:nvPr>
        </p:nvSpPr>
        <p:spPr>
          <a:xfrm>
            <a:off x="477731" y="851168"/>
            <a:ext cx="7854950" cy="1225550"/>
          </a:xfrm>
        </p:spPr>
        <p:txBody>
          <a:bodyPr/>
          <a:lstStyle/>
          <a:p>
            <a:pPr>
              <a:lnSpc>
                <a:spcPct val="115000"/>
              </a:lnSpc>
            </a:pPr>
            <a:r>
              <a:rPr lang="en-US" sz="2200" dirty="0">
                <a:latin typeface="Arial" charset="0"/>
                <a:ea typeface="ＭＳ Ｐゴシック" charset="0"/>
                <a:cs typeface="ＭＳ Ｐゴシック" charset="0"/>
              </a:rPr>
              <a:t>From the raw data, we can repeat the dependent </a:t>
            </a:r>
            <a:r>
              <a:rPr lang="en-US" sz="2200" i="1" dirty="0">
                <a:latin typeface="Arial" charset="0"/>
                <a:ea typeface="ＭＳ Ｐゴシック" charset="0"/>
                <a:cs typeface="ＭＳ Ｐゴシック" charset="0"/>
              </a:rPr>
              <a:t>t</a:t>
            </a:r>
            <a:r>
              <a:rPr lang="en-US" sz="2200" dirty="0">
                <a:latin typeface="Arial" charset="0"/>
                <a:ea typeface="ＭＳ Ｐゴシック" charset="0"/>
                <a:cs typeface="ＭＳ Ｐゴシック" charset="0"/>
              </a:rPr>
              <a:t>-test for a difference of means</a:t>
            </a:r>
          </a:p>
          <a:p>
            <a:pPr lvl="1">
              <a:lnSpc>
                <a:spcPct val="115000"/>
              </a:lnSpc>
            </a:pPr>
            <a:r>
              <a:rPr lang="en-US" sz="1800" dirty="0">
                <a:latin typeface="Arial" charset="0"/>
                <a:ea typeface="ＭＳ Ｐゴシック" charset="0"/>
                <a:cs typeface="ＭＳ Ｐゴシック" charset="0"/>
              </a:rPr>
              <a:t>Non-significant result!</a:t>
            </a:r>
          </a:p>
          <a:p>
            <a:pPr>
              <a:lnSpc>
                <a:spcPct val="115000"/>
              </a:lnSpc>
            </a:pPr>
            <a:endParaRPr lang="en-US" sz="2200" dirty="0">
              <a:latin typeface="Arial" charset="0"/>
              <a:ea typeface="ＭＳ Ｐゴシック" charset="0"/>
              <a:cs typeface="ＭＳ Ｐゴシック" charset="0"/>
            </a:endParaRPr>
          </a:p>
        </p:txBody>
      </p:sp>
      <p:pic>
        <p:nvPicPr>
          <p:cNvPr id="5" name="Picture 4" descr="Screen Shot 2019-02-20 at 4.1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85" y="3528412"/>
            <a:ext cx="5209546" cy="2916035"/>
          </a:xfrm>
          <a:prstGeom prst="rect">
            <a:avLst/>
          </a:prstGeom>
        </p:spPr>
      </p:pic>
      <p:pic>
        <p:nvPicPr>
          <p:cNvPr id="6" name="Picture 5" descr="Screen Shot 2019-02-20 at 4.10.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369" y="3884181"/>
            <a:ext cx="1113991" cy="840954"/>
          </a:xfrm>
          <a:prstGeom prst="rect">
            <a:avLst/>
          </a:prstGeom>
        </p:spPr>
      </p:pic>
      <p:sp>
        <p:nvSpPr>
          <p:cNvPr id="7" name="TextBox 6"/>
          <p:cNvSpPr txBox="1"/>
          <p:nvPr/>
        </p:nvSpPr>
        <p:spPr>
          <a:xfrm>
            <a:off x="1440047" y="6001886"/>
            <a:ext cx="662311" cy="400110"/>
          </a:xfrm>
          <a:prstGeom prst="rect">
            <a:avLst/>
          </a:prstGeom>
          <a:noFill/>
        </p:spPr>
        <p:txBody>
          <a:bodyPr wrap="none" rtlCol="0">
            <a:spAutoFit/>
          </a:bodyPr>
          <a:lstStyle/>
          <a:p>
            <a:r>
              <a:rPr lang="en-US" sz="2000" dirty="0"/>
              <a:t>N=6</a:t>
            </a:r>
          </a:p>
        </p:txBody>
      </p:sp>
      <p:pic>
        <p:nvPicPr>
          <p:cNvPr id="2" name="Picture 1" descr="overline_X_Near_.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370" y="2244090"/>
            <a:ext cx="3821359" cy="391663"/>
          </a:xfrm>
          <a:prstGeom prst="rect">
            <a:avLst/>
          </a:prstGeom>
        </p:spPr>
      </p:pic>
      <p:pic>
        <p:nvPicPr>
          <p:cNvPr id="3" name="Picture 2" descr="t=1.89.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6520" y="2903220"/>
            <a:ext cx="1312600" cy="275223"/>
          </a:xfrm>
          <a:prstGeom prst="rect">
            <a:avLst/>
          </a:prstGeom>
        </p:spPr>
      </p:pic>
      <p:pic>
        <p:nvPicPr>
          <p:cNvPr id="8" name="Picture 7" descr="p=0.1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8850" y="2854960"/>
            <a:ext cx="1365527" cy="338735"/>
          </a:xfrm>
          <a:prstGeom prst="rect">
            <a:avLst/>
          </a:prstGeom>
        </p:spPr>
      </p:pic>
    </p:spTree>
    <p:extLst>
      <p:ext uri="{BB962C8B-B14F-4D97-AF65-F5344CB8AC3E}">
        <p14:creationId xmlns:p14="http://schemas.microsoft.com/office/powerpoint/2010/main" val="4281844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519589" y="187489"/>
            <a:ext cx="8077200" cy="746125"/>
          </a:xfrm>
        </p:spPr>
        <p:txBody>
          <a:bodyPr/>
          <a:lstStyle/>
          <a:p>
            <a:r>
              <a:rPr lang="en-US" dirty="0">
                <a:latin typeface="Arial" charset="0"/>
                <a:ea typeface="ＭＳ Ｐゴシック" charset="0"/>
                <a:cs typeface="ＭＳ Ｐゴシック" charset="0"/>
              </a:rPr>
              <a:t>Re-analysis?</a:t>
            </a:r>
          </a:p>
        </p:txBody>
      </p:sp>
      <p:sp>
        <p:nvSpPr>
          <p:cNvPr id="55298" name="Rectangle 3"/>
          <p:cNvSpPr>
            <a:spLocks noGrp="1" noChangeArrowheads="1"/>
          </p:cNvSpPr>
          <p:nvPr>
            <p:ph type="body" idx="1"/>
          </p:nvPr>
        </p:nvSpPr>
        <p:spPr>
          <a:xfrm>
            <a:off x="477731" y="851168"/>
            <a:ext cx="7854950" cy="1225550"/>
          </a:xfrm>
        </p:spPr>
        <p:txBody>
          <a:bodyPr/>
          <a:lstStyle/>
          <a:p>
            <a:pPr>
              <a:lnSpc>
                <a:spcPct val="115000"/>
              </a:lnSpc>
            </a:pPr>
            <a:r>
              <a:rPr lang="en-US" sz="2200" dirty="0">
                <a:latin typeface="Arial" charset="0"/>
                <a:ea typeface="ＭＳ Ｐゴシック" charset="0"/>
                <a:cs typeface="ＭＳ Ｐゴシック" charset="0"/>
              </a:rPr>
              <a:t>Instead of computing a difference score for each subject and testing if the mean difference score is different from 0</a:t>
            </a:r>
          </a:p>
          <a:p>
            <a:pPr>
              <a:lnSpc>
                <a:spcPct val="115000"/>
              </a:lnSpc>
            </a:pPr>
            <a:r>
              <a:rPr lang="en-US" sz="2200" dirty="0" err="1">
                <a:latin typeface="Arial" charset="0"/>
                <a:ea typeface="ＭＳ Ｐゴシック" charset="0"/>
                <a:cs typeface="ＭＳ Ｐゴシック" charset="0"/>
              </a:rPr>
              <a:t>Schindel</a:t>
            </a:r>
            <a:r>
              <a:rPr lang="en-US" sz="2200" dirty="0">
                <a:latin typeface="Arial" charset="0"/>
                <a:ea typeface="ＭＳ Ｐゴシック" charset="0"/>
                <a:cs typeface="ＭＳ Ｐゴシック" charset="0"/>
              </a:rPr>
              <a:t> &amp; Arnold (2010) computed a ratio score for each subject and tested if the mean ratio is different from 1</a:t>
            </a:r>
          </a:p>
          <a:p>
            <a:pPr lvl="1">
              <a:lnSpc>
                <a:spcPct val="115000"/>
              </a:lnSpc>
            </a:pPr>
            <a:r>
              <a:rPr lang="en-US" sz="1400" dirty="0">
                <a:latin typeface="Arial" charset="0"/>
                <a:ea typeface="ＭＳ Ｐゴシック" charset="0"/>
                <a:cs typeface="ＭＳ Ｐゴシック" charset="0"/>
              </a:rPr>
              <a:t>This is a horrible test (Type I error varies with sample size and size of population means)</a:t>
            </a:r>
          </a:p>
          <a:p>
            <a:pPr lvl="1">
              <a:lnSpc>
                <a:spcPct val="115000"/>
              </a:lnSpc>
            </a:pPr>
            <a:r>
              <a:rPr lang="en-US" sz="1400" dirty="0">
                <a:latin typeface="Arial" charset="0"/>
                <a:ea typeface="ＭＳ Ｐゴシック" charset="0"/>
                <a:cs typeface="ＭＳ Ｐゴシック" charset="0"/>
              </a:rPr>
              <a:t>Power is very low</a:t>
            </a:r>
          </a:p>
          <a:p>
            <a:pPr>
              <a:lnSpc>
                <a:spcPct val="115000"/>
              </a:lnSpc>
            </a:pPr>
            <a:endParaRPr lang="en-US" sz="2200" dirty="0">
              <a:latin typeface="Arial" charset="0"/>
              <a:ea typeface="ＭＳ Ｐゴシック" charset="0"/>
              <a:cs typeface="ＭＳ Ｐゴシック" charset="0"/>
            </a:endParaRPr>
          </a:p>
        </p:txBody>
      </p:sp>
      <p:pic>
        <p:nvPicPr>
          <p:cNvPr id="5" name="Picture 4" descr="Screen Shot 2019-02-20 at 4.1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85" y="3528412"/>
            <a:ext cx="5209546" cy="2916035"/>
          </a:xfrm>
          <a:prstGeom prst="rect">
            <a:avLst/>
          </a:prstGeom>
        </p:spPr>
      </p:pic>
      <p:pic>
        <p:nvPicPr>
          <p:cNvPr id="6" name="Picture 5" descr="Screen Shot 2019-02-20 at 4.10.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369" y="3884181"/>
            <a:ext cx="1113991" cy="840954"/>
          </a:xfrm>
          <a:prstGeom prst="rect">
            <a:avLst/>
          </a:prstGeom>
        </p:spPr>
      </p:pic>
      <p:sp>
        <p:nvSpPr>
          <p:cNvPr id="7" name="TextBox 6"/>
          <p:cNvSpPr txBox="1"/>
          <p:nvPr/>
        </p:nvSpPr>
        <p:spPr>
          <a:xfrm>
            <a:off x="1440047" y="6001886"/>
            <a:ext cx="662311" cy="400110"/>
          </a:xfrm>
          <a:prstGeom prst="rect">
            <a:avLst/>
          </a:prstGeom>
          <a:noFill/>
        </p:spPr>
        <p:txBody>
          <a:bodyPr wrap="none" rtlCol="0">
            <a:spAutoFit/>
          </a:bodyPr>
          <a:lstStyle/>
          <a:p>
            <a:r>
              <a:rPr lang="en-US" sz="2000" dirty="0"/>
              <a:t>N=6</a:t>
            </a:r>
          </a:p>
        </p:txBody>
      </p:sp>
    </p:spTree>
    <p:extLst>
      <p:ext uri="{BB962C8B-B14F-4D97-AF65-F5344CB8AC3E}">
        <p14:creationId xmlns:p14="http://schemas.microsoft.com/office/powerpoint/2010/main" val="942707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Conclusions</a:t>
            </a:r>
          </a:p>
        </p:txBody>
      </p:sp>
      <p:sp>
        <p:nvSpPr>
          <p:cNvPr id="55298" name="Rectangle 3"/>
          <p:cNvSpPr>
            <a:spLocks noGrp="1" noChangeArrowheads="1"/>
          </p:cNvSpPr>
          <p:nvPr>
            <p:ph type="body" idx="1"/>
          </p:nvPr>
        </p:nvSpPr>
        <p:spPr>
          <a:xfrm>
            <a:off x="477731" y="999116"/>
            <a:ext cx="7854950" cy="1225550"/>
          </a:xfrm>
        </p:spPr>
        <p:txBody>
          <a:bodyPr/>
          <a:lstStyle/>
          <a:p>
            <a:pPr>
              <a:lnSpc>
                <a:spcPct val="115000"/>
              </a:lnSpc>
            </a:pPr>
            <a:r>
              <a:rPr lang="en-US" sz="2200" dirty="0">
                <a:latin typeface="Arial" charset="0"/>
                <a:ea typeface="ＭＳ Ｐゴシック" charset="0"/>
                <a:cs typeface="ＭＳ Ｐゴシック" charset="0"/>
              </a:rPr>
              <a:t>Using a stimulus that should produce a very large illusion</a:t>
            </a:r>
          </a:p>
          <a:p>
            <a:pPr>
              <a:lnSpc>
                <a:spcPct val="115000"/>
              </a:lnSpc>
            </a:pPr>
            <a:r>
              <a:rPr lang="en-US" sz="2200" dirty="0">
                <a:latin typeface="Arial" charset="0"/>
                <a:ea typeface="ＭＳ Ｐゴシック" charset="0"/>
                <a:cs typeface="ＭＳ Ｐゴシック" charset="0"/>
              </a:rPr>
              <a:t>In an experiment that should be well powered to find effects similar to what was previously reported</a:t>
            </a:r>
          </a:p>
          <a:p>
            <a:pPr>
              <a:lnSpc>
                <a:spcPct val="115000"/>
              </a:lnSpc>
            </a:pPr>
            <a:r>
              <a:rPr lang="en-US" sz="2200" dirty="0">
                <a:latin typeface="Arial" charset="0"/>
                <a:ea typeface="ＭＳ Ｐゴシック" charset="0"/>
                <a:cs typeface="ＭＳ Ｐゴシック" charset="0"/>
              </a:rPr>
              <a:t>We find no evidence that perceptual judgments are influenced by the perceived size of a stimulus</a:t>
            </a:r>
          </a:p>
          <a:p>
            <a:pPr>
              <a:lnSpc>
                <a:spcPct val="115000"/>
              </a:lnSpc>
            </a:pPr>
            <a:endParaRPr lang="en-US" sz="2200" dirty="0">
              <a:latin typeface="Arial" charset="0"/>
              <a:ea typeface="ＭＳ Ｐゴシック" charset="0"/>
              <a:cs typeface="ＭＳ Ｐゴシック" charset="0"/>
            </a:endParaRPr>
          </a:p>
          <a:p>
            <a:pPr>
              <a:lnSpc>
                <a:spcPct val="115000"/>
              </a:lnSpc>
            </a:pPr>
            <a:r>
              <a:rPr lang="en-US" sz="2200" dirty="0">
                <a:latin typeface="Arial" charset="0"/>
                <a:ea typeface="ＭＳ Ｐゴシック" charset="0"/>
                <a:cs typeface="ＭＳ Ｐゴシック" charset="0"/>
              </a:rPr>
              <a:t>Bayesian analysis did not differ in any meaningful way from the t-test</a:t>
            </a:r>
          </a:p>
        </p:txBody>
      </p:sp>
    </p:spTree>
    <p:extLst>
      <p:ext uri="{BB962C8B-B14F-4D97-AF65-F5344CB8AC3E}">
        <p14:creationId xmlns:p14="http://schemas.microsoft.com/office/powerpoint/2010/main" val="333436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It’s not about the moon</a:t>
            </a:r>
          </a:p>
        </p:txBody>
      </p:sp>
      <p:sp>
        <p:nvSpPr>
          <p:cNvPr id="12290"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There is a “sun” illusion (but don’t look at it!)</a:t>
            </a:r>
          </a:p>
          <a:p>
            <a:pPr>
              <a:lnSpc>
                <a:spcPct val="115000"/>
              </a:lnSpc>
            </a:pPr>
            <a:r>
              <a:rPr lang="en-US" sz="2200" dirty="0">
                <a:latin typeface="Arial" charset="0"/>
                <a:ea typeface="ＭＳ Ｐゴシック" charset="0"/>
                <a:cs typeface="ＭＳ Ｐゴシック" charset="0"/>
              </a:rPr>
              <a:t>There is a “constellation” illusion</a:t>
            </a:r>
            <a:endParaRPr lang="en-US" sz="1800" dirty="0">
              <a:latin typeface="Arial" charset="0"/>
              <a:ea typeface="ＭＳ Ｐゴシック" charset="0"/>
              <a:cs typeface="ＭＳ Ｐゴシック" charset="0"/>
            </a:endParaRPr>
          </a:p>
          <a:p>
            <a:pPr lvl="1">
              <a:lnSpc>
                <a:spcPct val="115000"/>
              </a:lnSpc>
              <a:buFont typeface="Wingdings" charset="0"/>
              <a:buNone/>
            </a:pPr>
            <a:endParaRPr lang="en-US" sz="1800" dirty="0">
              <a:latin typeface="Arial" charset="0"/>
              <a:ea typeface="ＭＳ Ｐゴシック" charset="0"/>
              <a:cs typeface="ＭＳ Ｐゴシック" charset="0"/>
            </a:endParaRPr>
          </a:p>
          <a:p>
            <a:pPr>
              <a:lnSpc>
                <a:spcPct val="115000"/>
              </a:lnSpc>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descr="Moon-illusion-Dipper-illusion_ST_TONE-452x3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485" y="2030819"/>
            <a:ext cx="5557252" cy="44261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What’s the illusion?</a:t>
            </a:r>
          </a:p>
        </p:txBody>
      </p:sp>
      <p:sp>
        <p:nvSpPr>
          <p:cNvPr id="16386"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Is it that the moon looks big when low on the horizon?</a:t>
            </a:r>
          </a:p>
          <a:p>
            <a:pPr>
              <a:lnSpc>
                <a:spcPct val="115000"/>
              </a:lnSpc>
            </a:pPr>
            <a:r>
              <a:rPr lang="en-US" sz="2200" dirty="0">
                <a:latin typeface="Arial" charset="0"/>
                <a:ea typeface="ＭＳ Ｐゴシック" charset="0"/>
                <a:cs typeface="ＭＳ Ｐゴシック" charset="0"/>
              </a:rPr>
              <a:t>Is it that the moon looks small when high in the sky?</a:t>
            </a:r>
          </a:p>
          <a:p>
            <a:pPr>
              <a:lnSpc>
                <a:spcPct val="115000"/>
              </a:lnSpc>
            </a:pPr>
            <a:r>
              <a:rPr lang="en-US" sz="2200" dirty="0">
                <a:latin typeface="Arial" charset="0"/>
                <a:ea typeface="ＭＳ Ｐゴシック" charset="0"/>
                <a:cs typeface="ＭＳ Ｐゴシック" charset="0"/>
              </a:rPr>
              <a:t>Surely, they are all size illusions because humans have no concept of the actual size or distance of the moon</a:t>
            </a:r>
          </a:p>
          <a:p>
            <a:pPr>
              <a:lnSpc>
                <a:spcPct val="115000"/>
              </a:lnSpc>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descr="Moon-horizon-vs-zenith-distance-diurnalS.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52" y="3169801"/>
            <a:ext cx="3114842" cy="3460936"/>
          </a:xfrm>
          <a:prstGeom prst="rect">
            <a:avLst/>
          </a:prstGeom>
        </p:spPr>
      </p:pic>
      <p:sp>
        <p:nvSpPr>
          <p:cNvPr id="3" name="TextBox 2"/>
          <p:cNvSpPr txBox="1"/>
          <p:nvPr/>
        </p:nvSpPr>
        <p:spPr>
          <a:xfrm>
            <a:off x="1791369" y="3890211"/>
            <a:ext cx="1467657" cy="369332"/>
          </a:xfrm>
          <a:prstGeom prst="rect">
            <a:avLst/>
          </a:prstGeom>
          <a:solidFill>
            <a:srgbClr val="FFFF00"/>
          </a:solidFill>
        </p:spPr>
        <p:txBody>
          <a:bodyPr wrap="none" rtlCol="0">
            <a:spAutoFit/>
          </a:bodyPr>
          <a:lstStyle/>
          <a:p>
            <a:r>
              <a:rPr lang="en-US" dirty="0"/>
              <a:t>Not to scale!</a:t>
            </a:r>
          </a:p>
        </p:txBody>
      </p:sp>
      <p:sp>
        <p:nvSpPr>
          <p:cNvPr id="7" name="TextBox 6"/>
          <p:cNvSpPr txBox="1"/>
          <p:nvPr/>
        </p:nvSpPr>
        <p:spPr>
          <a:xfrm>
            <a:off x="1689769" y="5259137"/>
            <a:ext cx="2134907" cy="369332"/>
          </a:xfrm>
          <a:prstGeom prst="rect">
            <a:avLst/>
          </a:prstGeom>
          <a:solidFill>
            <a:srgbClr val="FFFF00"/>
          </a:solidFill>
        </p:spPr>
        <p:txBody>
          <a:bodyPr wrap="none" rtlCol="0">
            <a:spAutoFit/>
          </a:bodyPr>
          <a:lstStyle/>
          <a:p>
            <a:r>
              <a:rPr lang="en-US" dirty="0"/>
              <a:t>Really not to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What’s the illusion?</a:t>
            </a:r>
          </a:p>
        </p:txBody>
      </p:sp>
      <p:sp>
        <p:nvSpPr>
          <p:cNvPr id="18434"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The Earth has a radius of roughly 6350 kilometers</a:t>
            </a:r>
          </a:p>
          <a:p>
            <a:pPr>
              <a:lnSpc>
                <a:spcPct val="115000"/>
              </a:lnSpc>
            </a:pPr>
            <a:r>
              <a:rPr lang="en-US" sz="2200" dirty="0">
                <a:latin typeface="Arial" charset="0"/>
                <a:ea typeface="ＭＳ Ｐゴシック" charset="0"/>
                <a:cs typeface="ＭＳ Ｐゴシック" charset="0"/>
              </a:rPr>
              <a:t>The moon has a radius of roughly  1738 kilometers</a:t>
            </a:r>
          </a:p>
          <a:p>
            <a:pPr lvl="1">
              <a:lnSpc>
                <a:spcPct val="115000"/>
              </a:lnSpc>
            </a:pPr>
            <a:r>
              <a:rPr lang="en-US" sz="1800" dirty="0">
                <a:latin typeface="Arial" charset="0"/>
                <a:ea typeface="ＭＳ Ｐゴシック" charset="0"/>
                <a:cs typeface="ＭＳ Ｐゴシック" charset="0"/>
              </a:rPr>
              <a:t>The moon is a bit more than one-fourth the size of the Earth</a:t>
            </a:r>
          </a:p>
          <a:p>
            <a:pPr>
              <a:lnSpc>
                <a:spcPct val="115000"/>
              </a:lnSpc>
            </a:pPr>
            <a:r>
              <a:rPr lang="en-US" sz="2200" dirty="0">
                <a:latin typeface="Arial" charset="0"/>
                <a:ea typeface="ＭＳ Ｐゴシック" charset="0"/>
                <a:cs typeface="ＭＳ Ｐゴシック" charset="0"/>
              </a:rPr>
              <a:t>I’ve got two circles here that have sizes the same proportion as the Earth and the moon</a:t>
            </a:r>
          </a:p>
          <a:p>
            <a:pPr>
              <a:lnSpc>
                <a:spcPct val="115000"/>
              </a:lnSpc>
            </a:pPr>
            <a:r>
              <a:rPr lang="en-US" sz="2200" dirty="0">
                <a:latin typeface="Arial" charset="0"/>
                <a:ea typeface="ＭＳ Ｐゴシック" charset="0"/>
                <a:cs typeface="ＭＳ Ｐゴシック" charset="0"/>
              </a:rPr>
              <a:t>How far apart should I put them so that their separation is appropriately proportioned?</a:t>
            </a: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sp>
        <p:nvSpPr>
          <p:cNvPr id="2" name="TextBox 1"/>
          <p:cNvSpPr txBox="1"/>
          <p:nvPr/>
        </p:nvSpPr>
        <p:spPr>
          <a:xfrm>
            <a:off x="895685" y="4612106"/>
            <a:ext cx="1898316" cy="1200329"/>
          </a:xfrm>
          <a:prstGeom prst="rect">
            <a:avLst/>
          </a:prstGeom>
          <a:solidFill>
            <a:srgbClr val="CCFFCC"/>
          </a:solidFill>
        </p:spPr>
        <p:txBody>
          <a:bodyPr wrap="square" rtlCol="0">
            <a:spAutoFit/>
          </a:bodyPr>
          <a:lstStyle/>
          <a:p>
            <a:r>
              <a:rPr lang="en-US" dirty="0"/>
              <a:t>The moon is approximately 394,000 km from Earth. </a:t>
            </a:r>
          </a:p>
        </p:txBody>
      </p:sp>
      <p:sp>
        <p:nvSpPr>
          <p:cNvPr id="5" name="TextBox 4"/>
          <p:cNvSpPr txBox="1"/>
          <p:nvPr/>
        </p:nvSpPr>
        <p:spPr>
          <a:xfrm>
            <a:off x="5112085" y="4403559"/>
            <a:ext cx="1898316" cy="923330"/>
          </a:xfrm>
          <a:prstGeom prst="rect">
            <a:avLst/>
          </a:prstGeom>
          <a:solidFill>
            <a:srgbClr val="CCFFCC"/>
          </a:solidFill>
        </p:spPr>
        <p:txBody>
          <a:bodyPr wrap="square" rtlCol="0">
            <a:spAutoFit/>
          </a:bodyPr>
          <a:lstStyle/>
          <a:p>
            <a:r>
              <a:rPr lang="en-US" dirty="0"/>
              <a:t>Our Earth circle has a radius of 3 inches.</a:t>
            </a:r>
          </a:p>
        </p:txBody>
      </p:sp>
      <p:sp>
        <p:nvSpPr>
          <p:cNvPr id="6" name="TextBox 5"/>
          <p:cNvSpPr txBox="1"/>
          <p:nvPr/>
        </p:nvSpPr>
        <p:spPr>
          <a:xfrm>
            <a:off x="2951749" y="4555959"/>
            <a:ext cx="1898316" cy="1477328"/>
          </a:xfrm>
          <a:prstGeom prst="rect">
            <a:avLst/>
          </a:prstGeom>
          <a:solidFill>
            <a:srgbClr val="CCFFCC"/>
          </a:solidFill>
        </p:spPr>
        <p:txBody>
          <a:bodyPr wrap="square" rtlCol="0">
            <a:spAutoFit/>
          </a:bodyPr>
          <a:lstStyle/>
          <a:p>
            <a:r>
              <a:rPr lang="en-US" dirty="0"/>
              <a:t>So, to be in proportion, the moon should be 62 Earth radii away.</a:t>
            </a:r>
          </a:p>
        </p:txBody>
      </p:sp>
      <p:sp>
        <p:nvSpPr>
          <p:cNvPr id="7" name="TextBox 6"/>
          <p:cNvSpPr txBox="1"/>
          <p:nvPr/>
        </p:nvSpPr>
        <p:spPr>
          <a:xfrm>
            <a:off x="5879433" y="5545222"/>
            <a:ext cx="1898316" cy="923330"/>
          </a:xfrm>
          <a:prstGeom prst="rect">
            <a:avLst/>
          </a:prstGeom>
          <a:solidFill>
            <a:srgbClr val="CCFFCC"/>
          </a:solidFill>
        </p:spPr>
        <p:txBody>
          <a:bodyPr wrap="square" rtlCol="0">
            <a:spAutoFit/>
          </a:bodyPr>
          <a:lstStyle/>
          <a:p>
            <a:r>
              <a:rPr lang="en-US" dirty="0"/>
              <a:t>Thus, the moon circle should be 15.5 feet away.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2170"/>
          <a:stretch/>
        </p:blipFill>
        <p:spPr>
          <a:xfrm>
            <a:off x="160421" y="2072105"/>
            <a:ext cx="9144000" cy="4481380"/>
          </a:xfrm>
          <a:prstGeom prst="rect">
            <a:avLst/>
          </a:prstGeom>
        </p:spPr>
      </p:pic>
      <p:pic>
        <p:nvPicPr>
          <p:cNvPr id="6" name="Picture 5"/>
          <p:cNvPicPr>
            <a:picLocks noChangeAspect="1"/>
          </p:cNvPicPr>
          <p:nvPr/>
        </p:nvPicPr>
        <p:blipFill>
          <a:blip r:embed="rId4"/>
          <a:stretch>
            <a:fillRect/>
          </a:stretch>
        </p:blipFill>
        <p:spPr>
          <a:xfrm>
            <a:off x="2551190" y="1965157"/>
            <a:ext cx="5986921" cy="4505158"/>
          </a:xfrm>
          <a:prstGeom prst="rect">
            <a:avLst/>
          </a:prstGeom>
        </p:spPr>
      </p:pic>
      <p:sp>
        <p:nvSpPr>
          <p:cNvPr id="20481"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Perceived size</a:t>
            </a:r>
          </a:p>
        </p:txBody>
      </p:sp>
      <p:sp>
        <p:nvSpPr>
          <p:cNvPr id="20482"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Perceived size is a combination of distance and visual angle</a:t>
            </a:r>
          </a:p>
          <a:p>
            <a:pPr>
              <a:lnSpc>
                <a:spcPct val="115000"/>
              </a:lnSpc>
              <a:buFont typeface="Monotype Sorts" charset="0"/>
              <a:buNone/>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3" name="Picture 2"/>
          <p:cNvPicPr>
            <a:picLocks noChangeAspect="1"/>
          </p:cNvPicPr>
          <p:nvPr/>
        </p:nvPicPr>
        <p:blipFill>
          <a:blip r:embed="rId5"/>
          <a:stretch>
            <a:fillRect/>
          </a:stretch>
        </p:blipFill>
        <p:spPr>
          <a:xfrm>
            <a:off x="3745832" y="1104904"/>
            <a:ext cx="5077325" cy="5632780"/>
          </a:xfrm>
          <a:prstGeom prst="rect">
            <a:avLst/>
          </a:prstGeom>
        </p:spPr>
      </p:pic>
      <p:pic>
        <p:nvPicPr>
          <p:cNvPr id="2" name="Picture 1"/>
          <p:cNvPicPr>
            <a:picLocks noChangeAspect="1"/>
          </p:cNvPicPr>
          <p:nvPr/>
        </p:nvPicPr>
        <p:blipFill>
          <a:blip r:embed="rId6"/>
          <a:stretch>
            <a:fillRect/>
          </a:stretch>
        </p:blipFill>
        <p:spPr>
          <a:xfrm>
            <a:off x="401053" y="2272632"/>
            <a:ext cx="8132134" cy="41202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URDUE">
  <a:themeElements>
    <a:clrScheme name="">
      <a:dk1>
        <a:srgbClr val="000000"/>
      </a:dk1>
      <a:lt1>
        <a:srgbClr val="FFFFFF"/>
      </a:lt1>
      <a:dk2>
        <a:srgbClr val="4E3DB9"/>
      </a:dk2>
      <a:lt2>
        <a:srgbClr val="919191"/>
      </a:lt2>
      <a:accent1>
        <a:srgbClr val="FC0128"/>
      </a:accent1>
      <a:accent2>
        <a:srgbClr val="F95AB7"/>
      </a:accent2>
      <a:accent3>
        <a:srgbClr val="FFFFFF"/>
      </a:accent3>
      <a:accent4>
        <a:srgbClr val="000000"/>
      </a:accent4>
      <a:accent5>
        <a:srgbClr val="FDAAAC"/>
      </a:accent5>
      <a:accent6>
        <a:srgbClr val="E251A6"/>
      </a:accent6>
      <a:hlink>
        <a:srgbClr val="00DFCA"/>
      </a:hlink>
      <a:folHlink>
        <a:srgbClr val="ECD95E"/>
      </a:folHlink>
    </a:clrScheme>
    <a:fontScheme name="PURD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lin ang="18900000" scaled="1"/>
        </a:gra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lin ang="18900000" scaled="1"/>
        </a:gra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PURD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URD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URD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URD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URD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URD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URD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18286</TotalTime>
  <Words>3014</Words>
  <Application>Microsoft Macintosh PowerPoint</Application>
  <PresentationFormat>On-screen Show (4:3)</PresentationFormat>
  <Paragraphs>488</Paragraphs>
  <Slides>59</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ＭＳ Ｐゴシック</vt:lpstr>
      <vt:lpstr>Arial</vt:lpstr>
      <vt:lpstr>Helvetica</vt:lpstr>
      <vt:lpstr>Monotype Sorts</vt:lpstr>
      <vt:lpstr>Times New Roman</vt:lpstr>
      <vt:lpstr>Wingdings</vt:lpstr>
      <vt:lpstr>PURDUE</vt:lpstr>
      <vt:lpstr>No effect of the moon size illusion on perceptual judgments: Bayesian analysis</vt:lpstr>
      <vt:lpstr>Moon illusion</vt:lpstr>
      <vt:lpstr>Moon illusion</vt:lpstr>
      <vt:lpstr>Moon illusion</vt:lpstr>
      <vt:lpstr>Don’t trust the internet</vt:lpstr>
      <vt:lpstr>It’s not about the moon</vt:lpstr>
      <vt:lpstr>What’s the illusion?</vt:lpstr>
      <vt:lpstr>What’s the illusion?</vt:lpstr>
      <vt:lpstr>Perceived size</vt:lpstr>
      <vt:lpstr>Perceptual judgments</vt:lpstr>
      <vt:lpstr>Perceptual judgments</vt:lpstr>
      <vt:lpstr>Perceptual judgments</vt:lpstr>
      <vt:lpstr>Perceptual judgments</vt:lpstr>
      <vt:lpstr>Perceptual judgments</vt:lpstr>
      <vt:lpstr>Perceptual judgments</vt:lpstr>
      <vt:lpstr>Perceptual judgments</vt:lpstr>
      <vt:lpstr>Perceptual judgments</vt:lpstr>
      <vt:lpstr>Moon illusion</vt:lpstr>
      <vt:lpstr>However</vt:lpstr>
      <vt:lpstr>Moreover</vt:lpstr>
      <vt:lpstr>Basic idea</vt:lpstr>
      <vt:lpstr>Basic idea</vt:lpstr>
      <vt:lpstr>Power analysis</vt:lpstr>
      <vt:lpstr>Power analysis</vt:lpstr>
      <vt:lpstr>Size of the size illusion</vt:lpstr>
      <vt:lpstr>Power</vt:lpstr>
      <vt:lpstr>Stimuli</vt:lpstr>
      <vt:lpstr>Moon on phone</vt:lpstr>
      <vt:lpstr>Task</vt:lpstr>
      <vt:lpstr>Measuring true orientation</vt:lpstr>
      <vt:lpstr>True orientation: waxing moon</vt:lpstr>
      <vt:lpstr>True orientation: waning moon</vt:lpstr>
      <vt:lpstr>Altitude</vt:lpstr>
      <vt:lpstr>Judged orientation</vt:lpstr>
      <vt:lpstr>Judged orientation</vt:lpstr>
      <vt:lpstr>Judged orientation</vt:lpstr>
      <vt:lpstr>Results: Altitudes</vt:lpstr>
      <vt:lpstr>Results: Errors</vt:lpstr>
      <vt:lpstr>Results: Errors</vt:lpstr>
      <vt:lpstr>Averages for each subject</vt:lpstr>
      <vt:lpstr>Results</vt:lpstr>
      <vt:lpstr>Null</vt:lpstr>
      <vt:lpstr>Linear</vt:lpstr>
      <vt:lpstr>Positive Linear</vt:lpstr>
      <vt:lpstr>Model comparison</vt:lpstr>
      <vt:lpstr>Posterior</vt:lpstr>
      <vt:lpstr>Results: t-test</vt:lpstr>
      <vt:lpstr>Results: BayesFactor</vt:lpstr>
      <vt:lpstr>Results: BayesFactor</vt:lpstr>
      <vt:lpstr>Results: JASP</vt:lpstr>
      <vt:lpstr>Results: JASP</vt:lpstr>
      <vt:lpstr>Results: JASP</vt:lpstr>
      <vt:lpstr>Results: JASP</vt:lpstr>
      <vt:lpstr>Why a negative relationship?</vt:lpstr>
      <vt:lpstr>Perception and perceived size</vt:lpstr>
      <vt:lpstr>Previous work</vt:lpstr>
      <vt:lpstr>Re-analysis</vt:lpstr>
      <vt:lpstr>Re-analysis?</vt:lpstr>
      <vt:lpstr>Conclusions</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PSY200 Cognitive Psychology</dc:title>
  <dc:subject>Lecture 29</dc:subject>
  <dc:creator>Greg Francis</dc:creator>
  <cp:lastModifiedBy>Gregory S Francis</cp:lastModifiedBy>
  <cp:revision>984</cp:revision>
  <cp:lastPrinted>1998-04-13T18:34:14Z</cp:lastPrinted>
  <dcterms:created xsi:type="dcterms:W3CDTF">2012-03-16T19:36:56Z</dcterms:created>
  <dcterms:modified xsi:type="dcterms:W3CDTF">2025-10-24T15:28:05Z</dcterms:modified>
</cp:coreProperties>
</file>