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7" r:id="rId1"/>
  </p:sldMasterIdLst>
  <p:notesMasterIdLst>
    <p:notesMasterId r:id="rId45"/>
  </p:notesMasterIdLst>
  <p:handoutMasterIdLst>
    <p:handoutMasterId r:id="rId46"/>
  </p:handoutMasterIdLst>
  <p:sldIdLst>
    <p:sldId id="265" r:id="rId2"/>
    <p:sldId id="933" r:id="rId3"/>
    <p:sldId id="949" r:id="rId4"/>
    <p:sldId id="950" r:id="rId5"/>
    <p:sldId id="951" r:id="rId6"/>
    <p:sldId id="852" r:id="rId7"/>
    <p:sldId id="926" r:id="rId8"/>
    <p:sldId id="952" r:id="rId9"/>
    <p:sldId id="953" r:id="rId10"/>
    <p:sldId id="853" r:id="rId11"/>
    <p:sldId id="954" r:id="rId12"/>
    <p:sldId id="955" r:id="rId13"/>
    <p:sldId id="931" r:id="rId14"/>
    <p:sldId id="929" r:id="rId15"/>
    <p:sldId id="944" r:id="rId16"/>
    <p:sldId id="934" r:id="rId17"/>
    <p:sldId id="947" r:id="rId18"/>
    <p:sldId id="937" r:id="rId19"/>
    <p:sldId id="889" r:id="rId20"/>
    <p:sldId id="956" r:id="rId21"/>
    <p:sldId id="957" r:id="rId22"/>
    <p:sldId id="890" r:id="rId23"/>
    <p:sldId id="891" r:id="rId24"/>
    <p:sldId id="948" r:id="rId25"/>
    <p:sldId id="895" r:id="rId26"/>
    <p:sldId id="958" r:id="rId27"/>
    <p:sldId id="896" r:id="rId28"/>
    <p:sldId id="959" r:id="rId29"/>
    <p:sldId id="940" r:id="rId30"/>
    <p:sldId id="941" r:id="rId31"/>
    <p:sldId id="960" r:id="rId32"/>
    <p:sldId id="961" r:id="rId33"/>
    <p:sldId id="962" r:id="rId34"/>
    <p:sldId id="963" r:id="rId35"/>
    <p:sldId id="964" r:id="rId36"/>
    <p:sldId id="965" r:id="rId37"/>
    <p:sldId id="967" r:id="rId38"/>
    <p:sldId id="968" r:id="rId39"/>
    <p:sldId id="969" r:id="rId40"/>
    <p:sldId id="970" r:id="rId41"/>
    <p:sldId id="971" r:id="rId42"/>
    <p:sldId id="972" r:id="rId43"/>
    <p:sldId id="966" r:id="rId44"/>
  </p:sldIdLst>
  <p:sldSz cx="9144000" cy="6858000" type="screen4x3"/>
  <p:notesSz cx="6831013" cy="91170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elina Thunell" initials="ET" lastIdx="2" clrIdx="0">
    <p:extLst/>
  </p:cmAuthor>
  <p:cmAuthor id="2" name="Greg Francis" initials="GF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17DFF"/>
    <a:srgbClr val="FF7D7D"/>
    <a:srgbClr val="FA565E"/>
    <a:srgbClr val="FFF77D"/>
    <a:srgbClr val="FFFB67"/>
    <a:srgbClr val="FFD745"/>
    <a:srgbClr val="FFC000"/>
    <a:srgbClr val="CCCBFF"/>
    <a:srgbClr val="99FF7D"/>
    <a:srgbClr val="90FF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55" tIns="45427" rIns="90855" bIns="45427" numCol="1" anchor="t" anchorCtr="0" compatLnSpc="1">
            <a:prstTxWarp prst="textNoShape">
              <a:avLst/>
            </a:prstTxWarp>
          </a:bodyPr>
          <a:lstStyle>
            <a:lvl1pPr defTabSz="909638">
              <a:defRPr sz="1200"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Greg Francis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0325" y="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55" tIns="45427" rIns="90855" bIns="45427" numCol="1" anchor="t" anchorCtr="0" compatLnSpc="1">
            <a:prstTxWarp prst="textNoShape">
              <a:avLst/>
            </a:prstTxWarp>
          </a:bodyPr>
          <a:lstStyle>
            <a:lvl1pPr algn="r" defTabSz="90963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4BA82939-A655-0F49-A8EB-2F479CC828DE}" type="datetime1">
              <a:rPr lang="en-US"/>
              <a:pPr>
                <a:defRPr/>
              </a:pPr>
              <a:t>11/6/20</a:t>
            </a:fld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140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55" tIns="45427" rIns="90855" bIns="45427" numCol="1" anchor="b" anchorCtr="0" compatLnSpc="1">
            <a:prstTxWarp prst="textNoShape">
              <a:avLst/>
            </a:prstTxWarp>
          </a:bodyPr>
          <a:lstStyle>
            <a:lvl1pPr defTabSz="909638">
              <a:defRPr sz="1200"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PSY200 Cognitive Psychology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0325" y="866140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55" tIns="45427" rIns="90855" bIns="45427" numCol="1" anchor="b" anchorCtr="0" compatLnSpc="1">
            <a:prstTxWarp prst="textNoShape">
              <a:avLst/>
            </a:prstTxWarp>
          </a:bodyPr>
          <a:lstStyle>
            <a:lvl1pPr algn="r" defTabSz="90963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8D1031B3-D256-AC4F-9542-904593B805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40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55" tIns="45427" rIns="90855" bIns="45427" numCol="1" anchor="t" anchorCtr="0" compatLnSpc="1">
            <a:prstTxWarp prst="textNoShape">
              <a:avLst/>
            </a:prstTxWarp>
          </a:bodyPr>
          <a:lstStyle>
            <a:lvl1pPr defTabSz="909638">
              <a:defRPr sz="1200"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1413" y="684213"/>
            <a:ext cx="4557712" cy="3417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1225" y="4330700"/>
            <a:ext cx="5008563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55" tIns="45427" rIns="90855" bIns="454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3870325" y="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55" tIns="45427" rIns="90855" bIns="45427" numCol="1" anchor="t" anchorCtr="0" compatLnSpc="1">
            <a:prstTxWarp prst="textNoShape">
              <a:avLst/>
            </a:prstTxWarp>
          </a:bodyPr>
          <a:lstStyle>
            <a:lvl1pPr algn="r" defTabSz="90963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72339F32-67B8-8646-8887-474ECA5021A7}" type="datetime1">
              <a:rPr lang="en-US"/>
              <a:pPr>
                <a:defRPr/>
              </a:pPr>
              <a:t>11/6/20</a:t>
            </a:fld>
            <a:endParaRPr 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6140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55" tIns="45427" rIns="90855" bIns="45427" numCol="1" anchor="b" anchorCtr="0" compatLnSpc="1">
            <a:prstTxWarp prst="textNoShape">
              <a:avLst/>
            </a:prstTxWarp>
          </a:bodyPr>
          <a:lstStyle>
            <a:lvl1pPr defTabSz="909638">
              <a:defRPr sz="1200"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PSY200 Cognitive Psychology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0325" y="8661400"/>
            <a:ext cx="29606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55" tIns="45427" rIns="90855" bIns="45427" numCol="1" anchor="b" anchorCtr="0" compatLnSpc="1">
            <a:prstTxWarp prst="textNoShape">
              <a:avLst/>
            </a:prstTxWarp>
          </a:bodyPr>
          <a:lstStyle>
            <a:lvl1pPr algn="r" defTabSz="90963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FDAD3052-2900-4949-B0E9-02CA0B5089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110461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MS PGothic" panose="020B0600070205080204" pitchFamily="34" charset="-128"/>
        <a:cs typeface="MS PGothic" charset="0"/>
      </a:defRPr>
    </a:lvl1pPr>
    <a:lvl2pPr marL="742950" indent="-28575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MS PGothic" panose="020B0600070205080204" pitchFamily="34" charset="-128"/>
        <a:cs typeface="MS PGothic" charset="0"/>
      </a:defRPr>
    </a:lvl2pPr>
    <a:lvl3pPr marL="1143000" indent="-228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MS PGothic" panose="020B0600070205080204" pitchFamily="34" charset="-128"/>
        <a:cs typeface="MS PGothic" charset="0"/>
      </a:defRPr>
    </a:lvl3pPr>
    <a:lvl4pPr marL="1600200" indent="-228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MS PGothic" panose="020B0600070205080204" pitchFamily="34" charset="-128"/>
        <a:cs typeface="MS PGothic" charset="0"/>
      </a:defRPr>
    </a:lvl4pPr>
    <a:lvl5pPr marL="2057400" indent="-228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MS PGothic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1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909638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909638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909638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909638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B71A44A7-BD34-5A48-B23C-EFB570985BAD}" type="datetime1">
              <a:rPr lang="en-US" sz="1200">
                <a:latin typeface="Times New Roman" charset="0"/>
              </a:rPr>
              <a:pPr/>
              <a:t>11/6/20</a:t>
            </a:fld>
            <a:endParaRPr lang="en-US" sz="1200">
              <a:latin typeface="Times New Roman" charset="0"/>
            </a:endParaRPr>
          </a:p>
        </p:txBody>
      </p:sp>
      <p:sp>
        <p:nvSpPr>
          <p:cNvPr id="5122" name="Rectangle 12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909638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909638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909638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909638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200">
                <a:latin typeface="Times New Roman" charset="0"/>
              </a:rPr>
              <a:t>PSY200 Cognitive Psychology</a:t>
            </a:r>
          </a:p>
        </p:txBody>
      </p:sp>
      <p:sp>
        <p:nvSpPr>
          <p:cNvPr id="5123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638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defTabSz="909638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defTabSz="909638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defTabSz="909638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defTabSz="909638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C3A9FC9E-1CD5-994F-9A15-8376F011AA79}" type="slidenum">
              <a:rPr lang="en-US" sz="1200">
                <a:latin typeface="Times New Roman" charset="0"/>
              </a:rPr>
              <a:pPr/>
              <a:t>1</a:t>
            </a:fld>
            <a:endParaRPr lang="en-US" sz="1200">
              <a:latin typeface="Times New Roman" charset="0"/>
            </a:endParaRPr>
          </a:p>
        </p:txBody>
      </p:sp>
      <p:sp>
        <p:nvSpPr>
          <p:cNvPr id="51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562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9234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4325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5055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0619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262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7979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0831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0088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0496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5399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3053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7289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5952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41544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7638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763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3381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76383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76383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76383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763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66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701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684213"/>
            <a:ext cx="4556125" cy="3417887"/>
          </a:xfrm>
          <a:ln/>
        </p:spPr>
      </p:sp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264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95180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3994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400050"/>
            <a:ext cx="1790700" cy="5543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400050"/>
            <a:ext cx="5219700" cy="5543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8370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1719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176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8288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7082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1917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9411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750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5305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8751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400050"/>
            <a:ext cx="716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828800"/>
            <a:ext cx="7162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58738" y="55563"/>
            <a:ext cx="8996362" cy="6710362"/>
          </a:xfrm>
          <a:prstGeom prst="roundRect">
            <a:avLst>
              <a:gd name="adj" fmla="val 12495"/>
            </a:avLst>
          </a:prstGeom>
          <a:noFill/>
          <a:ln w="762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en-US" sz="180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11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11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11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11" charset="0"/>
          <a:ea typeface="MS PGothic" panose="020B0600070205080204" pitchFamily="34" charset="-128"/>
          <a:cs typeface="MS PGothic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11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11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11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30000"/>
        </a:spcBef>
        <a:spcAft>
          <a:spcPct val="0"/>
        </a:spcAft>
        <a:buClr>
          <a:schemeClr val="tx2"/>
        </a:buClr>
        <a:buSzPct val="50000"/>
        <a:buFont typeface="Monotype Sorts" charset="0"/>
        <a:buChar char="l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28600" algn="l" rtl="0" eaLnBrk="0" fontAlgn="base" hangingPunct="0">
        <a:lnSpc>
          <a:spcPct val="120000"/>
        </a:lnSpc>
        <a:spcBef>
          <a:spcPct val="30000"/>
        </a:spcBef>
        <a:spcAft>
          <a:spcPct val="0"/>
        </a:spcAft>
        <a:buClr>
          <a:schemeClr val="tx2"/>
        </a:buClr>
        <a:buSzPct val="100000"/>
        <a:buFont typeface="Wingdings" charset="0"/>
        <a:buChar char="w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31445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23431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Monotype Sorts" charset="0"/>
        <a:buChar char="n"/>
        <a:defRPr sz="14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62890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308610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pitchFamily="-111" charset="-128"/>
        </a:defRPr>
      </a:lvl6pPr>
      <a:lvl7pPr marL="354330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pitchFamily="-111" charset="-128"/>
        </a:defRPr>
      </a:lvl7pPr>
      <a:lvl8pPr marL="400050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pitchFamily="-111" charset="-128"/>
        </a:defRPr>
      </a:lvl8pPr>
      <a:lvl9pPr marL="445770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5473" y="988638"/>
            <a:ext cx="8215312" cy="1154112"/>
          </a:xfrm>
          <a:noFill/>
        </p:spPr>
        <p:txBody>
          <a:bodyPr lIns="92075" tIns="46038" rIns="92075" bIns="46038" anchor="b"/>
          <a:lstStyle/>
          <a:p>
            <a:r>
              <a:rPr lang="en-US" sz="4000" dirty="0">
                <a:latin typeface="Helvetica" charset="0"/>
                <a:ea typeface="MS PGothic" charset="0"/>
              </a:rPr>
              <a:t>Excess success in investigations of object-based attention</a:t>
            </a:r>
          </a:p>
        </p:txBody>
      </p:sp>
      <p:sp>
        <p:nvSpPr>
          <p:cNvPr id="409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5473" y="2899319"/>
            <a:ext cx="4023740" cy="830263"/>
          </a:xfrm>
          <a:noFill/>
        </p:spPr>
        <p:txBody>
          <a:bodyPr lIns="92075" tIns="46038" rIns="92075" bIns="46038"/>
          <a:lstStyle/>
          <a:p>
            <a:r>
              <a:rPr lang="en-US" sz="2400" dirty="0">
                <a:latin typeface="Arial" charset="0"/>
                <a:ea typeface="MS PGothic" charset="0"/>
              </a:rPr>
              <a:t>Greg Francis</a:t>
            </a:r>
          </a:p>
        </p:txBody>
      </p:sp>
      <p:sp>
        <p:nvSpPr>
          <p:cNvPr id="4099" name="Text Box 11"/>
          <p:cNvSpPr txBox="1">
            <a:spLocks noChangeArrowheads="1"/>
          </p:cNvSpPr>
          <p:nvPr/>
        </p:nvSpPr>
        <p:spPr bwMode="auto">
          <a:xfrm>
            <a:off x="3160346" y="5694600"/>
            <a:ext cx="2805576" cy="461665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kumimoji="1" lang="en-US" dirty="0"/>
              <a:t>10 November 2020</a:t>
            </a:r>
          </a:p>
        </p:txBody>
      </p:sp>
      <p:pic>
        <p:nvPicPr>
          <p:cNvPr id="4100" name="Picture 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359" y="4120441"/>
            <a:ext cx="1185967" cy="118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F9BB05E7-5CDA-C940-8FA6-C4E219766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3129" y="2899319"/>
            <a:ext cx="402374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lnSpc>
                <a:spcPct val="125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Monotype Sorts" charset="0"/>
              <a:buNone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457200" indent="0" algn="ctr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Wingdings" charset="0"/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0"/>
              <a:buNone/>
              <a:defRPr sz="1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None/>
              <a:defRPr sz="1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286000" indent="0" algn="ctr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None/>
              <a:defRPr sz="1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6pPr>
            <a:lvl7pPr marL="2743200" indent="0" algn="ctr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None/>
              <a:defRPr sz="1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7pPr>
            <a:lvl8pPr marL="3200400" indent="0" algn="ctr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None/>
              <a:defRPr sz="1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8pPr>
            <a:lvl9pPr marL="3657600" indent="0" algn="ctr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None/>
              <a:defRPr sz="1400">
                <a:solidFill>
                  <a:schemeClr val="tx1"/>
                </a:solidFill>
                <a:latin typeface="+mn-lt"/>
                <a:ea typeface="ＭＳ Ｐゴシック" pitchFamily="-111" charset="-128"/>
              </a:defRPr>
            </a:lvl9pPr>
          </a:lstStyle>
          <a:p>
            <a:r>
              <a:rPr lang="en-US" sz="2400" kern="0" dirty="0">
                <a:latin typeface="Arial" charset="0"/>
                <a:ea typeface="MS PGothic" charset="0"/>
              </a:rPr>
              <a:t>Evelina </a:t>
            </a:r>
            <a:r>
              <a:rPr lang="en-US" sz="2400" kern="0" dirty="0" err="1">
                <a:latin typeface="Arial" charset="0"/>
                <a:ea typeface="MS PGothic" charset="0"/>
              </a:rPr>
              <a:t>Thunell</a:t>
            </a:r>
            <a:endParaRPr lang="en-US" sz="2400" kern="0" dirty="0">
              <a:latin typeface="Arial" charset="0"/>
              <a:ea typeface="MS PGothic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882B18-4B0F-2A40-8FE7-29D07542BC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6252"/>
          <a:stretch/>
        </p:blipFill>
        <p:spPr>
          <a:xfrm>
            <a:off x="5939826" y="4120440"/>
            <a:ext cx="1270345" cy="11833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946150" y="298450"/>
            <a:ext cx="7162800" cy="746125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Typical data</a:t>
            </a:r>
          </a:p>
        </p:txBody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7050" y="1116013"/>
            <a:ext cx="7854950" cy="1225550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sz="2200" dirty="0" err="1">
                <a:latin typeface="Arial" charset="0"/>
                <a:ea typeface="ＭＳ Ｐゴシック" charset="0"/>
                <a:cs typeface="ＭＳ Ｐゴシック" charset="0"/>
              </a:rPr>
              <a:t>Marrara</a:t>
            </a: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 &amp; Moore (2003)</a:t>
            </a:r>
          </a:p>
          <a:p>
            <a:pPr>
              <a:lnSpc>
                <a:spcPct val="115000"/>
              </a:lnSpc>
            </a:pP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Fastest RT for valid trial (spatial cuing)</a:t>
            </a:r>
            <a:endParaRPr lang="en-US" sz="1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5000"/>
              </a:lnSpc>
            </a:pP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RT difference of around 17 </a:t>
            </a:r>
            <a:r>
              <a:rPr lang="en-US" sz="2200" dirty="0" err="1">
                <a:latin typeface="Arial" charset="0"/>
                <a:ea typeface="ＭＳ Ｐゴシック" charset="0"/>
                <a:cs typeface="ＭＳ Ｐゴシック" charset="0"/>
              </a:rPr>
              <a:t>ms</a:t>
            </a: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 for same-object vs. different-object trials</a:t>
            </a:r>
          </a:p>
          <a:p>
            <a:pPr>
              <a:lnSpc>
                <a:spcPct val="115000"/>
              </a:lnSpc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5000"/>
              </a:lnSpc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110000"/>
              </a:lnSpc>
            </a:pP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79667" y="3290501"/>
            <a:ext cx="1846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/>
              <a:t> </a:t>
            </a:r>
            <a:endParaRPr lang="en-US" dirty="0"/>
          </a:p>
        </p:txBody>
      </p:sp>
      <p:pic>
        <p:nvPicPr>
          <p:cNvPr id="6" name="Picture 5" descr="Screen Shot 2018-12-09 at 8.06.41 AM.png">
            <a:extLst>
              <a:ext uri="{FF2B5EF4-FFF2-40B4-BE49-F238E27FC236}">
                <a16:creationId xmlns:a16="http://schemas.microsoft.com/office/drawing/2014/main" id="{40BAE044-69AB-CF46-A7DC-24908626B9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50" y="3472503"/>
            <a:ext cx="4339447" cy="299241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D578F76-9920-FD46-BDA9-418172FA7CF6}"/>
              </a:ext>
            </a:extLst>
          </p:cNvPr>
          <p:cNvGrpSpPr/>
          <p:nvPr/>
        </p:nvGrpSpPr>
        <p:grpSpPr>
          <a:xfrm>
            <a:off x="6600740" y="5484658"/>
            <a:ext cx="1004035" cy="998039"/>
            <a:chOff x="3164440" y="2774023"/>
            <a:chExt cx="2449603" cy="243497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E294AFD-9C6A-8545-9580-7011E4E3F9D4}"/>
                </a:ext>
              </a:extLst>
            </p:cNvPr>
            <p:cNvGrpSpPr/>
            <p:nvPr/>
          </p:nvGrpSpPr>
          <p:grpSpPr>
            <a:xfrm>
              <a:off x="3164441" y="2774023"/>
              <a:ext cx="2449602" cy="2434975"/>
              <a:chOff x="3164441" y="2774023"/>
              <a:chExt cx="2449602" cy="2434975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1B1B57A-45AC-CE47-8D34-6EF52E8AC0BB}"/>
                  </a:ext>
                </a:extLst>
              </p:cNvPr>
              <p:cNvSpPr/>
              <p:nvPr/>
            </p:nvSpPr>
            <p:spPr bwMode="auto">
              <a:xfrm>
                <a:off x="3164441" y="2774023"/>
                <a:ext cx="698643" cy="2434975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28251C2-3487-D64E-BD39-CD05F93B523F}"/>
                  </a:ext>
                </a:extLst>
              </p:cNvPr>
              <p:cNvSpPr/>
              <p:nvPr/>
            </p:nvSpPr>
            <p:spPr bwMode="auto">
              <a:xfrm>
                <a:off x="4915400" y="2774023"/>
                <a:ext cx="698643" cy="2434975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79A6918-0F15-174B-9DB2-DE822900102C}"/>
                </a:ext>
              </a:extLst>
            </p:cNvPr>
            <p:cNvGrpSpPr/>
            <p:nvPr/>
          </p:nvGrpSpPr>
          <p:grpSpPr>
            <a:xfrm>
              <a:off x="4271089" y="3882775"/>
              <a:ext cx="236305" cy="217469"/>
              <a:chOff x="7089169" y="3836542"/>
              <a:chExt cx="236305" cy="217469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BC94430-972E-8749-BA4C-B34BBC7270DC}"/>
                  </a:ext>
                </a:extLst>
              </p:cNvPr>
              <p:cNvCxnSpPr/>
              <p:nvPr/>
            </p:nvCxnSpPr>
            <p:spPr bwMode="auto">
              <a:xfrm>
                <a:off x="7089169" y="3945276"/>
                <a:ext cx="236305" cy="0"/>
              </a:xfrm>
              <a:prstGeom prst="lin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18900000" scaled="1"/>
              </a:gra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AF30DD6E-9CE9-A244-B74A-EA4F92CAAD7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207321" y="3836542"/>
                <a:ext cx="0" cy="217469"/>
              </a:xfrm>
              <a:prstGeom prst="lin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18900000" scaled="1"/>
              </a:gra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E33F0AA-D64C-9B48-8F23-3DA1E03EC0DB}"/>
                </a:ext>
              </a:extLst>
            </p:cNvPr>
            <p:cNvGrpSpPr/>
            <p:nvPr/>
          </p:nvGrpSpPr>
          <p:grpSpPr>
            <a:xfrm rot="10800000">
              <a:off x="3164440" y="2774023"/>
              <a:ext cx="698643" cy="655834"/>
              <a:chOff x="4915400" y="4923034"/>
              <a:chExt cx="698643" cy="655834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EB5C118-97DC-594F-A6AE-A3EDDDDDA0E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915400" y="5578868"/>
                <a:ext cx="698643" cy="0"/>
              </a:xfrm>
              <a:prstGeom prst="lin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18900000" scaled="1"/>
              </a:gradFill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F7E9D0DE-911F-FC42-9D49-54EDFDDAC9F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614043" y="4923034"/>
                <a:ext cx="0" cy="655834"/>
              </a:xfrm>
              <a:prstGeom prst="lin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18900000" scaled="1"/>
              </a:gradFill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1B017CE8-1EA1-A147-AF39-239C7384047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915400" y="4923034"/>
                <a:ext cx="0" cy="655834"/>
              </a:xfrm>
              <a:prstGeom prst="lin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18900000" scaled="1"/>
              </a:gradFill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EB846F4-0CCE-8F47-801D-DE1BBB3FC225}"/>
                </a:ext>
              </a:extLst>
            </p:cNvPr>
            <p:cNvSpPr/>
            <p:nvPr/>
          </p:nvSpPr>
          <p:spPr bwMode="auto">
            <a:xfrm>
              <a:off x="4977045" y="2814264"/>
              <a:ext cx="575352" cy="575352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20C0AD6-A7F2-964F-84D8-CB96E9C9E6FC}"/>
              </a:ext>
            </a:extLst>
          </p:cNvPr>
          <p:cNvGrpSpPr/>
          <p:nvPr/>
        </p:nvGrpSpPr>
        <p:grpSpPr>
          <a:xfrm>
            <a:off x="6562581" y="3482543"/>
            <a:ext cx="1004035" cy="998039"/>
            <a:chOff x="4758056" y="1913981"/>
            <a:chExt cx="1004035" cy="998039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49A9797-0F06-9340-B246-AF3FEEA92CB7}"/>
                </a:ext>
              </a:extLst>
            </p:cNvPr>
            <p:cNvGrpSpPr/>
            <p:nvPr/>
          </p:nvGrpSpPr>
          <p:grpSpPr>
            <a:xfrm>
              <a:off x="4758056" y="1913981"/>
              <a:ext cx="1004035" cy="998039"/>
              <a:chOff x="3164441" y="2774023"/>
              <a:chExt cx="2449602" cy="2434975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D3BDF68-028A-0643-BC16-D48CCEFB7BEF}"/>
                  </a:ext>
                </a:extLst>
              </p:cNvPr>
              <p:cNvSpPr/>
              <p:nvPr/>
            </p:nvSpPr>
            <p:spPr bwMode="auto">
              <a:xfrm>
                <a:off x="3164441" y="2774023"/>
                <a:ext cx="698643" cy="2434975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0D1A4C94-DCE6-5B4D-BA23-BD1EEF1F20C8}"/>
                  </a:ext>
                </a:extLst>
              </p:cNvPr>
              <p:cNvSpPr/>
              <p:nvPr/>
            </p:nvSpPr>
            <p:spPr bwMode="auto">
              <a:xfrm>
                <a:off x="4915400" y="2774023"/>
                <a:ext cx="698643" cy="2434975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E6DFC79-F5F3-144E-9992-C50708DC0813}"/>
                </a:ext>
              </a:extLst>
            </p:cNvPr>
            <p:cNvGrpSpPr/>
            <p:nvPr/>
          </p:nvGrpSpPr>
          <p:grpSpPr>
            <a:xfrm>
              <a:off x="5211646" y="2368432"/>
              <a:ext cx="96856" cy="89135"/>
              <a:chOff x="7089169" y="3836542"/>
              <a:chExt cx="236305" cy="217469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012A1689-34A6-334E-8FA1-8059882C3304}"/>
                  </a:ext>
                </a:extLst>
              </p:cNvPr>
              <p:cNvCxnSpPr/>
              <p:nvPr/>
            </p:nvCxnSpPr>
            <p:spPr bwMode="auto">
              <a:xfrm>
                <a:off x="7089169" y="3945276"/>
                <a:ext cx="236305" cy="0"/>
              </a:xfrm>
              <a:prstGeom prst="lin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18900000" scaled="1"/>
              </a:gra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CB2D114E-D43B-3D40-92A0-38D9C7FE42F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207321" y="3836542"/>
                <a:ext cx="0" cy="217469"/>
              </a:xfrm>
              <a:prstGeom prst="lin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18900000" scaled="1"/>
              </a:gra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03AE0FE-15FF-1340-982C-6EA4219A77B0}"/>
                </a:ext>
              </a:extLst>
            </p:cNvPr>
            <p:cNvGrpSpPr/>
            <p:nvPr/>
          </p:nvGrpSpPr>
          <p:grpSpPr>
            <a:xfrm rot="10800000">
              <a:off x="4758056" y="1913981"/>
              <a:ext cx="286357" cy="268811"/>
              <a:chOff x="4915400" y="4923034"/>
              <a:chExt cx="698643" cy="655834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657E8CF8-A875-4842-B09B-C1FBD634C13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915400" y="5578868"/>
                <a:ext cx="698643" cy="0"/>
              </a:xfrm>
              <a:prstGeom prst="lin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18900000" scaled="1"/>
              </a:gradFill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11D2927E-32FC-9E4A-AB84-2A16D0174E1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614043" y="4923034"/>
                <a:ext cx="0" cy="655834"/>
              </a:xfrm>
              <a:prstGeom prst="lin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18900000" scaled="1"/>
              </a:gradFill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9B9A84E0-4819-2546-93A5-0D01CA30497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915400" y="4923034"/>
                <a:ext cx="0" cy="655834"/>
              </a:xfrm>
              <a:prstGeom prst="lin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18900000" scaled="1"/>
              </a:gradFill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77487E0-ED9F-DF4B-BA63-61668D0EB6E4}"/>
                </a:ext>
              </a:extLst>
            </p:cNvPr>
            <p:cNvSpPr/>
            <p:nvPr/>
          </p:nvSpPr>
          <p:spPr bwMode="auto">
            <a:xfrm>
              <a:off x="4781238" y="2656129"/>
              <a:ext cx="235823" cy="235823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3C533DD-4077-D240-898C-F96DDBFDF5C4}"/>
              </a:ext>
            </a:extLst>
          </p:cNvPr>
          <p:cNvSpPr txBox="1"/>
          <p:nvPr/>
        </p:nvSpPr>
        <p:spPr>
          <a:xfrm>
            <a:off x="6230243" y="5006901"/>
            <a:ext cx="174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Invalid different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FA7C76B-ABB8-9549-A144-0EB7C35E58A3}"/>
              </a:ext>
            </a:extLst>
          </p:cNvPr>
          <p:cNvSpPr txBox="1"/>
          <p:nvPr/>
        </p:nvSpPr>
        <p:spPr>
          <a:xfrm>
            <a:off x="6227797" y="2938580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Invalid same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/>
          </p:nvPr>
        </p:nvSpPr>
        <p:spPr>
          <a:xfrm>
            <a:off x="946150" y="298450"/>
            <a:ext cx="7162800" cy="746125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Object-based attention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7050" y="1116013"/>
            <a:ext cx="7854950" cy="538126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Egly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Driver &amp;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Rafal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(1994)</a:t>
            </a:r>
          </a:p>
          <a:p>
            <a:pPr lvl="1">
              <a:lnSpc>
                <a:spcPct val="115000"/>
              </a:lnSpc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Invalid cues</a:t>
            </a:r>
          </a:p>
          <a:p>
            <a:pPr>
              <a:lnSpc>
                <a:spcPct val="115000"/>
              </a:lnSpc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5000"/>
              </a:lnSpc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5000"/>
              </a:lnSpc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5000"/>
              </a:lnSpc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110000"/>
              </a:lnSpc>
            </a:pP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789ADFC-2A80-1C40-8A68-49FD14FE9E8D}"/>
              </a:ext>
            </a:extLst>
          </p:cNvPr>
          <p:cNvGrpSpPr/>
          <p:nvPr/>
        </p:nvGrpSpPr>
        <p:grpSpPr>
          <a:xfrm>
            <a:off x="873304" y="2794572"/>
            <a:ext cx="2449602" cy="2434975"/>
            <a:chOff x="3164441" y="2774023"/>
            <a:chExt cx="2449602" cy="243497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AADDE0B-80BA-5E44-81D9-0EFB7413197A}"/>
                </a:ext>
              </a:extLst>
            </p:cNvPr>
            <p:cNvSpPr/>
            <p:nvPr/>
          </p:nvSpPr>
          <p:spPr bwMode="auto">
            <a:xfrm>
              <a:off x="3164441" y="2774023"/>
              <a:ext cx="698643" cy="243497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A807584-5E34-0A4B-86BA-2E1CE95C4527}"/>
                </a:ext>
              </a:extLst>
            </p:cNvPr>
            <p:cNvSpPr/>
            <p:nvPr/>
          </p:nvSpPr>
          <p:spPr bwMode="auto">
            <a:xfrm>
              <a:off x="4915400" y="2774023"/>
              <a:ext cx="698643" cy="243497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B5CE31E-2A0A-CD42-949B-D274772D7174}"/>
              </a:ext>
            </a:extLst>
          </p:cNvPr>
          <p:cNvGrpSpPr/>
          <p:nvPr/>
        </p:nvGrpSpPr>
        <p:grpSpPr>
          <a:xfrm>
            <a:off x="1979952" y="3903324"/>
            <a:ext cx="236305" cy="217469"/>
            <a:chOff x="7089169" y="3836542"/>
            <a:chExt cx="236305" cy="217469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7021588-CEC0-1449-B522-6D27A207B290}"/>
                </a:ext>
              </a:extLst>
            </p:cNvPr>
            <p:cNvCxnSpPr/>
            <p:nvPr/>
          </p:nvCxnSpPr>
          <p:spPr bwMode="auto">
            <a:xfrm>
              <a:off x="7089169" y="3945276"/>
              <a:ext cx="236305" cy="0"/>
            </a:xfrm>
            <a:prstGeom prst="lin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18900000" scaled="1"/>
            </a:gra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D3FFDDD-596C-1243-A56C-3BC9EDE4F19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207321" y="3836542"/>
              <a:ext cx="0" cy="217469"/>
            </a:xfrm>
            <a:prstGeom prst="lin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18900000" scaled="1"/>
            </a:gra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F73EE54-13E0-3043-A6C1-DA7263EC136B}"/>
              </a:ext>
            </a:extLst>
          </p:cNvPr>
          <p:cNvGrpSpPr/>
          <p:nvPr/>
        </p:nvGrpSpPr>
        <p:grpSpPr>
          <a:xfrm rot="10800000">
            <a:off x="873303" y="2794572"/>
            <a:ext cx="698643" cy="655834"/>
            <a:chOff x="4915400" y="4923034"/>
            <a:chExt cx="698643" cy="65583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3E7CBF8-EF73-8142-8272-AFD9EA70325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15400" y="5578868"/>
              <a:ext cx="698643" cy="0"/>
            </a:xfrm>
            <a:prstGeom prst="lin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18900000" scaled="1"/>
            </a:gra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C4EBBC9-F1DE-0B43-A863-47AACBE2B30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614043" y="4923034"/>
              <a:ext cx="0" cy="655834"/>
            </a:xfrm>
            <a:prstGeom prst="lin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18900000" scaled="1"/>
            </a:gra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D4FBE9B-E997-B24F-A339-E89D8CEF868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15400" y="4923034"/>
              <a:ext cx="0" cy="655834"/>
            </a:xfrm>
            <a:prstGeom prst="lin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18900000" scaled="1"/>
            </a:gra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583D6E8C-95FA-3F45-AA4C-12F907CA6E1C}"/>
              </a:ext>
            </a:extLst>
          </p:cNvPr>
          <p:cNvSpPr/>
          <p:nvPr/>
        </p:nvSpPr>
        <p:spPr bwMode="auto">
          <a:xfrm>
            <a:off x="934948" y="4581420"/>
            <a:ext cx="575352" cy="575352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C03DE9C-48F3-B04B-9292-7A003370BDF7}"/>
              </a:ext>
            </a:extLst>
          </p:cNvPr>
          <p:cNvSpPr/>
          <p:nvPr/>
        </p:nvSpPr>
        <p:spPr bwMode="auto">
          <a:xfrm>
            <a:off x="1803810" y="3703833"/>
            <a:ext cx="616450" cy="616450"/>
          </a:xfrm>
          <a:prstGeom prst="ellipse">
            <a:avLst/>
          </a:prstGeom>
          <a:solidFill>
            <a:srgbClr val="FFC000">
              <a:alpha val="50196"/>
            </a:srgbClr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29D07F-7BAC-FC4F-B736-C60623078C05}"/>
              </a:ext>
            </a:extLst>
          </p:cNvPr>
          <p:cNvSpPr/>
          <p:nvPr/>
        </p:nvSpPr>
        <p:spPr bwMode="auto">
          <a:xfrm>
            <a:off x="872912" y="2804846"/>
            <a:ext cx="698643" cy="2434975"/>
          </a:xfrm>
          <a:prstGeom prst="rect">
            <a:avLst/>
          </a:prstGeom>
          <a:solidFill>
            <a:srgbClr val="FFC000">
              <a:alpha val="4902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BA70F9E-74F5-1F49-A794-CABA9C282747}"/>
              </a:ext>
            </a:extLst>
          </p:cNvPr>
          <p:cNvGrpSpPr/>
          <p:nvPr/>
        </p:nvGrpSpPr>
        <p:grpSpPr>
          <a:xfrm>
            <a:off x="5659348" y="2804846"/>
            <a:ext cx="2449602" cy="2434975"/>
            <a:chOff x="3164441" y="2774023"/>
            <a:chExt cx="2449602" cy="2434975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4829FF8-99EB-A74D-9DD7-0F68051247B7}"/>
                </a:ext>
              </a:extLst>
            </p:cNvPr>
            <p:cNvSpPr/>
            <p:nvPr/>
          </p:nvSpPr>
          <p:spPr bwMode="auto">
            <a:xfrm>
              <a:off x="3164441" y="2774023"/>
              <a:ext cx="698643" cy="243497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C124DE6-4041-3540-B310-E546FE9F4E31}"/>
                </a:ext>
              </a:extLst>
            </p:cNvPr>
            <p:cNvSpPr/>
            <p:nvPr/>
          </p:nvSpPr>
          <p:spPr bwMode="auto">
            <a:xfrm>
              <a:off x="4915400" y="2774023"/>
              <a:ext cx="698643" cy="243497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023C919-E550-7A4F-B4FE-96DD92528D5D}"/>
              </a:ext>
            </a:extLst>
          </p:cNvPr>
          <p:cNvGrpSpPr/>
          <p:nvPr/>
        </p:nvGrpSpPr>
        <p:grpSpPr>
          <a:xfrm>
            <a:off x="6765996" y="3913598"/>
            <a:ext cx="236305" cy="217469"/>
            <a:chOff x="7089169" y="3836542"/>
            <a:chExt cx="236305" cy="217469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382AF4A-ADFC-314A-B2AA-C0A6D51DA317}"/>
                </a:ext>
              </a:extLst>
            </p:cNvPr>
            <p:cNvCxnSpPr/>
            <p:nvPr/>
          </p:nvCxnSpPr>
          <p:spPr bwMode="auto">
            <a:xfrm>
              <a:off x="7089169" y="3945276"/>
              <a:ext cx="236305" cy="0"/>
            </a:xfrm>
            <a:prstGeom prst="lin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18900000" scaled="1"/>
            </a:gra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8D34545-1FA5-ED49-9821-7E93193B78E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207321" y="3836542"/>
              <a:ext cx="0" cy="217469"/>
            </a:xfrm>
            <a:prstGeom prst="lin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18900000" scaled="1"/>
            </a:gra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AE9B106-2869-5D42-B002-F67680BF7E9E}"/>
              </a:ext>
            </a:extLst>
          </p:cNvPr>
          <p:cNvGrpSpPr/>
          <p:nvPr/>
        </p:nvGrpSpPr>
        <p:grpSpPr>
          <a:xfrm rot="10800000">
            <a:off x="5659347" y="2804846"/>
            <a:ext cx="698643" cy="655834"/>
            <a:chOff x="4915400" y="4923034"/>
            <a:chExt cx="698643" cy="655834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7BBD4BE-BD74-384C-ABE1-282D7C836C2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15400" y="5578868"/>
              <a:ext cx="698643" cy="0"/>
            </a:xfrm>
            <a:prstGeom prst="lin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18900000" scaled="1"/>
            </a:gra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DD8A2FB-9DAA-844F-B7F5-BCE3EEE65EC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614043" y="4923034"/>
              <a:ext cx="0" cy="655834"/>
            </a:xfrm>
            <a:prstGeom prst="lin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18900000" scaled="1"/>
            </a:gra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7DAB028-F729-844A-BB31-14BC2BA37D8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15400" y="4923034"/>
              <a:ext cx="0" cy="655834"/>
            </a:xfrm>
            <a:prstGeom prst="lin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18900000" scaled="1"/>
            </a:gra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1A61159C-52A4-F248-8956-E9C82E5CA0F8}"/>
              </a:ext>
            </a:extLst>
          </p:cNvPr>
          <p:cNvSpPr/>
          <p:nvPr/>
        </p:nvSpPr>
        <p:spPr bwMode="auto">
          <a:xfrm>
            <a:off x="7471952" y="2845087"/>
            <a:ext cx="575352" cy="575352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8628A79-83AE-3241-80B7-11CB9C4E5650}"/>
              </a:ext>
            </a:extLst>
          </p:cNvPr>
          <p:cNvSpPr/>
          <p:nvPr/>
        </p:nvSpPr>
        <p:spPr bwMode="auto">
          <a:xfrm>
            <a:off x="6589854" y="3714107"/>
            <a:ext cx="616450" cy="616450"/>
          </a:xfrm>
          <a:prstGeom prst="ellipse">
            <a:avLst/>
          </a:prstGeom>
          <a:solidFill>
            <a:srgbClr val="FFC000">
              <a:alpha val="50196"/>
            </a:srgbClr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F658045-B5FA-4740-8212-1E9A16C4C08B}"/>
              </a:ext>
            </a:extLst>
          </p:cNvPr>
          <p:cNvSpPr/>
          <p:nvPr/>
        </p:nvSpPr>
        <p:spPr bwMode="auto">
          <a:xfrm>
            <a:off x="5659346" y="2804844"/>
            <a:ext cx="698643" cy="2434975"/>
          </a:xfrm>
          <a:prstGeom prst="rect">
            <a:avLst/>
          </a:prstGeom>
          <a:solidFill>
            <a:srgbClr val="FFC000">
              <a:alpha val="4902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AF8589-211E-134D-87CC-ABC1E8268426}"/>
              </a:ext>
            </a:extLst>
          </p:cNvPr>
          <p:cNvSpPr txBox="1"/>
          <p:nvPr/>
        </p:nvSpPr>
        <p:spPr>
          <a:xfrm>
            <a:off x="1091590" y="5603967"/>
            <a:ext cx="224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Same object: Faster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ABF80A7-BC79-B442-A8B3-FF6ED9FA08A4}"/>
              </a:ext>
            </a:extLst>
          </p:cNvPr>
          <p:cNvSpPr txBox="1"/>
          <p:nvPr/>
        </p:nvSpPr>
        <p:spPr>
          <a:xfrm>
            <a:off x="5719417" y="5603967"/>
            <a:ext cx="2565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Different object: Slower</a:t>
            </a:r>
          </a:p>
        </p:txBody>
      </p:sp>
    </p:spTree>
    <p:extLst>
      <p:ext uri="{BB962C8B-B14F-4D97-AF65-F5344CB8AC3E}">
        <p14:creationId xmlns:p14="http://schemas.microsoft.com/office/powerpoint/2010/main" val="198034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6 L -0.09375 -0.1615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-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L -0.09375 -0.1615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-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5" grpId="0" animBg="1"/>
      <p:bldP spid="15" grpId="1" animBg="1"/>
      <p:bldP spid="18" grpId="0" animBg="1"/>
      <p:bldP spid="35" grpId="0" animBg="1"/>
      <p:bldP spid="36" grpId="0" animBg="1"/>
      <p:bldP spid="36" grpId="1" animBg="1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/>
          </p:nvPr>
        </p:nvSpPr>
        <p:spPr>
          <a:xfrm>
            <a:off x="946150" y="298450"/>
            <a:ext cx="7162800" cy="746125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Object-based attention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7050" y="1116013"/>
            <a:ext cx="7854950" cy="538126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Egly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Driver &amp;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Rafal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(1994)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Incredibly influential work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1226 citations in Google Scholar as of October 2018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100s of experimental variations of </a:t>
            </a:r>
          </a:p>
          <a:p>
            <a:pPr lvl="1">
              <a:lnSpc>
                <a:spcPct val="115000"/>
              </a:lnSpc>
            </a:pP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Stimuli</a:t>
            </a:r>
          </a:p>
          <a:p>
            <a:pPr lvl="1">
              <a:lnSpc>
                <a:spcPct val="115000"/>
              </a:lnSpc>
            </a:pP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Cues</a:t>
            </a:r>
          </a:p>
          <a:p>
            <a:pPr lvl="1">
              <a:lnSpc>
                <a:spcPct val="115000"/>
              </a:lnSpc>
            </a:pP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Timing</a:t>
            </a:r>
          </a:p>
          <a:p>
            <a:pPr lvl="1">
              <a:lnSpc>
                <a:spcPct val="115000"/>
              </a:lnSpc>
            </a:pP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Patients</a:t>
            </a:r>
          </a:p>
          <a:p>
            <a:pPr lvl="1">
              <a:lnSpc>
                <a:spcPct val="115000"/>
              </a:lnSpc>
            </a:pP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Tasks</a:t>
            </a:r>
          </a:p>
          <a:p>
            <a:pPr lvl="1">
              <a:lnSpc>
                <a:spcPct val="115000"/>
              </a:lnSpc>
            </a:pP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Priming</a:t>
            </a:r>
          </a:p>
          <a:p>
            <a:pPr lvl="1">
              <a:lnSpc>
                <a:spcPct val="115000"/>
              </a:lnSpc>
            </a:pP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Interactions of all of these</a:t>
            </a:r>
          </a:p>
          <a:p>
            <a:pPr lvl="1">
              <a:lnSpc>
                <a:spcPct val="115000"/>
              </a:lnSpc>
            </a:pPr>
            <a:endParaRPr lang="en-US" sz="1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5000"/>
              </a:lnSpc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5000"/>
              </a:lnSpc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5000"/>
              </a:lnSpc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110000"/>
              </a:lnSpc>
            </a:pP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ABB10D-C292-4743-8FAB-2A998EF96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9386" y="2139239"/>
            <a:ext cx="1517753" cy="1399640"/>
          </a:xfrm>
          <a:prstGeom prst="rect">
            <a:avLst/>
          </a:prstGeom>
          <a:ln>
            <a:solidFill>
              <a:srgbClr val="CCCBFF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02A3160-1F0C-A14E-B8B8-1E05407BED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6934" y="3044316"/>
            <a:ext cx="2906587" cy="2856760"/>
          </a:xfrm>
          <a:prstGeom prst="rect">
            <a:avLst/>
          </a:prstGeom>
          <a:ln>
            <a:solidFill>
              <a:srgbClr val="CCCBFF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5DE86D-AE10-5546-9A53-0D87689569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3628" y="5044978"/>
            <a:ext cx="1970641" cy="1712196"/>
          </a:xfrm>
          <a:prstGeom prst="rect">
            <a:avLst/>
          </a:prstGeom>
          <a:ln>
            <a:solidFill>
              <a:srgbClr val="CCCBFF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C382E6-9465-484E-90D7-D0B5E1EE73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3417" y="2467789"/>
            <a:ext cx="3699924" cy="2046451"/>
          </a:xfrm>
          <a:prstGeom prst="rect">
            <a:avLst/>
          </a:prstGeom>
          <a:ln>
            <a:solidFill>
              <a:srgbClr val="CCCBFF"/>
            </a:solidFill>
          </a:ln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65CA8C3-E513-8940-B16F-48F0C4771D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8212" y="3217509"/>
            <a:ext cx="4319372" cy="3431114"/>
          </a:xfrm>
          <a:prstGeom prst="rect">
            <a:avLst/>
          </a:prstGeom>
          <a:ln>
            <a:solidFill>
              <a:srgbClr val="CCCBFF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1FB745-FAAC-6F4D-B102-CAC8F3FE25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4879" y="2839059"/>
            <a:ext cx="3937000" cy="1524000"/>
          </a:xfrm>
          <a:prstGeom prst="rect">
            <a:avLst/>
          </a:prstGeom>
          <a:ln>
            <a:solidFill>
              <a:srgbClr val="CCCBFF"/>
            </a:solidFill>
          </a:ln>
        </p:spPr>
      </p:pic>
    </p:spTree>
    <p:extLst>
      <p:ext uri="{BB962C8B-B14F-4D97-AF65-F5344CB8AC3E}">
        <p14:creationId xmlns:p14="http://schemas.microsoft.com/office/powerpoint/2010/main" val="312489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946150" y="298450"/>
            <a:ext cx="7162800" cy="746125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Neural modeling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989013"/>
            <a:ext cx="8275638" cy="1225550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Lots of empirical studies of an important topic is like a gold mine for a modeler</a:t>
            </a:r>
          </a:p>
          <a:p>
            <a:pPr>
              <a:lnSpc>
                <a:spcPct val="115000"/>
              </a:lnSpc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I am pretty sure that my neural </a:t>
            </a:r>
            <a:b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network model of visual perception </a:t>
            </a:r>
            <a:b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(Francis et al., 2017) can produce </a:t>
            </a:r>
            <a:b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some object-based attention effects</a:t>
            </a:r>
          </a:p>
          <a:p>
            <a:pPr>
              <a:lnSpc>
                <a:spcPct val="115000"/>
              </a:lnSpc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Segmentation/selection can </a:t>
            </a:r>
            <a:b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“remove” a rectangle that would</a:t>
            </a:r>
            <a:b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otherwise impair detection of</a:t>
            </a:r>
            <a:b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a target (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uncrowding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115000"/>
              </a:lnSpc>
            </a:pPr>
            <a:endParaRPr lang="en-US" sz="1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5000"/>
              </a:lnSpc>
            </a:pPr>
            <a:endParaRPr lang="en-US" sz="2400" i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115000"/>
              </a:lnSpc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5000"/>
              </a:lnSpc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5000"/>
              </a:lnSpc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5000"/>
              </a:lnSpc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5000"/>
              </a:lnSpc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110000"/>
              </a:lnSpc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Picture 5" descr="BCScircuits.pdf">
            <a:extLst>
              <a:ext uri="{FF2B5EF4-FFF2-40B4-BE49-F238E27FC236}">
                <a16:creationId xmlns:a16="http://schemas.microsoft.com/office/drawing/2014/main" id="{F883BA38-93A0-274E-B5C5-CB22CCF247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092" y="1889178"/>
            <a:ext cx="3245245" cy="489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7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8470" y="298450"/>
            <a:ext cx="8275638" cy="746125"/>
          </a:xfrm>
        </p:spPr>
        <p:txBody>
          <a:bodyPr/>
          <a:lstStyle/>
          <a:p>
            <a:r>
              <a:rPr lang="en-US" altLang="sv-SE" dirty="0"/>
              <a:t>Cartoon explanation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8470" y="1154313"/>
            <a:ext cx="8275638" cy="1225550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Cortical cells in the model respond to “edges” of the stimulus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5000"/>
              </a:lnSpc>
            </a:pPr>
            <a:endParaRPr lang="en-US" sz="2400" i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115000"/>
              </a:lnSpc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5000"/>
              </a:lnSpc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5000"/>
              </a:lnSpc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5000"/>
              </a:lnSpc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110000"/>
              </a:lnSpc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31DEAE-93BD-D940-9B67-14EF72BB6665}"/>
              </a:ext>
            </a:extLst>
          </p:cNvPr>
          <p:cNvSpPr txBox="1"/>
          <p:nvPr/>
        </p:nvSpPr>
        <p:spPr>
          <a:xfrm>
            <a:off x="1640631" y="2203099"/>
            <a:ext cx="1058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Stimulus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09A6FE-B59E-CC45-BA80-599C8C2D3A53}"/>
              </a:ext>
            </a:extLst>
          </p:cNvPr>
          <p:cNvSpPr txBox="1"/>
          <p:nvPr/>
        </p:nvSpPr>
        <p:spPr>
          <a:xfrm>
            <a:off x="6607376" y="1727782"/>
            <a:ext cx="1536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8000"/>
                </a:solidFill>
              </a:rPr>
              <a:t>Cortical cells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6F3EE20-3C7E-034F-B65C-17F9D532645F}"/>
              </a:ext>
            </a:extLst>
          </p:cNvPr>
          <p:cNvGrpSpPr/>
          <p:nvPr/>
        </p:nvGrpSpPr>
        <p:grpSpPr>
          <a:xfrm>
            <a:off x="688294" y="2681801"/>
            <a:ext cx="2963079" cy="2963079"/>
            <a:chOff x="297876" y="2712624"/>
            <a:chExt cx="2963079" cy="2963079"/>
          </a:xfrm>
          <a:solidFill>
            <a:srgbClr val="FFFFFF"/>
          </a:solidFill>
          <a:effectLst/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F3A9F6E-C22B-EA44-88B6-BA9F7350BFD4}"/>
                </a:ext>
              </a:extLst>
            </p:cNvPr>
            <p:cNvSpPr/>
            <p:nvPr/>
          </p:nvSpPr>
          <p:spPr>
            <a:xfrm>
              <a:off x="297876" y="2712624"/>
              <a:ext cx="2963079" cy="2963079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59373BC-7E99-4B4D-9B47-C77369B00309}"/>
                </a:ext>
              </a:extLst>
            </p:cNvPr>
            <p:cNvGrpSpPr/>
            <p:nvPr/>
          </p:nvGrpSpPr>
          <p:grpSpPr>
            <a:xfrm>
              <a:off x="699844" y="3097759"/>
              <a:ext cx="2159142" cy="2192808"/>
              <a:chOff x="627106" y="2981563"/>
              <a:chExt cx="2159142" cy="2192808"/>
            </a:xfrm>
            <a:grpFill/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B461C66-B71A-854B-AF95-6AA95C1D46F7}"/>
                  </a:ext>
                </a:extLst>
              </p:cNvPr>
              <p:cNvSpPr/>
              <p:nvPr/>
            </p:nvSpPr>
            <p:spPr>
              <a:xfrm>
                <a:off x="627106" y="2981563"/>
                <a:ext cx="689817" cy="2192808"/>
              </a:xfrm>
              <a:prstGeom prst="rect">
                <a:avLst/>
              </a:prstGeom>
              <a:grpFill/>
              <a:ln w="571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5E21A79-1B7E-FC40-894D-7C78E3460BF8}"/>
                  </a:ext>
                </a:extLst>
              </p:cNvPr>
              <p:cNvSpPr/>
              <p:nvPr/>
            </p:nvSpPr>
            <p:spPr>
              <a:xfrm>
                <a:off x="2096431" y="2981563"/>
                <a:ext cx="689817" cy="2192808"/>
              </a:xfrm>
              <a:prstGeom prst="rect">
                <a:avLst/>
              </a:prstGeom>
              <a:grpFill/>
              <a:ln w="571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BD1D3C-B594-F441-BDC4-0F80E263488C}"/>
              </a:ext>
            </a:extLst>
          </p:cNvPr>
          <p:cNvGrpSpPr/>
          <p:nvPr/>
        </p:nvGrpSpPr>
        <p:grpSpPr>
          <a:xfrm>
            <a:off x="6441145" y="2276911"/>
            <a:ext cx="1995440" cy="1995440"/>
            <a:chOff x="297876" y="2712624"/>
            <a:chExt cx="2963079" cy="2963079"/>
          </a:xfrm>
          <a:solidFill>
            <a:schemeClr val="tx1"/>
          </a:solidFill>
          <a:effectLst/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A9BD86C-7180-DA4F-9432-71A1E5526A36}"/>
                </a:ext>
              </a:extLst>
            </p:cNvPr>
            <p:cNvSpPr/>
            <p:nvPr/>
          </p:nvSpPr>
          <p:spPr>
            <a:xfrm>
              <a:off x="297876" y="2712624"/>
              <a:ext cx="2963079" cy="2963079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24B8433-B4EF-3E40-B841-B063F16A2091}"/>
                </a:ext>
              </a:extLst>
            </p:cNvPr>
            <p:cNvGrpSpPr/>
            <p:nvPr/>
          </p:nvGrpSpPr>
          <p:grpSpPr>
            <a:xfrm>
              <a:off x="699844" y="3097759"/>
              <a:ext cx="2159142" cy="2192808"/>
              <a:chOff x="627106" y="2981563"/>
              <a:chExt cx="2159142" cy="2192808"/>
            </a:xfrm>
            <a:grpFill/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594238A-7C71-3F42-8074-D9697486577D}"/>
                  </a:ext>
                </a:extLst>
              </p:cNvPr>
              <p:cNvSpPr/>
              <p:nvPr/>
            </p:nvSpPr>
            <p:spPr>
              <a:xfrm>
                <a:off x="627106" y="2981563"/>
                <a:ext cx="689817" cy="2192808"/>
              </a:xfrm>
              <a:prstGeom prst="rect">
                <a:avLst/>
              </a:prstGeom>
              <a:grpFill/>
              <a:ln w="5715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DE33C8D-175B-2A49-B7DF-7E280378C0AF}"/>
                  </a:ext>
                </a:extLst>
              </p:cNvPr>
              <p:cNvSpPr/>
              <p:nvPr/>
            </p:nvSpPr>
            <p:spPr>
              <a:xfrm>
                <a:off x="2096431" y="2981563"/>
                <a:ext cx="689817" cy="2192808"/>
              </a:xfrm>
              <a:prstGeom prst="rect">
                <a:avLst/>
              </a:prstGeom>
              <a:grpFill/>
              <a:ln w="5715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995BA72E-3E09-2E44-A2F7-D6EB8367C2F5}"/>
              </a:ext>
            </a:extLst>
          </p:cNvPr>
          <p:cNvSpPr/>
          <p:nvPr/>
        </p:nvSpPr>
        <p:spPr>
          <a:xfrm>
            <a:off x="6441145" y="4647160"/>
            <a:ext cx="1995440" cy="1995440"/>
          </a:xfrm>
          <a:prstGeom prst="rect">
            <a:avLst/>
          </a:prstGeom>
          <a:solidFill>
            <a:srgbClr val="000000"/>
          </a:solidFill>
          <a:ln w="76200" cmpd="sng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62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946150" y="298450"/>
            <a:ext cx="7162800" cy="746125"/>
          </a:xfrm>
        </p:spPr>
        <p:txBody>
          <a:bodyPr/>
          <a:lstStyle/>
          <a:p>
            <a:r>
              <a:rPr lang="en-US" altLang="sv-SE" dirty="0"/>
              <a:t>Cartoon explanation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950" y="1065709"/>
            <a:ext cx="8275638" cy="1225550"/>
          </a:xfrm>
        </p:spPr>
        <p:txBody>
          <a:bodyPr/>
          <a:lstStyle/>
          <a:p>
            <a:r>
              <a:rPr lang="en-US" altLang="sv-SE" sz="2400" dirty="0"/>
              <a:t>The onset of a cue guides a selection signal at the cue location</a:t>
            </a:r>
          </a:p>
          <a:p>
            <a:pPr lvl="1">
              <a:lnSpc>
                <a:spcPct val="115000"/>
              </a:lnSpc>
            </a:pPr>
            <a:endParaRPr lang="en-US" sz="1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5000"/>
              </a:lnSpc>
            </a:pPr>
            <a:endParaRPr lang="en-US" sz="2400" i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115000"/>
              </a:lnSpc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5000"/>
              </a:lnSpc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5000"/>
              </a:lnSpc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5000"/>
              </a:lnSpc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5000"/>
              </a:lnSpc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110000"/>
              </a:lnSpc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DACE64-B32D-AE4E-B1AF-07396DFC809F}"/>
              </a:ext>
            </a:extLst>
          </p:cNvPr>
          <p:cNvSpPr txBox="1"/>
          <p:nvPr/>
        </p:nvSpPr>
        <p:spPr>
          <a:xfrm>
            <a:off x="1681107" y="2313105"/>
            <a:ext cx="160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Stimulus: Cue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B2C491-0C31-2A44-BCD4-569F38BC70C0}"/>
              </a:ext>
            </a:extLst>
          </p:cNvPr>
          <p:cNvSpPr txBox="1"/>
          <p:nvPr/>
        </p:nvSpPr>
        <p:spPr>
          <a:xfrm>
            <a:off x="6504634" y="1820249"/>
            <a:ext cx="1536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8000"/>
                </a:solidFill>
              </a:rPr>
              <a:t>Cortical cells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77B111E-2808-6C4A-B687-855C5C9EAD99}"/>
              </a:ext>
            </a:extLst>
          </p:cNvPr>
          <p:cNvGrpSpPr/>
          <p:nvPr/>
        </p:nvGrpSpPr>
        <p:grpSpPr>
          <a:xfrm>
            <a:off x="749938" y="3087327"/>
            <a:ext cx="2963079" cy="2963079"/>
            <a:chOff x="297876" y="2712624"/>
            <a:chExt cx="2963079" cy="2963079"/>
          </a:xfrm>
          <a:solidFill>
            <a:srgbClr val="FFFFFF"/>
          </a:solidFill>
          <a:effectLst/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E33C639-7DAD-4B4B-992B-17F8D0B9F44E}"/>
                </a:ext>
              </a:extLst>
            </p:cNvPr>
            <p:cNvSpPr/>
            <p:nvPr/>
          </p:nvSpPr>
          <p:spPr>
            <a:xfrm>
              <a:off x="297876" y="2712624"/>
              <a:ext cx="2963079" cy="2963079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970CCAD-EC35-9649-87FC-466F28B3E00E}"/>
                </a:ext>
              </a:extLst>
            </p:cNvPr>
            <p:cNvGrpSpPr/>
            <p:nvPr/>
          </p:nvGrpSpPr>
          <p:grpSpPr>
            <a:xfrm>
              <a:off x="699844" y="3097759"/>
              <a:ext cx="2159142" cy="2192808"/>
              <a:chOff x="627106" y="2981563"/>
              <a:chExt cx="2159142" cy="2192808"/>
            </a:xfrm>
            <a:grpFill/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4993164-3A4B-E548-A53E-D8F5AB70DD17}"/>
                  </a:ext>
                </a:extLst>
              </p:cNvPr>
              <p:cNvSpPr/>
              <p:nvPr/>
            </p:nvSpPr>
            <p:spPr>
              <a:xfrm>
                <a:off x="627106" y="2981563"/>
                <a:ext cx="689817" cy="2192808"/>
              </a:xfrm>
              <a:prstGeom prst="rect">
                <a:avLst/>
              </a:prstGeom>
              <a:grpFill/>
              <a:ln w="571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6916DFB-9F86-784D-BBEB-B895E7016B2C}"/>
                  </a:ext>
                </a:extLst>
              </p:cNvPr>
              <p:cNvSpPr/>
              <p:nvPr/>
            </p:nvSpPr>
            <p:spPr>
              <a:xfrm>
                <a:off x="2096431" y="2981563"/>
                <a:ext cx="689817" cy="2192808"/>
              </a:xfrm>
              <a:prstGeom prst="rect">
                <a:avLst/>
              </a:prstGeom>
              <a:grpFill/>
              <a:ln w="571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CEDFE596-D70C-F945-90D9-0CF771F4517B}"/>
              </a:ext>
            </a:extLst>
          </p:cNvPr>
          <p:cNvSpPr/>
          <p:nvPr/>
        </p:nvSpPr>
        <p:spPr>
          <a:xfrm>
            <a:off x="6338403" y="2369378"/>
            <a:ext cx="1995440" cy="199544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93E763-1142-6C42-9C57-2F67E26C2679}"/>
              </a:ext>
            </a:extLst>
          </p:cNvPr>
          <p:cNvSpPr/>
          <p:nvPr/>
        </p:nvSpPr>
        <p:spPr>
          <a:xfrm>
            <a:off x="6609102" y="2628741"/>
            <a:ext cx="464547" cy="1476713"/>
          </a:xfrm>
          <a:prstGeom prst="rect">
            <a:avLst/>
          </a:prstGeom>
          <a:solidFill>
            <a:schemeClr val="tx1"/>
          </a:solidFill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C4728E-EB15-CF4E-BE1B-CAD1182C3B9F}"/>
              </a:ext>
            </a:extLst>
          </p:cNvPr>
          <p:cNvSpPr/>
          <p:nvPr/>
        </p:nvSpPr>
        <p:spPr>
          <a:xfrm>
            <a:off x="7598596" y="2628741"/>
            <a:ext cx="464547" cy="1476713"/>
          </a:xfrm>
          <a:prstGeom prst="rect">
            <a:avLst/>
          </a:prstGeom>
          <a:solidFill>
            <a:schemeClr val="tx1"/>
          </a:solidFill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8D9564-95A8-4140-ACE7-224C10AB404C}"/>
              </a:ext>
            </a:extLst>
          </p:cNvPr>
          <p:cNvSpPr/>
          <p:nvPr/>
        </p:nvSpPr>
        <p:spPr>
          <a:xfrm>
            <a:off x="6338403" y="4739627"/>
            <a:ext cx="1995440" cy="1995440"/>
          </a:xfrm>
          <a:prstGeom prst="rect">
            <a:avLst/>
          </a:prstGeom>
          <a:solidFill>
            <a:srgbClr val="000000"/>
          </a:solidFill>
          <a:ln w="76200" cmpd="sng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1DB4261-2447-4E44-8B38-94DEBCD4AE2A}"/>
              </a:ext>
            </a:extLst>
          </p:cNvPr>
          <p:cNvGrpSpPr/>
          <p:nvPr/>
        </p:nvGrpSpPr>
        <p:grpSpPr>
          <a:xfrm>
            <a:off x="1151906" y="3469251"/>
            <a:ext cx="689817" cy="525048"/>
            <a:chOff x="3882411" y="3518762"/>
            <a:chExt cx="689817" cy="525048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DA1807D-BB3F-D74A-A9B3-588BBD477030}"/>
                </a:ext>
              </a:extLst>
            </p:cNvPr>
            <p:cNvCxnSpPr/>
            <p:nvPr/>
          </p:nvCxnSpPr>
          <p:spPr>
            <a:xfrm>
              <a:off x="3882411" y="3524767"/>
              <a:ext cx="0" cy="519043"/>
            </a:xfrm>
            <a:prstGeom prst="line">
              <a:avLst/>
            </a:prstGeom>
            <a:ln w="1270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3077407-A6AA-E240-8C3A-C63A63332EED}"/>
                </a:ext>
              </a:extLst>
            </p:cNvPr>
            <p:cNvCxnSpPr/>
            <p:nvPr/>
          </p:nvCxnSpPr>
          <p:spPr>
            <a:xfrm>
              <a:off x="3882411" y="3518762"/>
              <a:ext cx="689817" cy="6005"/>
            </a:xfrm>
            <a:prstGeom prst="line">
              <a:avLst/>
            </a:prstGeom>
            <a:ln w="1270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9ECF0FA-C50C-A140-AAD1-1A57B11D638F}"/>
                </a:ext>
              </a:extLst>
            </p:cNvPr>
            <p:cNvCxnSpPr/>
            <p:nvPr/>
          </p:nvCxnSpPr>
          <p:spPr>
            <a:xfrm flipV="1">
              <a:off x="4572228" y="3524768"/>
              <a:ext cx="0" cy="519042"/>
            </a:xfrm>
            <a:prstGeom prst="line">
              <a:avLst/>
            </a:prstGeom>
            <a:ln w="1270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9B431733-D0C7-524A-BFF1-54631E7E09F8}"/>
              </a:ext>
            </a:extLst>
          </p:cNvPr>
          <p:cNvSpPr/>
          <p:nvPr/>
        </p:nvSpPr>
        <p:spPr>
          <a:xfrm>
            <a:off x="6627814" y="2640989"/>
            <a:ext cx="464547" cy="1476713"/>
          </a:xfrm>
          <a:prstGeom prst="rect">
            <a:avLst/>
          </a:prstGeom>
          <a:noFill/>
          <a:ln w="762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7764F7F-B497-CB48-8FD1-01F88FA31FEA}"/>
              </a:ext>
            </a:extLst>
          </p:cNvPr>
          <p:cNvGrpSpPr/>
          <p:nvPr/>
        </p:nvGrpSpPr>
        <p:grpSpPr>
          <a:xfrm>
            <a:off x="6585518" y="2628741"/>
            <a:ext cx="511713" cy="389486"/>
            <a:chOff x="3882411" y="3518762"/>
            <a:chExt cx="689817" cy="525048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4EC535C-7C08-6343-9F9C-31C762E6A536}"/>
                </a:ext>
              </a:extLst>
            </p:cNvPr>
            <p:cNvCxnSpPr/>
            <p:nvPr/>
          </p:nvCxnSpPr>
          <p:spPr>
            <a:xfrm>
              <a:off x="3882411" y="3524767"/>
              <a:ext cx="0" cy="519043"/>
            </a:xfrm>
            <a:prstGeom prst="line">
              <a:avLst/>
            </a:prstGeom>
            <a:ln w="127000" cmpd="sng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41A8C12-855B-CA4F-B0F2-4D521CD52672}"/>
                </a:ext>
              </a:extLst>
            </p:cNvPr>
            <p:cNvCxnSpPr/>
            <p:nvPr/>
          </p:nvCxnSpPr>
          <p:spPr>
            <a:xfrm>
              <a:off x="3882411" y="3518762"/>
              <a:ext cx="689817" cy="6005"/>
            </a:xfrm>
            <a:prstGeom prst="line">
              <a:avLst/>
            </a:prstGeom>
            <a:ln w="127000" cmpd="sng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7EC1B5F-1E09-E74C-9DAC-10DAD8AA3EB3}"/>
                </a:ext>
              </a:extLst>
            </p:cNvPr>
            <p:cNvCxnSpPr/>
            <p:nvPr/>
          </p:nvCxnSpPr>
          <p:spPr>
            <a:xfrm flipV="1">
              <a:off x="4572228" y="3524768"/>
              <a:ext cx="0" cy="519042"/>
            </a:xfrm>
            <a:prstGeom prst="line">
              <a:avLst/>
            </a:prstGeom>
            <a:ln w="127000" cmpd="sng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90DC8BB-5C96-594D-A8FE-B2FBC343210E}"/>
              </a:ext>
            </a:extLst>
          </p:cNvPr>
          <p:cNvGrpSpPr/>
          <p:nvPr/>
        </p:nvGrpSpPr>
        <p:grpSpPr>
          <a:xfrm>
            <a:off x="6628086" y="4998990"/>
            <a:ext cx="511713" cy="1476713"/>
            <a:chOff x="6628086" y="4998990"/>
            <a:chExt cx="511713" cy="1476713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750A1056-1B96-0746-95D9-55F009FF85A6}"/>
                </a:ext>
              </a:extLst>
            </p:cNvPr>
            <p:cNvGrpSpPr/>
            <p:nvPr/>
          </p:nvGrpSpPr>
          <p:grpSpPr>
            <a:xfrm>
              <a:off x="6628086" y="4998990"/>
              <a:ext cx="511713" cy="1476713"/>
              <a:chOff x="6340410" y="4937346"/>
              <a:chExt cx="511713" cy="1476713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EC789435-1A05-3542-8C38-1DBA8AD85CC8}"/>
                  </a:ext>
                </a:extLst>
              </p:cNvPr>
              <p:cNvSpPr/>
              <p:nvPr/>
            </p:nvSpPr>
            <p:spPr>
              <a:xfrm>
                <a:off x="6363559" y="4937346"/>
                <a:ext cx="464547" cy="1476713"/>
              </a:xfrm>
              <a:prstGeom prst="rect">
                <a:avLst/>
              </a:prstGeom>
              <a:solidFill>
                <a:schemeClr val="tx1"/>
              </a:solidFill>
              <a:ln w="5715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E435B6FC-BB4E-BE45-92D1-AF29ABB9CD83}"/>
                  </a:ext>
                </a:extLst>
              </p:cNvPr>
              <p:cNvGrpSpPr/>
              <p:nvPr/>
            </p:nvGrpSpPr>
            <p:grpSpPr>
              <a:xfrm>
                <a:off x="6340410" y="4941798"/>
                <a:ext cx="511713" cy="385031"/>
                <a:chOff x="3882411" y="3524767"/>
                <a:chExt cx="689817" cy="519043"/>
              </a:xfrm>
            </p:grpSpPr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CE1A29FF-A068-EC43-B759-42A0670D3DB5}"/>
                    </a:ext>
                  </a:extLst>
                </p:cNvPr>
                <p:cNvCxnSpPr/>
                <p:nvPr/>
              </p:nvCxnSpPr>
              <p:spPr>
                <a:xfrm>
                  <a:off x="3882411" y="3524767"/>
                  <a:ext cx="0" cy="519043"/>
                </a:xfrm>
                <a:prstGeom prst="line">
                  <a:avLst/>
                </a:prstGeom>
                <a:ln w="12700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89CA2C92-1685-244D-9526-6ACFC9EAC1CF}"/>
                    </a:ext>
                  </a:extLst>
                </p:cNvPr>
                <p:cNvCxnSpPr/>
                <p:nvPr/>
              </p:nvCxnSpPr>
              <p:spPr>
                <a:xfrm flipV="1">
                  <a:off x="4572228" y="3524768"/>
                  <a:ext cx="0" cy="519042"/>
                </a:xfrm>
                <a:prstGeom prst="line">
                  <a:avLst/>
                </a:prstGeom>
                <a:ln w="127000" cmpd="sng"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4DAF9F0-271A-AE49-8077-BE85CCE803B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58095" y="4998990"/>
              <a:ext cx="450825" cy="0"/>
            </a:xfrm>
            <a:prstGeom prst="line">
              <a:avLst/>
            </a:prstGeom>
            <a:ln w="1270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8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9" grpId="0" animBg="1"/>
      <p:bldP spid="2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946150" y="298450"/>
            <a:ext cx="7162800" cy="746125"/>
          </a:xfrm>
        </p:spPr>
        <p:txBody>
          <a:bodyPr/>
          <a:lstStyle/>
          <a:p>
            <a:r>
              <a:rPr lang="en-US" altLang="sv-SE" dirty="0"/>
              <a:t>Cartoon explanation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0" name="Rectangle 3"/>
          <p:cNvSpPr txBox="1">
            <a:spLocks noChangeArrowheads="1"/>
          </p:cNvSpPr>
          <p:nvPr/>
        </p:nvSpPr>
        <p:spPr bwMode="auto">
          <a:xfrm>
            <a:off x="539750" y="989013"/>
            <a:ext cx="785495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0488" tIns="44450" rIns="90488" bIns="44450"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115000"/>
              </a:lnSpc>
              <a:spcBef>
                <a:spcPct val="30000"/>
              </a:spcBef>
              <a:buClr>
                <a:schemeClr val="tx2"/>
              </a:buClr>
              <a:buSzPct val="50000"/>
              <a:buFont typeface="Monotype Sorts" charset="0"/>
              <a:buChar char="l"/>
            </a:pPr>
            <a:r>
              <a:rPr lang="en-US" dirty="0">
                <a:ea typeface="ＭＳ Ｐゴシック" charset="0"/>
                <a:cs typeface="ＭＳ Ｐゴシック" charset="0"/>
              </a:rPr>
              <a:t>Crowding for different-object trials</a:t>
            </a:r>
            <a:endParaRPr lang="en-US" sz="20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771340-FE02-864B-8C2A-32BF4251FAFB}"/>
              </a:ext>
            </a:extLst>
          </p:cNvPr>
          <p:cNvSpPr txBox="1"/>
          <p:nvPr/>
        </p:nvSpPr>
        <p:spPr>
          <a:xfrm>
            <a:off x="443876" y="2325991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Stimulus: Invalid Different object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6F53B6-CC60-834B-BCA3-1722FEF25E84}"/>
              </a:ext>
            </a:extLst>
          </p:cNvPr>
          <p:cNvSpPr txBox="1"/>
          <p:nvPr/>
        </p:nvSpPr>
        <p:spPr>
          <a:xfrm>
            <a:off x="6216958" y="1758605"/>
            <a:ext cx="1536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8000"/>
                </a:solidFill>
              </a:rPr>
              <a:t>Cortical cells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ECB886C-2221-3B40-B6DD-1C359A67F8A6}"/>
              </a:ext>
            </a:extLst>
          </p:cNvPr>
          <p:cNvGrpSpPr/>
          <p:nvPr/>
        </p:nvGrpSpPr>
        <p:grpSpPr>
          <a:xfrm>
            <a:off x="432502" y="3038713"/>
            <a:ext cx="2963079" cy="2963079"/>
            <a:chOff x="297876" y="2712624"/>
            <a:chExt cx="2963079" cy="2963079"/>
          </a:xfrm>
          <a:solidFill>
            <a:srgbClr val="FFFFFF"/>
          </a:solidFill>
          <a:effectLst/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B321034-5025-FE41-BB4B-C597A505FA80}"/>
                </a:ext>
              </a:extLst>
            </p:cNvPr>
            <p:cNvSpPr/>
            <p:nvPr/>
          </p:nvSpPr>
          <p:spPr>
            <a:xfrm>
              <a:off x="297876" y="2712624"/>
              <a:ext cx="2963079" cy="2963079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25819F7-BFC5-034F-B0D0-C4CE982D7F12}"/>
                </a:ext>
              </a:extLst>
            </p:cNvPr>
            <p:cNvGrpSpPr/>
            <p:nvPr/>
          </p:nvGrpSpPr>
          <p:grpSpPr>
            <a:xfrm>
              <a:off x="699844" y="3097759"/>
              <a:ext cx="2159142" cy="2192808"/>
              <a:chOff x="627106" y="2981563"/>
              <a:chExt cx="2159142" cy="2192808"/>
            </a:xfrm>
            <a:grpFill/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8E3F5EB-0548-6549-8443-7A496170377D}"/>
                  </a:ext>
                </a:extLst>
              </p:cNvPr>
              <p:cNvSpPr/>
              <p:nvPr/>
            </p:nvSpPr>
            <p:spPr>
              <a:xfrm>
                <a:off x="627106" y="2981563"/>
                <a:ext cx="689817" cy="2192808"/>
              </a:xfrm>
              <a:prstGeom prst="rect">
                <a:avLst/>
              </a:prstGeom>
              <a:grpFill/>
              <a:ln w="571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B18CE5C-4F1A-8141-9AEF-0FC36CCF17F0}"/>
                  </a:ext>
                </a:extLst>
              </p:cNvPr>
              <p:cNvSpPr/>
              <p:nvPr/>
            </p:nvSpPr>
            <p:spPr>
              <a:xfrm>
                <a:off x="2096431" y="2981563"/>
                <a:ext cx="689817" cy="2192808"/>
              </a:xfrm>
              <a:prstGeom prst="rect">
                <a:avLst/>
              </a:prstGeom>
              <a:grpFill/>
              <a:ln w="571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6FA3494-708D-6E45-A4D5-131D3BA197B6}"/>
              </a:ext>
            </a:extLst>
          </p:cNvPr>
          <p:cNvSpPr/>
          <p:nvPr/>
        </p:nvSpPr>
        <p:spPr>
          <a:xfrm>
            <a:off x="6050727" y="2307734"/>
            <a:ext cx="1995440" cy="199544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6106943-9405-5642-BE88-19DA9BC03A10}"/>
              </a:ext>
            </a:extLst>
          </p:cNvPr>
          <p:cNvSpPr/>
          <p:nvPr/>
        </p:nvSpPr>
        <p:spPr>
          <a:xfrm>
            <a:off x="7310920" y="2567097"/>
            <a:ext cx="464547" cy="1476713"/>
          </a:xfrm>
          <a:prstGeom prst="rect">
            <a:avLst/>
          </a:prstGeom>
          <a:solidFill>
            <a:schemeClr val="tx1"/>
          </a:solidFill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B7AAE3-EF55-A146-A78B-C35C2323E840}"/>
              </a:ext>
            </a:extLst>
          </p:cNvPr>
          <p:cNvSpPr/>
          <p:nvPr/>
        </p:nvSpPr>
        <p:spPr>
          <a:xfrm>
            <a:off x="6050727" y="4677983"/>
            <a:ext cx="1995440" cy="1995440"/>
          </a:xfrm>
          <a:prstGeom prst="rect">
            <a:avLst/>
          </a:prstGeom>
          <a:solidFill>
            <a:srgbClr val="000000"/>
          </a:solidFill>
          <a:ln w="76200" cmpd="sng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34764A-6BE9-5B4E-9249-27790575317E}"/>
              </a:ext>
            </a:extLst>
          </p:cNvPr>
          <p:cNvSpPr/>
          <p:nvPr/>
        </p:nvSpPr>
        <p:spPr>
          <a:xfrm>
            <a:off x="6363559" y="4937346"/>
            <a:ext cx="464547" cy="1476713"/>
          </a:xfrm>
          <a:prstGeom prst="rect">
            <a:avLst/>
          </a:prstGeom>
          <a:solidFill>
            <a:schemeClr val="tx1"/>
          </a:solidFill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DC7EAE-B0BA-2B4B-8956-4CC9BE743192}"/>
              </a:ext>
            </a:extLst>
          </p:cNvPr>
          <p:cNvSpPr/>
          <p:nvPr/>
        </p:nvSpPr>
        <p:spPr bwMode="auto">
          <a:xfrm>
            <a:off x="2446177" y="3508863"/>
            <a:ext cx="366452" cy="366452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65B850B-9FA6-864A-950E-E39C7F0CCA8E}"/>
              </a:ext>
            </a:extLst>
          </p:cNvPr>
          <p:cNvSpPr/>
          <p:nvPr/>
        </p:nvSpPr>
        <p:spPr bwMode="auto">
          <a:xfrm>
            <a:off x="7392602" y="2676131"/>
            <a:ext cx="311123" cy="311123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363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946150" y="298450"/>
            <a:ext cx="7162800" cy="746125"/>
          </a:xfrm>
        </p:spPr>
        <p:txBody>
          <a:bodyPr/>
          <a:lstStyle/>
          <a:p>
            <a:r>
              <a:rPr lang="en-US" altLang="sv-SE" dirty="0"/>
              <a:t>Cartoon explanation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0" name="Rectangle 3"/>
          <p:cNvSpPr txBox="1">
            <a:spLocks noChangeArrowheads="1"/>
          </p:cNvSpPr>
          <p:nvPr/>
        </p:nvSpPr>
        <p:spPr bwMode="auto">
          <a:xfrm>
            <a:off x="539750" y="989013"/>
            <a:ext cx="785495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0488" tIns="44450" rIns="90488" bIns="44450"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115000"/>
              </a:lnSpc>
              <a:spcBef>
                <a:spcPct val="30000"/>
              </a:spcBef>
              <a:buClr>
                <a:schemeClr val="tx2"/>
              </a:buClr>
              <a:buSzPct val="50000"/>
              <a:buFont typeface="Monotype Sorts" charset="0"/>
              <a:buChar char="l"/>
            </a:pPr>
            <a:r>
              <a:rPr lang="en-US" dirty="0">
                <a:ea typeface="ＭＳ Ｐゴシック" charset="0"/>
                <a:cs typeface="ＭＳ Ｐゴシック" charset="0"/>
              </a:rPr>
              <a:t>Release from crowding for same-object trial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130A6F-E14F-E247-805F-0B4D7F78E11F}"/>
              </a:ext>
            </a:extLst>
          </p:cNvPr>
          <p:cNvSpPr txBox="1"/>
          <p:nvPr/>
        </p:nvSpPr>
        <p:spPr>
          <a:xfrm>
            <a:off x="386699" y="2425784"/>
            <a:ext cx="3257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Stimulus: Invalid Same object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3540DB-EC71-0C41-9ABC-18EB5CD2FD97}"/>
              </a:ext>
            </a:extLst>
          </p:cNvPr>
          <p:cNvSpPr txBox="1"/>
          <p:nvPr/>
        </p:nvSpPr>
        <p:spPr>
          <a:xfrm>
            <a:off x="6216958" y="1758605"/>
            <a:ext cx="1536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8000"/>
                </a:solidFill>
              </a:rPr>
              <a:t>Cortical cells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0ED78F7-C4E5-D041-BA71-E537BCF2F792}"/>
              </a:ext>
            </a:extLst>
          </p:cNvPr>
          <p:cNvGrpSpPr/>
          <p:nvPr/>
        </p:nvGrpSpPr>
        <p:grpSpPr>
          <a:xfrm>
            <a:off x="386699" y="2972636"/>
            <a:ext cx="2963079" cy="2963079"/>
            <a:chOff x="297876" y="2712624"/>
            <a:chExt cx="2963079" cy="2963079"/>
          </a:xfrm>
          <a:solidFill>
            <a:srgbClr val="FFFFFF"/>
          </a:solidFill>
          <a:effectLst/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132ABE4-2251-4A44-BE22-4F8A0C6036B3}"/>
                </a:ext>
              </a:extLst>
            </p:cNvPr>
            <p:cNvSpPr/>
            <p:nvPr/>
          </p:nvSpPr>
          <p:spPr>
            <a:xfrm>
              <a:off x="297876" y="2712624"/>
              <a:ext cx="2963079" cy="2963079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AC11651-F80B-6442-9F9D-F82ACA41C554}"/>
                </a:ext>
              </a:extLst>
            </p:cNvPr>
            <p:cNvGrpSpPr/>
            <p:nvPr/>
          </p:nvGrpSpPr>
          <p:grpSpPr>
            <a:xfrm>
              <a:off x="699844" y="3097759"/>
              <a:ext cx="2159142" cy="2192808"/>
              <a:chOff x="627106" y="2981563"/>
              <a:chExt cx="2159142" cy="2192808"/>
            </a:xfrm>
            <a:grpFill/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1F79049-5D41-7845-A9C3-5BE0C701D167}"/>
                  </a:ext>
                </a:extLst>
              </p:cNvPr>
              <p:cNvSpPr/>
              <p:nvPr/>
            </p:nvSpPr>
            <p:spPr>
              <a:xfrm>
                <a:off x="627106" y="2981563"/>
                <a:ext cx="689817" cy="2192808"/>
              </a:xfrm>
              <a:prstGeom prst="rect">
                <a:avLst/>
              </a:prstGeom>
              <a:grpFill/>
              <a:ln w="571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43EFC9C-7824-8043-A45E-B9E1DEC09F4E}"/>
                  </a:ext>
                </a:extLst>
              </p:cNvPr>
              <p:cNvSpPr/>
              <p:nvPr/>
            </p:nvSpPr>
            <p:spPr>
              <a:xfrm>
                <a:off x="2096431" y="2981563"/>
                <a:ext cx="689817" cy="2192808"/>
              </a:xfrm>
              <a:prstGeom prst="rect">
                <a:avLst/>
              </a:prstGeom>
              <a:grpFill/>
              <a:ln w="571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53AA9972-5DC4-5F4B-B7AE-A418FA1EC691}"/>
              </a:ext>
            </a:extLst>
          </p:cNvPr>
          <p:cNvSpPr/>
          <p:nvPr/>
        </p:nvSpPr>
        <p:spPr>
          <a:xfrm>
            <a:off x="6050727" y="2307734"/>
            <a:ext cx="1995440" cy="199544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602DC8-585B-8141-A2D5-70195B4C68AF}"/>
              </a:ext>
            </a:extLst>
          </p:cNvPr>
          <p:cNvSpPr/>
          <p:nvPr/>
        </p:nvSpPr>
        <p:spPr>
          <a:xfrm>
            <a:off x="7310920" y="2567097"/>
            <a:ext cx="464547" cy="1476713"/>
          </a:xfrm>
          <a:prstGeom prst="rect">
            <a:avLst/>
          </a:prstGeom>
          <a:solidFill>
            <a:schemeClr val="tx1"/>
          </a:solidFill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1E3108-6ABD-A44B-A40D-C162D5C677E9}"/>
              </a:ext>
            </a:extLst>
          </p:cNvPr>
          <p:cNvSpPr/>
          <p:nvPr/>
        </p:nvSpPr>
        <p:spPr>
          <a:xfrm>
            <a:off x="6050727" y="4677983"/>
            <a:ext cx="1995440" cy="1995440"/>
          </a:xfrm>
          <a:prstGeom prst="rect">
            <a:avLst/>
          </a:prstGeom>
          <a:solidFill>
            <a:srgbClr val="000000"/>
          </a:solidFill>
          <a:ln w="76200" cmpd="sng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3187A9C-3B18-C14C-8A1E-567EB0CE326A}"/>
              </a:ext>
            </a:extLst>
          </p:cNvPr>
          <p:cNvSpPr/>
          <p:nvPr/>
        </p:nvSpPr>
        <p:spPr>
          <a:xfrm>
            <a:off x="6363559" y="4937346"/>
            <a:ext cx="464547" cy="1476713"/>
          </a:xfrm>
          <a:prstGeom prst="rect">
            <a:avLst/>
          </a:prstGeom>
          <a:solidFill>
            <a:schemeClr val="tx1"/>
          </a:solidFill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EF1CF74-4037-5349-B660-AF0A5C0BA07B}"/>
              </a:ext>
            </a:extLst>
          </p:cNvPr>
          <p:cNvSpPr/>
          <p:nvPr/>
        </p:nvSpPr>
        <p:spPr bwMode="auto">
          <a:xfrm>
            <a:off x="946150" y="5061545"/>
            <a:ext cx="366452" cy="366452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3CAE2BA-3483-7D40-9F3A-75C9ECCF184C}"/>
              </a:ext>
            </a:extLst>
          </p:cNvPr>
          <p:cNvSpPr/>
          <p:nvPr/>
        </p:nvSpPr>
        <p:spPr bwMode="auto">
          <a:xfrm>
            <a:off x="6404655" y="3647325"/>
            <a:ext cx="311123" cy="311123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285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946150" y="298450"/>
            <a:ext cx="7162800" cy="746125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Neural modeling</a:t>
            </a:r>
          </a:p>
        </p:txBody>
      </p:sp>
      <p:sp>
        <p:nvSpPr>
          <p:cNvPr id="32770" name="Rectangle 3"/>
          <p:cNvSpPr txBox="1">
            <a:spLocks noChangeArrowheads="1"/>
          </p:cNvSpPr>
          <p:nvPr/>
        </p:nvSpPr>
        <p:spPr bwMode="auto">
          <a:xfrm>
            <a:off x="539750" y="989013"/>
            <a:ext cx="785495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0488" tIns="44450" rIns="90488" bIns="44450"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115000"/>
              </a:lnSpc>
              <a:spcBef>
                <a:spcPct val="30000"/>
              </a:spcBef>
              <a:buClr>
                <a:schemeClr val="tx2"/>
              </a:buClr>
              <a:buSzPct val="50000"/>
              <a:buFont typeface="Monotype Sorts" charset="0"/>
              <a:buChar char="l"/>
            </a:pPr>
            <a:r>
              <a:rPr lang="en-US" dirty="0">
                <a:ea typeface="ＭＳ Ｐゴシック" charset="0"/>
                <a:cs typeface="ＭＳ Ｐゴシック" charset="0"/>
              </a:rPr>
              <a:t>I was all set to start modeling object-based attention effects</a:t>
            </a:r>
          </a:p>
          <a:p>
            <a:pPr lvl="1">
              <a:lnSpc>
                <a:spcPct val="115000"/>
              </a:lnSpc>
              <a:spcBef>
                <a:spcPct val="30000"/>
              </a:spcBef>
              <a:buClr>
                <a:schemeClr val="tx2"/>
              </a:buClr>
              <a:buSzPct val="50000"/>
              <a:buFont typeface="Monotype Sorts" charset="0"/>
              <a:buChar char="l"/>
            </a:pPr>
            <a:r>
              <a:rPr lang="en-US" dirty="0">
                <a:ea typeface="ＭＳ Ｐゴシック" charset="0"/>
                <a:cs typeface="ＭＳ Ｐゴシック" charset="0"/>
              </a:rPr>
              <a:t>Grant was submitted to NSF</a:t>
            </a:r>
          </a:p>
          <a:p>
            <a:pPr lvl="1">
              <a:lnSpc>
                <a:spcPct val="115000"/>
              </a:lnSpc>
              <a:spcBef>
                <a:spcPct val="30000"/>
              </a:spcBef>
              <a:buClr>
                <a:schemeClr val="tx2"/>
              </a:buClr>
              <a:buSzPct val="50000"/>
              <a:buFont typeface="Monotype Sorts" charset="0"/>
              <a:buChar char="l"/>
            </a:pPr>
            <a:r>
              <a:rPr lang="en-US" dirty="0">
                <a:ea typeface="ＭＳ Ｐゴシック" charset="0"/>
                <a:cs typeface="ＭＳ Ｐゴシック" charset="0"/>
              </a:rPr>
              <a:t>Early simulations looked promising</a:t>
            </a:r>
          </a:p>
          <a:p>
            <a:pPr>
              <a:lnSpc>
                <a:spcPct val="115000"/>
              </a:lnSpc>
              <a:spcBef>
                <a:spcPct val="30000"/>
              </a:spcBef>
              <a:buClr>
                <a:schemeClr val="tx2"/>
              </a:buClr>
              <a:buSzPct val="50000"/>
              <a:buFont typeface="Monotype Sorts" charset="0"/>
              <a:buChar char="l"/>
            </a:pPr>
            <a:r>
              <a:rPr lang="en-US" dirty="0">
                <a:ea typeface="ＭＳ Ｐゴシック" charset="0"/>
                <a:cs typeface="ＭＳ Ｐゴシック" charset="0"/>
              </a:rPr>
              <a:t>As I started to identify the studies I would use for simulations, I was bothered by some of the findings</a:t>
            </a:r>
          </a:p>
          <a:p>
            <a:pPr lvl="1">
              <a:lnSpc>
                <a:spcPct val="115000"/>
              </a:lnSpc>
              <a:spcBef>
                <a:spcPct val="30000"/>
              </a:spcBef>
              <a:buClr>
                <a:schemeClr val="tx2"/>
              </a:buClr>
              <a:buSzPct val="50000"/>
              <a:buFont typeface="Monotype Sorts" charset="0"/>
              <a:buChar char="l"/>
            </a:pPr>
            <a:r>
              <a:rPr lang="en-US" dirty="0">
                <a:ea typeface="ＭＳ Ｐゴシック" charset="0"/>
                <a:cs typeface="ＭＳ Ｐゴシック" charset="0"/>
              </a:rPr>
              <a:t>The effects are small (10-15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ms</a:t>
            </a:r>
            <a:r>
              <a:rPr lang="en-US" dirty="0">
                <a:ea typeface="ＭＳ Ｐゴシック" charset="0"/>
                <a:cs typeface="ＭＳ Ｐゴシック" charset="0"/>
              </a:rPr>
              <a:t> are common)</a:t>
            </a:r>
          </a:p>
          <a:p>
            <a:pPr lvl="1">
              <a:lnSpc>
                <a:spcPct val="115000"/>
              </a:lnSpc>
              <a:spcBef>
                <a:spcPct val="30000"/>
              </a:spcBef>
              <a:buClr>
                <a:schemeClr val="tx2"/>
              </a:buClr>
              <a:buSzPct val="50000"/>
              <a:buFont typeface="Monotype Sorts" charset="0"/>
              <a:buChar char="l"/>
            </a:pPr>
            <a:r>
              <a:rPr lang="en-US" dirty="0">
                <a:ea typeface="ＭＳ Ｐゴシック" charset="0"/>
                <a:cs typeface="ＭＳ Ｐゴシック" charset="0"/>
              </a:rPr>
              <a:t>The sample sizes are small (10-20 observers is common)</a:t>
            </a:r>
          </a:p>
          <a:p>
            <a:pPr lvl="1">
              <a:lnSpc>
                <a:spcPct val="115000"/>
              </a:lnSpc>
              <a:spcBef>
                <a:spcPct val="30000"/>
              </a:spcBef>
              <a:buClr>
                <a:schemeClr val="tx2"/>
              </a:buClr>
              <a:buSzPct val="50000"/>
              <a:buFont typeface="Monotype Sorts" charset="0"/>
              <a:buChar char="l"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706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142C1E-27A7-AF4A-BA84-25CC256D6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3438" y="3715606"/>
            <a:ext cx="5322013" cy="2679358"/>
          </a:xfrm>
          <a:prstGeom prst="rect">
            <a:avLst/>
          </a:prstGeom>
        </p:spPr>
      </p:pic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946150" y="298450"/>
            <a:ext cx="7162800" cy="746125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Representative finding</a:t>
            </a:r>
          </a:p>
        </p:txBody>
      </p:sp>
      <p:sp>
        <p:nvSpPr>
          <p:cNvPr id="34818" name="Rectangle 3"/>
          <p:cNvSpPr txBox="1">
            <a:spLocks noChangeArrowheads="1"/>
          </p:cNvSpPr>
          <p:nvPr/>
        </p:nvSpPr>
        <p:spPr bwMode="auto">
          <a:xfrm>
            <a:off x="457203" y="1057810"/>
            <a:ext cx="785495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0488" tIns="44450" rIns="90488" bIns="44450"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115000"/>
              </a:lnSpc>
              <a:spcBef>
                <a:spcPct val="30000"/>
              </a:spcBef>
              <a:buClr>
                <a:schemeClr val="tx2"/>
              </a:buClr>
              <a:buSzPct val="50000"/>
              <a:buFont typeface="Monotype Sorts" charset="0"/>
              <a:buChar char="l"/>
            </a:pPr>
            <a:r>
              <a:rPr lang="en-US" sz="2000" dirty="0">
                <a:ea typeface="ＭＳ Ｐゴシック" charset="0"/>
                <a:cs typeface="ＭＳ Ｐゴシック" charset="0"/>
              </a:rPr>
              <a:t>Chen &amp; Cave (2008)</a:t>
            </a:r>
          </a:p>
          <a:p>
            <a:pPr lvl="1">
              <a:lnSpc>
                <a:spcPct val="115000"/>
              </a:lnSpc>
              <a:spcBef>
                <a:spcPct val="30000"/>
              </a:spcBef>
              <a:buClr>
                <a:schemeClr val="tx2"/>
              </a:buClr>
              <a:buSzPct val="50000"/>
              <a:buFont typeface="Monotype Sorts" charset="0"/>
              <a:buChar char="l"/>
            </a:pPr>
            <a:r>
              <a:rPr lang="en-US" sz="2000" dirty="0">
                <a:ea typeface="ＭＳ Ｐゴシック" charset="0"/>
                <a:cs typeface="ＭＳ Ｐゴシック" charset="0"/>
              </a:rPr>
              <a:t>“Object-based attention with endogenous cuing and positional uncertainty”</a:t>
            </a:r>
          </a:p>
          <a:p>
            <a:pPr>
              <a:lnSpc>
                <a:spcPct val="115000"/>
              </a:lnSpc>
              <a:spcBef>
                <a:spcPct val="30000"/>
              </a:spcBef>
              <a:buClr>
                <a:schemeClr val="tx2"/>
              </a:buClr>
              <a:buSzPct val="50000"/>
              <a:buFont typeface="Monotype Sorts" charset="0"/>
              <a:buChar char="l"/>
            </a:pPr>
            <a:r>
              <a:rPr lang="en-US" sz="2000" dirty="0">
                <a:ea typeface="ＭＳ Ｐゴシック" charset="0"/>
                <a:cs typeface="ＭＳ Ｐゴシック" charset="0"/>
              </a:rPr>
              <a:t>Experiment 1: Within subjects design</a:t>
            </a:r>
          </a:p>
          <a:p>
            <a:pPr lvl="1">
              <a:lnSpc>
                <a:spcPct val="115000"/>
              </a:lnSpc>
              <a:spcBef>
                <a:spcPct val="30000"/>
              </a:spcBef>
              <a:buClr>
                <a:schemeClr val="tx2"/>
              </a:buClr>
              <a:buSzPct val="50000"/>
              <a:buFont typeface="Monotype Sorts" charset="0"/>
              <a:buChar char="l"/>
            </a:pPr>
            <a:r>
              <a:rPr lang="en-US" sz="2000" dirty="0">
                <a:ea typeface="ＭＳ Ｐゴシック" charset="0"/>
                <a:cs typeface="ＭＳ Ｐゴシック" charset="0"/>
              </a:rPr>
              <a:t>RT was shorter when letters appeared on the same object than on two different objects</a:t>
            </a:r>
          </a:p>
          <a:p>
            <a:pPr lvl="1">
              <a:lnSpc>
                <a:spcPct val="115000"/>
              </a:lnSpc>
              <a:spcBef>
                <a:spcPct val="30000"/>
              </a:spcBef>
              <a:buClr>
                <a:schemeClr val="tx2"/>
              </a:buClr>
              <a:buSzPct val="50000"/>
              <a:buFont typeface="Monotype Sorts" charset="0"/>
              <a:buChar char="l"/>
            </a:pPr>
            <a:r>
              <a:rPr lang="en-US" sz="1800" dirty="0">
                <a:ea typeface="ＭＳ Ｐゴシック" charset="0"/>
                <a:cs typeface="ＭＳ Ｐゴシック" charset="0"/>
              </a:rPr>
              <a:t>Same: M=625 </a:t>
            </a:r>
            <a:r>
              <a:rPr lang="en-US" sz="1800" dirty="0" err="1">
                <a:ea typeface="ＭＳ Ｐゴシック" charset="0"/>
                <a:cs typeface="ＭＳ Ｐゴシック" charset="0"/>
              </a:rPr>
              <a:t>ms</a:t>
            </a:r>
            <a:r>
              <a:rPr lang="en-US" sz="1800" dirty="0">
                <a:ea typeface="ＭＳ Ｐゴシック" charset="0"/>
                <a:cs typeface="ＭＳ Ｐゴシック" charset="0"/>
              </a:rPr>
              <a:t>, SE=26.6</a:t>
            </a:r>
          </a:p>
          <a:p>
            <a:pPr lvl="1">
              <a:lnSpc>
                <a:spcPct val="115000"/>
              </a:lnSpc>
              <a:spcBef>
                <a:spcPct val="30000"/>
              </a:spcBef>
              <a:buClr>
                <a:schemeClr val="tx2"/>
              </a:buClr>
              <a:buSzPct val="50000"/>
              <a:buFont typeface="Monotype Sorts" charset="0"/>
              <a:buChar char="l"/>
            </a:pPr>
            <a:r>
              <a:rPr lang="en-US" sz="1800" dirty="0">
                <a:ea typeface="ＭＳ Ｐゴシック" charset="0"/>
                <a:cs typeface="ＭＳ Ｐゴシック" charset="0"/>
              </a:rPr>
              <a:t>Different: M=639 </a:t>
            </a:r>
            <a:r>
              <a:rPr lang="en-US" sz="1800" dirty="0" err="1">
                <a:ea typeface="ＭＳ Ｐゴシック" charset="0"/>
                <a:cs typeface="ＭＳ Ｐゴシック" charset="0"/>
              </a:rPr>
              <a:t>ms</a:t>
            </a:r>
            <a:r>
              <a:rPr lang="en-US" sz="1800" dirty="0">
                <a:ea typeface="ＭＳ Ｐゴシック" charset="0"/>
                <a:cs typeface="ＭＳ Ｐゴシック" charset="0"/>
              </a:rPr>
              <a:t>, SE=26.9</a:t>
            </a:r>
          </a:p>
          <a:p>
            <a:pPr lvl="1">
              <a:lnSpc>
                <a:spcPct val="115000"/>
              </a:lnSpc>
              <a:spcBef>
                <a:spcPct val="30000"/>
              </a:spcBef>
              <a:buClr>
                <a:schemeClr val="tx2"/>
              </a:buClr>
              <a:buSzPct val="50000"/>
              <a:buFont typeface="Monotype Sorts" charset="0"/>
              <a:buChar char="l"/>
            </a:pPr>
            <a:r>
              <a:rPr lang="en-US" sz="1800" dirty="0">
                <a:ea typeface="ＭＳ Ｐゴシック" charset="0"/>
                <a:cs typeface="ＭＳ Ｐゴシック" charset="0"/>
              </a:rPr>
              <a:t>t(13)=3.99, n=14</a:t>
            </a:r>
          </a:p>
          <a:p>
            <a:pPr marL="457200" lvl="1" indent="0">
              <a:lnSpc>
                <a:spcPct val="115000"/>
              </a:lnSpc>
              <a:spcBef>
                <a:spcPct val="30000"/>
              </a:spcBef>
              <a:buClr>
                <a:schemeClr val="tx2"/>
              </a:buClr>
              <a:buSzPct val="50000"/>
            </a:pPr>
            <a:endParaRPr lang="en-US" sz="1800" dirty="0"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115000"/>
              </a:lnSpc>
              <a:spcBef>
                <a:spcPct val="30000"/>
              </a:spcBef>
              <a:buClr>
                <a:schemeClr val="tx2"/>
              </a:buClr>
              <a:buSzPct val="50000"/>
              <a:buFont typeface="Monotype Sorts" charset="0"/>
              <a:buChar char="l"/>
            </a:pPr>
            <a:r>
              <a:rPr lang="en-US" sz="1800" dirty="0">
                <a:ea typeface="ＭＳ Ｐゴシック" charset="0"/>
                <a:cs typeface="ＭＳ Ｐゴシック" charset="0"/>
              </a:rPr>
              <a:t>Standardized effect </a:t>
            </a:r>
            <a:br>
              <a:rPr lang="en-US" sz="1800" dirty="0">
                <a:ea typeface="ＭＳ Ｐゴシック" charset="0"/>
                <a:cs typeface="ＭＳ Ｐゴシック" charset="0"/>
              </a:rPr>
            </a:br>
            <a:r>
              <a:rPr lang="en-US" sz="1800" dirty="0">
                <a:ea typeface="ＭＳ Ｐゴシック" charset="0"/>
                <a:cs typeface="ＭＳ Ｐゴシック" charset="0"/>
              </a:rPr>
              <a:t>size of d=0.14</a:t>
            </a:r>
          </a:p>
          <a:p>
            <a:pPr lvl="2">
              <a:lnSpc>
                <a:spcPct val="115000"/>
              </a:lnSpc>
              <a:spcBef>
                <a:spcPct val="30000"/>
              </a:spcBef>
              <a:buClr>
                <a:schemeClr val="tx2"/>
              </a:buClr>
              <a:buSzPct val="50000"/>
              <a:buFont typeface="Monotype Sorts" charset="0"/>
              <a:buChar char="l"/>
            </a:pPr>
            <a:r>
              <a:rPr lang="en-US" sz="1400" dirty="0">
                <a:ea typeface="ＭＳ Ｐゴシック" charset="0"/>
                <a:cs typeface="ＭＳ Ｐゴシック" charset="0"/>
              </a:rPr>
              <a:t>For a between </a:t>
            </a:r>
            <a:br>
              <a:rPr lang="en-US" sz="1400" dirty="0">
                <a:ea typeface="ＭＳ Ｐゴシック" charset="0"/>
                <a:cs typeface="ＭＳ Ｐゴシック" charset="0"/>
              </a:rPr>
            </a:br>
            <a:r>
              <a:rPr lang="en-US" sz="1400" dirty="0">
                <a:ea typeface="ＭＳ Ｐゴシック" charset="0"/>
                <a:cs typeface="ＭＳ Ｐゴシック" charset="0"/>
              </a:rPr>
              <a:t>subjects design</a:t>
            </a:r>
          </a:p>
          <a:p>
            <a:pPr lvl="1">
              <a:lnSpc>
                <a:spcPct val="115000"/>
              </a:lnSpc>
              <a:spcBef>
                <a:spcPct val="30000"/>
              </a:spcBef>
              <a:buClr>
                <a:schemeClr val="tx2"/>
              </a:buClr>
              <a:buSzPct val="50000"/>
              <a:buFont typeface="Monotype Sorts" charset="0"/>
              <a:buChar char="l"/>
            </a:pPr>
            <a:endParaRPr lang="en-US" sz="2000" dirty="0"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115000"/>
              </a:lnSpc>
              <a:spcBef>
                <a:spcPct val="30000"/>
              </a:spcBef>
              <a:buClr>
                <a:schemeClr val="tx2"/>
              </a:buClr>
              <a:buSzPct val="50000"/>
              <a:buFont typeface="Monotype Sorts" charset="0"/>
              <a:buChar char="l"/>
            </a:pPr>
            <a:endParaRPr lang="en-US" sz="2000" dirty="0">
              <a:ea typeface="ＭＳ Ｐゴシック" charset="0"/>
              <a:cs typeface="ＭＳ Ｐゴシック" charset="0"/>
            </a:endParaRPr>
          </a:p>
          <a:p>
            <a:pPr marL="0" indent="0">
              <a:lnSpc>
                <a:spcPct val="115000"/>
              </a:lnSpc>
              <a:spcBef>
                <a:spcPct val="30000"/>
              </a:spcBef>
              <a:buClr>
                <a:schemeClr val="tx2"/>
              </a:buClr>
              <a:buSzPct val="50000"/>
            </a:pPr>
            <a:endParaRPr lang="en-US" sz="20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title"/>
          </p:nvPr>
        </p:nvSpPr>
        <p:spPr>
          <a:xfrm>
            <a:off x="946150" y="298450"/>
            <a:ext cx="7162800" cy="746125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Visual attention</a:t>
            </a:r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7050" y="1116013"/>
            <a:ext cx="8267629" cy="1225550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People can process information where they are not directly looking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E.g., Posner (1980), cuing a spatial location improves processing</a:t>
            </a:r>
          </a:p>
          <a:p>
            <a:pPr lvl="1">
              <a:lnSpc>
                <a:spcPct val="115000"/>
              </a:lnSpc>
            </a:pP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Shorter reaction time to a target</a:t>
            </a:r>
          </a:p>
          <a:p>
            <a:pPr>
              <a:lnSpc>
                <a:spcPct val="115000"/>
              </a:lnSpc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5000"/>
              </a:lnSpc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5000"/>
              </a:lnSpc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5000"/>
              </a:lnSpc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110000"/>
              </a:lnSpc>
            </a:pP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6569417-378C-3247-B889-BD4C4FBC13A8}"/>
              </a:ext>
            </a:extLst>
          </p:cNvPr>
          <p:cNvCxnSpPr>
            <a:cxnSpLocks/>
          </p:cNvCxnSpPr>
          <p:nvPr/>
        </p:nvCxnSpPr>
        <p:spPr bwMode="auto">
          <a:xfrm>
            <a:off x="4392200" y="3863082"/>
            <a:ext cx="842481" cy="0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18900000" scaled="1"/>
          </a:gra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5443ABD-F1A1-264E-A95D-215DF479431C}"/>
              </a:ext>
            </a:extLst>
          </p:cNvPr>
          <p:cNvSpPr txBox="1"/>
          <p:nvPr/>
        </p:nvSpPr>
        <p:spPr>
          <a:xfrm>
            <a:off x="6965879" y="357060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B5CE31E-2A0A-CD42-949B-D274772D7174}"/>
              </a:ext>
            </a:extLst>
          </p:cNvPr>
          <p:cNvGrpSpPr/>
          <p:nvPr/>
        </p:nvGrpSpPr>
        <p:grpSpPr>
          <a:xfrm>
            <a:off x="4646302" y="3752903"/>
            <a:ext cx="236305" cy="217469"/>
            <a:chOff x="7089169" y="3836542"/>
            <a:chExt cx="236305" cy="217469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7021588-CEC0-1449-B522-6D27A207B290}"/>
                </a:ext>
              </a:extLst>
            </p:cNvPr>
            <p:cNvCxnSpPr/>
            <p:nvPr/>
          </p:nvCxnSpPr>
          <p:spPr bwMode="auto">
            <a:xfrm>
              <a:off x="7089169" y="3945276"/>
              <a:ext cx="236305" cy="0"/>
            </a:xfrm>
            <a:prstGeom prst="lin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18900000" scaled="1"/>
            </a:gra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D3FFDDD-596C-1243-A56C-3BC9EDE4F19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207321" y="3836542"/>
              <a:ext cx="0" cy="217469"/>
            </a:xfrm>
            <a:prstGeom prst="lin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18900000" scaled="1"/>
            </a:gra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92107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946150" y="298450"/>
            <a:ext cx="7162800" cy="746125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Puzzling numbers</a:t>
            </a:r>
          </a:p>
        </p:txBody>
      </p:sp>
      <p:sp>
        <p:nvSpPr>
          <p:cNvPr id="34818" name="Rectangle 3"/>
          <p:cNvSpPr txBox="1">
            <a:spLocks noChangeArrowheads="1"/>
          </p:cNvSpPr>
          <p:nvPr/>
        </p:nvSpPr>
        <p:spPr bwMode="auto">
          <a:xfrm>
            <a:off x="457203" y="1057810"/>
            <a:ext cx="785495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0488" tIns="44450" rIns="90488" bIns="44450"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115000"/>
              </a:lnSpc>
              <a:spcBef>
                <a:spcPct val="30000"/>
              </a:spcBef>
              <a:buClr>
                <a:schemeClr val="tx2"/>
              </a:buClr>
              <a:buSzPct val="50000"/>
              <a:buFont typeface="Monotype Sorts" charset="0"/>
              <a:buChar char="l"/>
            </a:pPr>
            <a:r>
              <a:rPr lang="en-US" sz="2000" dirty="0">
                <a:ea typeface="ＭＳ Ｐゴシック" charset="0"/>
                <a:cs typeface="ＭＳ Ｐゴシック" charset="0"/>
              </a:rPr>
              <a:t>Variance sum law:</a:t>
            </a:r>
          </a:p>
          <a:p>
            <a:pPr>
              <a:lnSpc>
                <a:spcPct val="115000"/>
              </a:lnSpc>
              <a:spcBef>
                <a:spcPct val="30000"/>
              </a:spcBef>
              <a:buClr>
                <a:schemeClr val="tx2"/>
              </a:buClr>
              <a:buSzPct val="50000"/>
              <a:buFont typeface="Monotype Sorts" charset="0"/>
              <a:buChar char="l"/>
            </a:pPr>
            <a:endParaRPr lang="en-US" sz="2000" dirty="0">
              <a:ea typeface="ＭＳ Ｐゴシック" charset="0"/>
              <a:cs typeface="ＭＳ Ｐゴシック" charset="0"/>
            </a:endParaRPr>
          </a:p>
          <a:p>
            <a:pPr>
              <a:lnSpc>
                <a:spcPct val="115000"/>
              </a:lnSpc>
              <a:spcBef>
                <a:spcPct val="30000"/>
              </a:spcBef>
              <a:buClr>
                <a:schemeClr val="tx2"/>
              </a:buClr>
              <a:buSzPct val="50000"/>
              <a:buFont typeface="Monotype Sorts" charset="0"/>
              <a:buChar char="l"/>
            </a:pPr>
            <a:endParaRPr lang="en-US" sz="2000" dirty="0">
              <a:ea typeface="ＭＳ Ｐゴシック" charset="0"/>
              <a:cs typeface="ＭＳ Ｐゴシック" charset="0"/>
            </a:endParaRPr>
          </a:p>
          <a:p>
            <a:pPr>
              <a:lnSpc>
                <a:spcPct val="115000"/>
              </a:lnSpc>
              <a:spcBef>
                <a:spcPct val="30000"/>
              </a:spcBef>
              <a:buClr>
                <a:schemeClr val="tx2"/>
              </a:buClr>
              <a:buSzPct val="50000"/>
              <a:buFont typeface="Monotype Sorts" charset="0"/>
              <a:buChar char="l"/>
            </a:pPr>
            <a:r>
              <a:rPr lang="en-US" sz="2000" dirty="0">
                <a:ea typeface="ＭＳ Ｐゴシック" charset="0"/>
                <a:cs typeface="ＭＳ Ｐゴシック" charset="0"/>
              </a:rPr>
              <a:t>From the given t-value, and the means, we can compute the left side</a:t>
            </a:r>
          </a:p>
          <a:p>
            <a:pPr lvl="1">
              <a:lnSpc>
                <a:spcPct val="115000"/>
              </a:lnSpc>
              <a:spcBef>
                <a:spcPct val="30000"/>
              </a:spcBef>
              <a:buClr>
                <a:schemeClr val="tx2"/>
              </a:buClr>
              <a:buSzPct val="50000"/>
              <a:buFont typeface="Monotype Sorts" charset="0"/>
              <a:buChar char="l"/>
            </a:pPr>
            <a:endParaRPr lang="en-US" sz="2000" dirty="0"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115000"/>
              </a:lnSpc>
              <a:spcBef>
                <a:spcPct val="30000"/>
              </a:spcBef>
              <a:buClr>
                <a:schemeClr val="tx2"/>
              </a:buClr>
              <a:buSzPct val="50000"/>
              <a:buFont typeface="Monotype Sorts" charset="0"/>
              <a:buChar char="l"/>
            </a:pPr>
            <a:endParaRPr lang="en-US" sz="2000" dirty="0">
              <a:ea typeface="ＭＳ Ｐゴシック" charset="0"/>
              <a:cs typeface="ＭＳ Ｐゴシック" charset="0"/>
            </a:endParaRPr>
          </a:p>
          <a:p>
            <a:pPr>
              <a:lnSpc>
                <a:spcPct val="115000"/>
              </a:lnSpc>
              <a:spcBef>
                <a:spcPct val="30000"/>
              </a:spcBef>
              <a:buClr>
                <a:schemeClr val="tx2"/>
              </a:buClr>
              <a:buSzPct val="50000"/>
              <a:buFont typeface="Monotype Sorts" charset="0"/>
              <a:buChar char="l"/>
            </a:pPr>
            <a:r>
              <a:rPr lang="en-US" sz="2000" dirty="0">
                <a:ea typeface="ＭＳ Ｐゴシック" charset="0"/>
                <a:cs typeface="ＭＳ Ｐゴシック" charset="0"/>
              </a:rPr>
              <a:t>With the standard errors, we can compute the sample standard deviation for each condition</a:t>
            </a:r>
            <a:br>
              <a:rPr lang="en-US" sz="2000" dirty="0">
                <a:ea typeface="ＭＳ Ｐゴシック" charset="0"/>
                <a:cs typeface="ＭＳ Ｐゴシック" charset="0"/>
              </a:rPr>
            </a:br>
            <a:endParaRPr lang="en-US" sz="2000" dirty="0">
              <a:ea typeface="ＭＳ Ｐゴシック" charset="0"/>
              <a:cs typeface="ＭＳ Ｐゴシック" charset="0"/>
            </a:endParaRPr>
          </a:p>
          <a:p>
            <a:pPr>
              <a:lnSpc>
                <a:spcPct val="115000"/>
              </a:lnSpc>
              <a:spcBef>
                <a:spcPct val="30000"/>
              </a:spcBef>
              <a:buClr>
                <a:schemeClr val="tx2"/>
              </a:buClr>
              <a:buSzPct val="50000"/>
              <a:buFont typeface="Monotype Sorts" charset="0"/>
              <a:buChar char="l"/>
            </a:pPr>
            <a:r>
              <a:rPr lang="en-US" sz="2000" dirty="0">
                <a:ea typeface="ＭＳ Ｐゴシック" charset="0"/>
                <a:cs typeface="ＭＳ Ｐゴシック" charset="0"/>
              </a:rPr>
              <a:t>So, you can solve for the correlation</a:t>
            </a:r>
          </a:p>
          <a:p>
            <a:pPr marL="0" indent="0">
              <a:lnSpc>
                <a:spcPct val="115000"/>
              </a:lnSpc>
              <a:spcBef>
                <a:spcPct val="30000"/>
              </a:spcBef>
              <a:buClr>
                <a:schemeClr val="tx2"/>
              </a:buClr>
              <a:buSzPct val="50000"/>
            </a:pPr>
            <a:endParaRPr lang="en-US" sz="20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DE4489-6183-954A-808B-100BB80CB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418" y="2893353"/>
            <a:ext cx="5921233" cy="11449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0E5026-228C-F24C-BAB4-0C584551B8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5584" y="5861229"/>
            <a:ext cx="1612900" cy="330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93B03A-C36C-4F44-A01E-46C170240F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2409" y="4714804"/>
            <a:ext cx="3149600" cy="469900"/>
          </a:xfrm>
          <a:prstGeom prst="rect">
            <a:avLst/>
          </a:prstGeom>
        </p:spPr>
      </p:pic>
      <p:pic>
        <p:nvPicPr>
          <p:cNvPr id="6" name="Picture 5" descr="s_x-y^2_=_s_x^2_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779" y="1689760"/>
            <a:ext cx="47879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884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946150" y="298450"/>
            <a:ext cx="7162800" cy="746125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Puzzling numbers</a:t>
            </a:r>
          </a:p>
        </p:txBody>
      </p:sp>
      <p:sp>
        <p:nvSpPr>
          <p:cNvPr id="34818" name="Rectangle 3"/>
          <p:cNvSpPr txBox="1">
            <a:spLocks noChangeArrowheads="1"/>
          </p:cNvSpPr>
          <p:nvPr/>
        </p:nvSpPr>
        <p:spPr bwMode="auto">
          <a:xfrm>
            <a:off x="467477" y="832207"/>
            <a:ext cx="7854950" cy="957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0488" tIns="44450" rIns="90488" bIns="44450"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indent="0">
              <a:lnSpc>
                <a:spcPct val="115000"/>
              </a:lnSpc>
              <a:spcBef>
                <a:spcPct val="30000"/>
              </a:spcBef>
              <a:buClr>
                <a:schemeClr val="tx2"/>
              </a:buClr>
              <a:buSzPct val="50000"/>
            </a:pPr>
            <a:endParaRPr lang="en-US" sz="2000" dirty="0">
              <a:ea typeface="ＭＳ Ｐゴシック" charset="0"/>
              <a:cs typeface="ＭＳ Ｐゴシック" charset="0"/>
            </a:endParaRPr>
          </a:p>
          <a:p>
            <a:pPr>
              <a:lnSpc>
                <a:spcPct val="115000"/>
              </a:lnSpc>
              <a:spcBef>
                <a:spcPct val="30000"/>
              </a:spcBef>
              <a:buClr>
                <a:schemeClr val="tx2"/>
              </a:buClr>
              <a:buSzPct val="50000"/>
              <a:buFont typeface="Monotype Sorts" charset="0"/>
              <a:buChar char="l"/>
            </a:pPr>
            <a:r>
              <a:rPr lang="en-US" sz="2000" dirty="0">
                <a:ea typeface="ＭＳ Ｐゴシック" charset="0"/>
                <a:cs typeface="ＭＳ Ｐゴシック" charset="0"/>
              </a:rPr>
              <a:t>This seems like a really high correlation for reaction times</a:t>
            </a:r>
            <a:br>
              <a:rPr lang="en-US" sz="2000" dirty="0">
                <a:ea typeface="ＭＳ Ｐゴシック" charset="0"/>
                <a:cs typeface="ＭＳ Ｐゴシック" charset="0"/>
              </a:rPr>
            </a:br>
            <a:br>
              <a:rPr lang="en-US" sz="2000" dirty="0">
                <a:ea typeface="ＭＳ Ｐゴシック" charset="0"/>
                <a:cs typeface="ＭＳ Ｐゴシック" charset="0"/>
              </a:rPr>
            </a:br>
            <a:endParaRPr lang="en-US" sz="2000" dirty="0">
              <a:ea typeface="ＭＳ Ｐゴシック" charset="0"/>
              <a:cs typeface="ＭＳ Ｐゴシック" charset="0"/>
            </a:endParaRPr>
          </a:p>
          <a:p>
            <a:pPr>
              <a:lnSpc>
                <a:spcPct val="115000"/>
              </a:lnSpc>
              <a:spcBef>
                <a:spcPct val="30000"/>
              </a:spcBef>
              <a:buClr>
                <a:schemeClr val="tx2"/>
              </a:buClr>
              <a:buSzPct val="50000"/>
              <a:buFont typeface="Monotype Sorts" charset="0"/>
              <a:buChar char="l"/>
            </a:pPr>
            <a:r>
              <a:rPr lang="en-US" sz="2000" dirty="0">
                <a:ea typeface="ＭＳ Ｐゴシック" charset="0"/>
                <a:cs typeface="ＭＳ Ｐゴシック" charset="0"/>
              </a:rPr>
              <a:t>For comparison, I checked the correlation between valid and invalid trials in a Posner spatial cuing task</a:t>
            </a:r>
          </a:p>
          <a:p>
            <a:pPr lvl="1">
              <a:lnSpc>
                <a:spcPct val="115000"/>
              </a:lnSpc>
              <a:spcBef>
                <a:spcPct val="30000"/>
              </a:spcBef>
              <a:buClr>
                <a:schemeClr val="tx2"/>
              </a:buClr>
              <a:buSzPct val="50000"/>
              <a:buFont typeface="Monotype Sorts" charset="0"/>
              <a:buChar char="l"/>
            </a:pPr>
            <a:r>
              <a:rPr lang="en-US" sz="2000" dirty="0">
                <a:ea typeface="ＭＳ Ｐゴシック" charset="0"/>
                <a:cs typeface="ＭＳ Ｐゴシック" charset="0"/>
              </a:rPr>
              <a:t>Each subject provides a mean RT for each condition</a:t>
            </a:r>
          </a:p>
          <a:p>
            <a:pPr marL="0" indent="0">
              <a:lnSpc>
                <a:spcPct val="115000"/>
              </a:lnSpc>
              <a:spcBef>
                <a:spcPct val="30000"/>
              </a:spcBef>
              <a:buClr>
                <a:schemeClr val="tx2"/>
              </a:buClr>
              <a:buSzPct val="50000"/>
            </a:pPr>
            <a:endParaRPr lang="en-US" sz="2000" dirty="0"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B0A2659-05C9-9E42-87B4-43C46D0811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01874"/>
              </p:ext>
            </p:extLst>
          </p:nvPr>
        </p:nvGraphicFramePr>
        <p:xfrm>
          <a:off x="1143218" y="4003564"/>
          <a:ext cx="6768664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166">
                  <a:extLst>
                    <a:ext uri="{9D8B030D-6E8A-4147-A177-3AD203B41FA5}">
                      <a16:colId xmlns:a16="http://schemas.microsoft.com/office/drawing/2014/main" val="2694213385"/>
                    </a:ext>
                  </a:extLst>
                </a:gridCol>
                <a:gridCol w="1692166">
                  <a:extLst>
                    <a:ext uri="{9D8B030D-6E8A-4147-A177-3AD203B41FA5}">
                      <a16:colId xmlns:a16="http://schemas.microsoft.com/office/drawing/2014/main" val="1363202343"/>
                    </a:ext>
                  </a:extLst>
                </a:gridCol>
                <a:gridCol w="1692166">
                  <a:extLst>
                    <a:ext uri="{9D8B030D-6E8A-4147-A177-3AD203B41FA5}">
                      <a16:colId xmlns:a16="http://schemas.microsoft.com/office/drawing/2014/main" val="118006626"/>
                    </a:ext>
                  </a:extLst>
                </a:gridCol>
                <a:gridCol w="1692166">
                  <a:extLst>
                    <a:ext uri="{9D8B030D-6E8A-4147-A177-3AD203B41FA5}">
                      <a16:colId xmlns:a16="http://schemas.microsoft.com/office/drawing/2014/main" val="33313159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Comparison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Correlation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5954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Posner spatial cuing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Valid vs. invalid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760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Stroop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Congruent vs. Incongruent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0348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Simon effect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Congruent vs. Incongruent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98688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AD2C8FE-5816-6349-83BD-BF57300BCE5C}"/>
              </a:ext>
            </a:extLst>
          </p:cNvPr>
          <p:cNvSpPr/>
          <p:nvPr/>
        </p:nvSpPr>
        <p:spPr bwMode="auto">
          <a:xfrm>
            <a:off x="946150" y="5013433"/>
            <a:ext cx="7187310" cy="1513489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70EC0E-6CB3-0543-A064-110F1A02C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8502" y="1821056"/>
            <a:ext cx="16129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24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946150" y="298450"/>
            <a:ext cx="7162800" cy="746125"/>
          </a:xfrm>
        </p:spPr>
        <p:txBody>
          <a:bodyPr/>
          <a:lstStyle/>
          <a:p>
            <a:r>
              <a:rPr lang="en-US" dirty="0">
                <a:latin typeface="Arial" charset="0"/>
                <a:ea typeface="MS PGothic" charset="0"/>
              </a:rPr>
              <a:t>Puzzling numbers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6550" y="989013"/>
            <a:ext cx="7854950" cy="1225550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sz="2200" dirty="0">
                <a:latin typeface="Arial" charset="0"/>
                <a:ea typeface="MS PGothic" charset="0"/>
              </a:rPr>
              <a:t>Small mean differences (5-20 </a:t>
            </a:r>
            <a:r>
              <a:rPr lang="en-US" sz="2200" dirty="0" err="1">
                <a:latin typeface="Arial" charset="0"/>
                <a:ea typeface="MS PGothic" charset="0"/>
              </a:rPr>
              <a:t>ms</a:t>
            </a:r>
            <a:r>
              <a:rPr lang="en-US" sz="2200" dirty="0">
                <a:latin typeface="Arial" charset="0"/>
                <a:ea typeface="MS PGothic" charset="0"/>
              </a:rPr>
              <a:t>) are coupled with small sample sizes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latin typeface="Arial" charset="0"/>
                <a:ea typeface="MS PGothic" charset="0"/>
              </a:rPr>
              <a:t>Chen &amp; Cave (2008)</a:t>
            </a:r>
          </a:p>
          <a:p>
            <a:pPr lvl="1">
              <a:lnSpc>
                <a:spcPct val="115000"/>
              </a:lnSpc>
            </a:pPr>
            <a:r>
              <a:rPr lang="en-US" sz="1600" dirty="0">
                <a:latin typeface="Arial" charset="0"/>
                <a:ea typeface="MS PGothic" charset="0"/>
              </a:rPr>
              <a:t>Experiment 1: n=14</a:t>
            </a:r>
          </a:p>
          <a:p>
            <a:pPr lvl="1">
              <a:lnSpc>
                <a:spcPct val="115000"/>
              </a:lnSpc>
            </a:pPr>
            <a:r>
              <a:rPr lang="en-US" sz="1600" dirty="0">
                <a:latin typeface="Arial" charset="0"/>
                <a:ea typeface="MS PGothic" charset="0"/>
              </a:rPr>
              <a:t>Experiment 2: n=19</a:t>
            </a:r>
          </a:p>
          <a:p>
            <a:pPr lvl="1">
              <a:lnSpc>
                <a:spcPct val="115000"/>
              </a:lnSpc>
            </a:pPr>
            <a:r>
              <a:rPr lang="en-US" sz="1600" dirty="0">
                <a:latin typeface="Arial" charset="0"/>
                <a:ea typeface="MS PGothic" charset="0"/>
              </a:rPr>
              <a:t>Experiment 3: n=14</a:t>
            </a:r>
          </a:p>
          <a:p>
            <a:pPr lvl="1">
              <a:lnSpc>
                <a:spcPct val="115000"/>
              </a:lnSpc>
            </a:pPr>
            <a:r>
              <a:rPr lang="en-US" sz="1600" dirty="0">
                <a:latin typeface="Arial" charset="0"/>
                <a:ea typeface="MS PGothic" charset="0"/>
              </a:rPr>
              <a:t>Experiment 4: n=14</a:t>
            </a:r>
          </a:p>
          <a:p>
            <a:pPr lvl="1">
              <a:lnSpc>
                <a:spcPct val="115000"/>
              </a:lnSpc>
            </a:pPr>
            <a:r>
              <a:rPr lang="en-US" sz="1600" dirty="0">
                <a:latin typeface="Arial" charset="0"/>
                <a:ea typeface="MS PGothic" charset="0"/>
              </a:rPr>
              <a:t>Experiment 5: n=14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latin typeface="Arial" charset="0"/>
                <a:ea typeface="MS PGothic" charset="0"/>
              </a:rPr>
              <a:t>Dodd &amp; Pratt (2005)</a:t>
            </a:r>
          </a:p>
          <a:p>
            <a:pPr lvl="1">
              <a:lnSpc>
                <a:spcPct val="115000"/>
              </a:lnSpc>
            </a:pPr>
            <a:r>
              <a:rPr lang="en-US" sz="1600" dirty="0">
                <a:latin typeface="Arial" charset="0"/>
                <a:ea typeface="MS PGothic" charset="0"/>
              </a:rPr>
              <a:t>Experiment 1: n=8</a:t>
            </a:r>
          </a:p>
          <a:p>
            <a:pPr lvl="1">
              <a:lnSpc>
                <a:spcPct val="115000"/>
              </a:lnSpc>
            </a:pPr>
            <a:r>
              <a:rPr lang="en-US" sz="1600" dirty="0">
                <a:latin typeface="Arial" charset="0"/>
                <a:ea typeface="MS PGothic" charset="0"/>
              </a:rPr>
              <a:t>Experiment 2: n=8</a:t>
            </a:r>
          </a:p>
          <a:p>
            <a:pPr lvl="1">
              <a:lnSpc>
                <a:spcPct val="115000"/>
              </a:lnSpc>
            </a:pPr>
            <a:r>
              <a:rPr lang="en-US" sz="1600" dirty="0">
                <a:latin typeface="Arial" charset="0"/>
                <a:ea typeface="MS PGothic" charset="0"/>
              </a:rPr>
              <a:t>Experiment 3: n=15</a:t>
            </a:r>
          </a:p>
          <a:p>
            <a:pPr lvl="1">
              <a:lnSpc>
                <a:spcPct val="115000"/>
              </a:lnSpc>
            </a:pPr>
            <a:r>
              <a:rPr lang="en-US" sz="1600" dirty="0">
                <a:latin typeface="Arial" charset="0"/>
                <a:ea typeface="MS PGothic" charset="0"/>
              </a:rPr>
              <a:t>Experiment 4: n=15</a:t>
            </a:r>
          </a:p>
          <a:p>
            <a:pPr lvl="1">
              <a:lnSpc>
                <a:spcPct val="110000"/>
              </a:lnSpc>
            </a:pPr>
            <a:endParaRPr lang="en-US" sz="1800" dirty="0">
              <a:latin typeface="Arial" charset="0"/>
              <a:ea typeface="MS PGothic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9C43DE-663E-A941-928C-17D578CF93B3}"/>
              </a:ext>
            </a:extLst>
          </p:cNvPr>
          <p:cNvSpPr txBox="1"/>
          <p:nvPr/>
        </p:nvSpPr>
        <p:spPr>
          <a:xfrm>
            <a:off x="4403834" y="2319666"/>
            <a:ext cx="4057699" cy="2862322"/>
          </a:xfrm>
          <a:prstGeom prst="rect">
            <a:avLst/>
          </a:prstGeom>
          <a:solidFill>
            <a:srgbClr val="E7EBFF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For perspective, in a study of stimulus-response compatibility, Yamaguchi, Chen, </a:t>
            </a:r>
            <a:r>
              <a:rPr lang="en-US" dirty="0" err="1"/>
              <a:t>Mishler</a:t>
            </a:r>
            <a:r>
              <a:rPr lang="en-US" dirty="0"/>
              <a:t> &amp; Proctor (2018) reported mean differences of 20-40 </a:t>
            </a:r>
            <a:r>
              <a:rPr lang="en-US" dirty="0" err="1"/>
              <a:t>ms</a:t>
            </a:r>
            <a:r>
              <a:rPr lang="en-US" dirty="0"/>
              <a:t> and had sample sizes of</a:t>
            </a:r>
          </a:p>
          <a:p>
            <a:endParaRPr lang="en-US" dirty="0"/>
          </a:p>
          <a:p>
            <a:r>
              <a:rPr lang="en-US" dirty="0"/>
              <a:t>Experiment 1: n=41</a:t>
            </a:r>
          </a:p>
          <a:p>
            <a:r>
              <a:rPr lang="en-US" dirty="0"/>
              <a:t>Experiment 2: n=40</a:t>
            </a:r>
          </a:p>
          <a:p>
            <a:r>
              <a:rPr lang="en-US" dirty="0"/>
              <a:t>Experiment 3: n=40</a:t>
            </a:r>
          </a:p>
          <a:p>
            <a:r>
              <a:rPr lang="en-US" dirty="0"/>
              <a:t>Experiment 4: n=41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946150" y="298450"/>
            <a:ext cx="7162800" cy="746125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Big study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989013"/>
            <a:ext cx="7854950" cy="1225550"/>
          </a:xfrm>
        </p:spPr>
        <p:txBody>
          <a:bodyPr/>
          <a:lstStyle/>
          <a:p>
            <a:pPr>
              <a:lnSpc>
                <a:spcPct val="115000"/>
              </a:lnSpc>
            </a:pPr>
            <a:endParaRPr lang="en-US" sz="2200" i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115000"/>
              </a:lnSpc>
            </a:pP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5000"/>
              </a:lnSpc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5000"/>
              </a:lnSpc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5000"/>
              </a:lnSpc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5000"/>
              </a:lnSpc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110000"/>
              </a:lnSpc>
            </a:pP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29" name="Rectangle 3"/>
          <p:cNvSpPr txBox="1">
            <a:spLocks noChangeArrowheads="1"/>
          </p:cNvSpPr>
          <p:nvPr/>
        </p:nvSpPr>
        <p:spPr bwMode="auto">
          <a:xfrm>
            <a:off x="369614" y="874284"/>
            <a:ext cx="8195222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0488" tIns="44450" rIns="90488" bIns="44450"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115000"/>
              </a:lnSpc>
              <a:spcBef>
                <a:spcPct val="30000"/>
              </a:spcBef>
              <a:buClr>
                <a:schemeClr val="tx2"/>
              </a:buClr>
              <a:buSzPct val="50000"/>
              <a:buFont typeface="Monotype Sorts" charset="0"/>
              <a:buChar char="l"/>
            </a:pPr>
            <a:r>
              <a:rPr lang="en-US" altLang="sv-SE" dirty="0"/>
              <a:t>Worse, </a:t>
            </a:r>
            <a:r>
              <a:rPr lang="en-US" altLang="sv-SE" dirty="0" err="1"/>
              <a:t>Pilz</a:t>
            </a:r>
            <a:r>
              <a:rPr lang="en-US" altLang="sv-SE" dirty="0"/>
              <a:t> et al. (2012) found that the object-based attention effect depends on the orientation of the rectangles</a:t>
            </a:r>
          </a:p>
          <a:p>
            <a:pPr lvl="1">
              <a:lnSpc>
                <a:spcPct val="115000"/>
              </a:lnSpc>
              <a:spcBef>
                <a:spcPct val="30000"/>
              </a:spcBef>
              <a:buClr>
                <a:schemeClr val="tx2"/>
              </a:buClr>
              <a:buSzPct val="50000"/>
              <a:buFont typeface="Monotype Sorts" charset="0"/>
              <a:buChar char="l"/>
            </a:pPr>
            <a:r>
              <a:rPr lang="en-US" altLang="sv-SE" sz="2000" dirty="0"/>
              <a:t>A reverse effect for vertical rectangles</a:t>
            </a:r>
          </a:p>
        </p:txBody>
      </p:sp>
      <p:pic>
        <p:nvPicPr>
          <p:cNvPr id="6" name="Picture 5" descr="Screen Shot 2018-12-09 at 10.02.44 AM.png">
            <a:extLst>
              <a:ext uri="{FF2B5EF4-FFF2-40B4-BE49-F238E27FC236}">
                <a16:creationId xmlns:a16="http://schemas.microsoft.com/office/drawing/2014/main" id="{477CD13F-412A-DD47-8B62-04FE5B9888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72"/>
          <a:stretch/>
        </p:blipFill>
        <p:spPr>
          <a:xfrm>
            <a:off x="3313733" y="3418220"/>
            <a:ext cx="5745600" cy="32045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F0E91C-36A6-2542-870A-583591BD2DFC}"/>
              </a:ext>
            </a:extLst>
          </p:cNvPr>
          <p:cNvSpPr txBox="1"/>
          <p:nvPr/>
        </p:nvSpPr>
        <p:spPr>
          <a:xfrm>
            <a:off x="1918863" y="4438516"/>
            <a:ext cx="794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n=120</a:t>
            </a:r>
          </a:p>
        </p:txBody>
      </p:sp>
      <p:pic>
        <p:nvPicPr>
          <p:cNvPr id="8" name="Picture 7" descr="Screen Shot 2018-12-09 at 10.02.44 AM.png">
            <a:extLst>
              <a:ext uri="{FF2B5EF4-FFF2-40B4-BE49-F238E27FC236}">
                <a16:creationId xmlns:a16="http://schemas.microsoft.com/office/drawing/2014/main" id="{7C3FDB54-6782-5341-87D8-AF2456DBD5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39" b="77802"/>
          <a:stretch/>
        </p:blipFill>
        <p:spPr>
          <a:xfrm>
            <a:off x="5158600" y="2657047"/>
            <a:ext cx="3715150" cy="152234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946150" y="298450"/>
            <a:ext cx="7162800" cy="746125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Excess success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989013"/>
            <a:ext cx="7854950" cy="1225550"/>
          </a:xfrm>
        </p:spPr>
        <p:txBody>
          <a:bodyPr/>
          <a:lstStyle/>
          <a:p>
            <a:pPr>
              <a:lnSpc>
                <a:spcPct val="115000"/>
              </a:lnSpc>
            </a:pPr>
            <a:endParaRPr lang="en-US" sz="2200" i="1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115000"/>
              </a:lnSpc>
            </a:pPr>
            <a:endParaRPr lang="en-US" sz="180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5000"/>
              </a:lnSpc>
            </a:pPr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5000"/>
              </a:lnSpc>
            </a:pPr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5000"/>
              </a:lnSpc>
            </a:pPr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5000"/>
              </a:lnSpc>
            </a:pPr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110000"/>
              </a:lnSpc>
            </a:pPr>
            <a:endParaRPr lang="en-US" sz="18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29" name="Rectangle 3"/>
          <p:cNvSpPr txBox="1">
            <a:spLocks noChangeArrowheads="1"/>
          </p:cNvSpPr>
          <p:nvPr/>
        </p:nvSpPr>
        <p:spPr bwMode="auto">
          <a:xfrm>
            <a:off x="276097" y="1010819"/>
            <a:ext cx="8195222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0488" tIns="44450" rIns="90488" bIns="44450"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115000"/>
              </a:lnSpc>
              <a:spcBef>
                <a:spcPct val="30000"/>
              </a:spcBef>
              <a:buClr>
                <a:schemeClr val="tx2"/>
              </a:buClr>
              <a:buSzPct val="50000"/>
              <a:buFont typeface="Monotype Sorts" charset="0"/>
              <a:buChar char="l"/>
            </a:pPr>
            <a:r>
              <a:rPr lang="en-US" altLang="sv-SE" dirty="0"/>
              <a:t>While reading various papers on object-based attention, I noticed that some seemed too good to be true</a:t>
            </a:r>
          </a:p>
          <a:p>
            <a:pPr lvl="1">
              <a:lnSpc>
                <a:spcPct val="115000"/>
              </a:lnSpc>
              <a:spcBef>
                <a:spcPct val="30000"/>
              </a:spcBef>
              <a:buClr>
                <a:schemeClr val="tx2"/>
              </a:buClr>
              <a:buSzPct val="50000"/>
              <a:buFont typeface="Monotype Sorts" charset="0"/>
              <a:buChar char="l"/>
            </a:pPr>
            <a:r>
              <a:rPr lang="en-US" altLang="sv-SE" sz="2000" dirty="0"/>
              <a:t>Lots of p-values just below the 0.05 criterion</a:t>
            </a:r>
            <a:endParaRPr lang="is-IS" altLang="sv-SE" sz="2000" dirty="0"/>
          </a:p>
          <a:p>
            <a:pPr>
              <a:lnSpc>
                <a:spcPct val="115000"/>
              </a:lnSpc>
              <a:spcBef>
                <a:spcPct val="30000"/>
              </a:spcBef>
              <a:buClr>
                <a:schemeClr val="tx2"/>
              </a:buClr>
              <a:buSzPct val="50000"/>
              <a:buFont typeface="Monotype Sorts" charset="0"/>
              <a:buChar char="l"/>
            </a:pPr>
            <a:r>
              <a:rPr lang="is-IS" altLang="sv-SE" dirty="0"/>
              <a:t>Formal analysis with the Test for Excess Success</a:t>
            </a:r>
          </a:p>
          <a:p>
            <a:pPr>
              <a:lnSpc>
                <a:spcPct val="115000"/>
              </a:lnSpc>
              <a:spcBef>
                <a:spcPct val="30000"/>
              </a:spcBef>
              <a:buClr>
                <a:schemeClr val="tx2"/>
              </a:buClr>
              <a:buSzPct val="50000"/>
              <a:buFont typeface="Monotype Sorts" charset="0"/>
              <a:buChar char="l"/>
            </a:pPr>
            <a:r>
              <a:rPr lang="is-IS" altLang="sv-SE" dirty="0"/>
              <a:t>Let‘s go through an easy case</a:t>
            </a:r>
          </a:p>
          <a:p>
            <a:pPr lvl="1">
              <a:lnSpc>
                <a:spcPct val="115000"/>
              </a:lnSpc>
              <a:spcBef>
                <a:spcPct val="30000"/>
              </a:spcBef>
              <a:buClr>
                <a:schemeClr val="tx2"/>
              </a:buClr>
              <a:buSzPct val="50000"/>
              <a:buFont typeface="Monotype Sorts" charset="0"/>
              <a:buChar char="l"/>
            </a:pPr>
            <a:r>
              <a:rPr lang="is-IS" altLang="sv-SE" sz="2000" dirty="0"/>
              <a:t>Eight experiments</a:t>
            </a:r>
            <a:endParaRPr lang="en-US" altLang="sv-SE" sz="2000" dirty="0"/>
          </a:p>
        </p:txBody>
      </p:sp>
      <p:pic>
        <p:nvPicPr>
          <p:cNvPr id="2" name="Picture 1" descr="Screen Shot 2020-07-20 at 4.12.4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3206"/>
            <a:ext cx="9144000" cy="333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82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298450"/>
            <a:ext cx="8077200" cy="746125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Experiment 1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7050" y="912813"/>
            <a:ext cx="7854950" cy="1225550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Direct replication of the </a:t>
            </a:r>
            <a:r>
              <a:rPr lang="en-US" sz="2200" dirty="0" err="1">
                <a:latin typeface="Arial" charset="0"/>
                <a:ea typeface="ＭＳ Ｐゴシック" charset="0"/>
                <a:cs typeface="ＭＳ Ｐゴシック" charset="0"/>
              </a:rPr>
              <a:t>Egly</a:t>
            </a: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 et al. (1994) two-rectangles method</a:t>
            </a:r>
          </a:p>
          <a:p>
            <a:pPr>
              <a:lnSpc>
                <a:spcPct val="115000"/>
              </a:lnSpc>
            </a:pP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n=15</a:t>
            </a:r>
          </a:p>
          <a:p>
            <a:pPr>
              <a:lnSpc>
                <a:spcPct val="115000"/>
              </a:lnSpc>
            </a:pP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Key result is a significant difference for invalid cue same-object and invalid cue different-object conditions, </a:t>
            </a:r>
            <a:r>
              <a:rPr lang="en-US" sz="2200" i="1" dirty="0">
                <a:latin typeface="Arial" charset="0"/>
                <a:ea typeface="ＭＳ Ｐゴシック" charset="0"/>
                <a:cs typeface="ＭＳ Ｐゴシック" charset="0"/>
              </a:rPr>
              <a:t>t</a:t>
            </a: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(14)=2.7, </a:t>
            </a:r>
            <a:r>
              <a:rPr lang="en-US" sz="2200" i="1" dirty="0">
                <a:latin typeface="Arial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&lt;.05</a:t>
            </a:r>
          </a:p>
          <a:p>
            <a:pPr>
              <a:lnSpc>
                <a:spcPct val="115000"/>
              </a:lnSpc>
            </a:pP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Effect size:</a:t>
            </a:r>
          </a:p>
          <a:p>
            <a:pPr>
              <a:lnSpc>
                <a:spcPct val="115000"/>
              </a:lnSpc>
            </a:pPr>
            <a:endParaRPr lang="en-US" sz="1400" dirty="0">
              <a:latin typeface="Arial" charset="0"/>
              <a:ea typeface="ＭＳ Ｐゴシック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41C6D7-6D23-2F43-B275-FADDC2EAE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2548" y="3945277"/>
            <a:ext cx="3251803" cy="7159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D3C875-1C67-0448-B219-46D174D32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4321" y="4972478"/>
            <a:ext cx="4652348" cy="73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0997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298450"/>
            <a:ext cx="8077200" cy="746125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Experiment 1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7050" y="912813"/>
            <a:ext cx="7854950" cy="1225550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Suppose the experiment accurately measured the population effect</a:t>
            </a:r>
          </a:p>
          <a:p>
            <a:pPr>
              <a:lnSpc>
                <a:spcPct val="115000"/>
              </a:lnSpc>
            </a:pP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What is the probability (power) that another experiment with the same sample size would produce a significant t-test?</a:t>
            </a:r>
          </a:p>
          <a:p>
            <a:pPr>
              <a:lnSpc>
                <a:spcPct val="115000"/>
              </a:lnSpc>
            </a:pP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Power = 0.661</a:t>
            </a:r>
          </a:p>
          <a:p>
            <a:pPr>
              <a:lnSpc>
                <a:spcPct val="115000"/>
              </a:lnSpc>
            </a:pPr>
            <a:endParaRPr lang="en-US" sz="1400" dirty="0">
              <a:latin typeface="Arial" charset="0"/>
              <a:ea typeface="ＭＳ Ｐゴシック" charset="0"/>
            </a:endParaRPr>
          </a:p>
        </p:txBody>
      </p:sp>
      <p:pic>
        <p:nvPicPr>
          <p:cNvPr id="2" name="Picture 1" descr="Screen Shot 2020-07-20 at 4.17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980" y="2730500"/>
            <a:ext cx="4724400" cy="41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450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298450"/>
            <a:ext cx="8077200" cy="746125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Experiment 2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7050" y="912813"/>
            <a:ext cx="7854950" cy="1225550"/>
          </a:xfrm>
        </p:spPr>
        <p:txBody>
          <a:bodyPr/>
          <a:lstStyle/>
          <a:p>
            <a:pPr>
              <a:lnSpc>
                <a:spcPct val="115000"/>
              </a:lnSpc>
              <a:defRPr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Endogenous cue (central arrows)</a:t>
            </a:r>
          </a:p>
          <a:p>
            <a:pPr>
              <a:lnSpc>
                <a:spcPct val="115000"/>
              </a:lnSpc>
              <a:defRPr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Vary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interstimulus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interval (ISI) between cue and target</a:t>
            </a:r>
          </a:p>
          <a:p>
            <a:pPr>
              <a:lnSpc>
                <a:spcPct val="115000"/>
              </a:lnSpc>
              <a:defRPr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Results</a:t>
            </a:r>
          </a:p>
          <a:p>
            <a:pPr lvl="1">
              <a:lnSpc>
                <a:spcPct val="115000"/>
              </a:lnSpc>
              <a:defRPr/>
            </a:pP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Interaction of cue-target interval and cuing condition, F(2,28)=3.5, p&lt;.05</a:t>
            </a:r>
          </a:p>
          <a:p>
            <a:pPr lvl="1">
              <a:lnSpc>
                <a:spcPct val="115000"/>
              </a:lnSpc>
              <a:defRPr/>
            </a:pP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Object effect for ISI=300 </a:t>
            </a:r>
            <a:r>
              <a:rPr lang="en-US" sz="1600" dirty="0" err="1">
                <a:latin typeface="Arial" charset="0"/>
                <a:ea typeface="ＭＳ Ｐゴシック" charset="0"/>
                <a:cs typeface="ＭＳ Ｐゴシック" charset="0"/>
              </a:rPr>
              <a:t>ms</a:t>
            </a: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, t(14)=3.3, p&lt;.01</a:t>
            </a:r>
          </a:p>
          <a:p>
            <a:pPr lvl="1">
              <a:lnSpc>
                <a:spcPct val="115000"/>
              </a:lnSpc>
              <a:defRPr/>
            </a:pP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No object effect for ISI=900 </a:t>
            </a:r>
            <a:r>
              <a:rPr lang="en-US" sz="1600" dirty="0" err="1">
                <a:latin typeface="Arial" charset="0"/>
                <a:ea typeface="ＭＳ Ｐゴシック" charset="0"/>
                <a:cs typeface="ＭＳ Ｐゴシック" charset="0"/>
              </a:rPr>
              <a:t>ms</a:t>
            </a: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, t(14)=0.25</a:t>
            </a:r>
          </a:p>
          <a:p>
            <a:pPr>
              <a:lnSpc>
                <a:spcPct val="115000"/>
              </a:lnSpc>
              <a:defRPr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To estimate success, ideally we would consider all three tests, but we do not have enough statistical information to do that estimate</a:t>
            </a:r>
          </a:p>
          <a:p>
            <a:pPr>
              <a:lnSpc>
                <a:spcPct val="115000"/>
              </a:lnSpc>
              <a:defRPr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Instead, we use the weakest test and its success rate corresponds to a lowest upper bound on the success rate of the set of tests</a:t>
            </a:r>
          </a:p>
          <a:p>
            <a:pPr>
              <a:lnSpc>
                <a:spcPct val="115000"/>
              </a:lnSpc>
              <a:defRPr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Power for the tests is: 0.605, 0.826, and 0.944</a:t>
            </a:r>
          </a:p>
          <a:p>
            <a:pPr>
              <a:lnSpc>
                <a:spcPct val="115000"/>
              </a:lnSpc>
              <a:defRPr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The weakest test has power of 0.605. </a:t>
            </a:r>
          </a:p>
          <a:p>
            <a:pPr>
              <a:lnSpc>
                <a:spcPct val="115000"/>
              </a:lnSpc>
              <a:defRPr/>
            </a:pPr>
            <a:endParaRPr lang="en-US" sz="2000" dirty="0">
              <a:latin typeface="Arial" charset="0"/>
              <a:ea typeface="ＭＳ Ｐゴシック" charset="0"/>
            </a:endParaRPr>
          </a:p>
          <a:p>
            <a:pPr marL="0" indent="0">
              <a:lnSpc>
                <a:spcPct val="115000"/>
              </a:lnSpc>
              <a:buFont typeface="Monotype Sorts" charset="0"/>
              <a:buNone/>
              <a:defRPr/>
            </a:pP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5000"/>
              </a:lnSpc>
              <a:defRPr/>
            </a:pP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5000"/>
              </a:lnSpc>
              <a:defRPr/>
            </a:pP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5000"/>
              </a:lnSpc>
              <a:defRPr/>
            </a:pP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110000"/>
              </a:lnSpc>
              <a:defRPr/>
            </a:pPr>
            <a:endParaRPr lang="en-US" sz="1600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44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6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66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298450"/>
            <a:ext cx="8077200" cy="746125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Experiment 4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7050" y="912813"/>
            <a:ext cx="7854950" cy="1225550"/>
          </a:xfrm>
        </p:spPr>
        <p:txBody>
          <a:bodyPr/>
          <a:lstStyle/>
          <a:p>
            <a:pPr>
              <a:lnSpc>
                <a:spcPct val="115000"/>
              </a:lnSpc>
              <a:defRPr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Varied stimuli, task, and type of cue (exogenous or endogenous)</a:t>
            </a:r>
          </a:p>
          <a:p>
            <a:pPr>
              <a:lnSpc>
                <a:spcPct val="115000"/>
              </a:lnSpc>
              <a:defRPr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Results included lots of tests, but the weakest is a null finding</a:t>
            </a:r>
          </a:p>
          <a:p>
            <a:pPr lvl="1">
              <a:lnSpc>
                <a:spcPct val="115000"/>
              </a:lnSpc>
              <a:defRPr/>
            </a:pP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No significant interaction between type of cue and target location, F(1,9)=3.1, p=.11</a:t>
            </a:r>
          </a:p>
          <a:p>
            <a:pPr>
              <a:lnSpc>
                <a:spcPct val="115000"/>
              </a:lnSpc>
              <a:defRPr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A future replication study would support the findings here if it did </a:t>
            </a:r>
            <a:r>
              <a:rPr lang="en-US" sz="2000" i="1" dirty="0">
                <a:latin typeface="Arial" charset="0"/>
                <a:ea typeface="ＭＳ Ｐゴシック" charset="0"/>
                <a:cs typeface="ＭＳ Ｐゴシック" charset="0"/>
              </a:rPr>
              <a:t>not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produce a significant interaction</a:t>
            </a:r>
          </a:p>
          <a:p>
            <a:pPr>
              <a:lnSpc>
                <a:spcPct val="115000"/>
              </a:lnSpc>
              <a:defRPr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Success rate = 1- power</a:t>
            </a:r>
          </a:p>
          <a:p>
            <a:pPr>
              <a:lnSpc>
                <a:spcPct val="115000"/>
              </a:lnSpc>
              <a:defRPr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0.698 = 1- 0.302</a:t>
            </a:r>
          </a:p>
          <a:p>
            <a:pPr>
              <a:lnSpc>
                <a:spcPct val="115000"/>
              </a:lnSpc>
              <a:defRPr/>
            </a:pPr>
            <a:endParaRPr lang="en-US" sz="2000" dirty="0">
              <a:latin typeface="Arial" charset="0"/>
              <a:ea typeface="ＭＳ Ｐゴシック" charset="0"/>
            </a:endParaRPr>
          </a:p>
          <a:p>
            <a:pPr marL="0" indent="0">
              <a:lnSpc>
                <a:spcPct val="115000"/>
              </a:lnSpc>
              <a:buFont typeface="Monotype Sorts" charset="0"/>
              <a:buNone/>
              <a:defRPr/>
            </a:pP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5000"/>
              </a:lnSpc>
              <a:defRPr/>
            </a:pP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5000"/>
              </a:lnSpc>
              <a:defRPr/>
            </a:pP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5000"/>
              </a:lnSpc>
              <a:defRPr/>
            </a:pP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110000"/>
              </a:lnSpc>
              <a:defRPr/>
            </a:pPr>
            <a:endParaRPr lang="en-US" sz="1600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63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298450"/>
            <a:ext cx="8077200" cy="746125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All experiments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7050" y="912813"/>
            <a:ext cx="7854950" cy="1225550"/>
          </a:xfrm>
        </p:spPr>
        <p:txBody>
          <a:bodyPr/>
          <a:lstStyle/>
          <a:p>
            <a:pPr>
              <a:lnSpc>
                <a:spcPct val="115000"/>
              </a:lnSpc>
              <a:defRPr/>
            </a:pP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We can do the same kind of thing for all experiments</a:t>
            </a:r>
            <a:b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</a:br>
            <a:b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</a:br>
            <a:b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</a:br>
            <a:b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</a:br>
            <a:b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</a:br>
            <a:b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</a:br>
            <a:b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</a:br>
            <a:b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</a:br>
            <a:b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</a:br>
            <a:b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sz="2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5000"/>
              </a:lnSpc>
              <a:defRPr/>
            </a:pP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The probability of 8 tests like these all producing successful outcomes is the product, P</a:t>
            </a:r>
            <a:r>
              <a:rPr lang="en-US" sz="2200" baseline="-25000" dirty="0">
                <a:latin typeface="Arial" charset="0"/>
                <a:ea typeface="ＭＳ Ｐゴシック" charset="0"/>
                <a:cs typeface="ＭＳ Ｐゴシック" charset="0"/>
              </a:rPr>
              <a:t>TES</a:t>
            </a: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 = 0.063</a:t>
            </a:r>
            <a:endParaRPr lang="en-US" sz="2200" dirty="0">
              <a:latin typeface="Arial" charset="0"/>
              <a:ea typeface="ＭＳ Ｐゴシック" charset="0"/>
            </a:endParaRPr>
          </a:p>
          <a:p>
            <a:pPr marL="0" indent="0">
              <a:lnSpc>
                <a:spcPct val="115000"/>
              </a:lnSpc>
              <a:buFont typeface="Monotype Sorts" charset="0"/>
              <a:buNone/>
              <a:defRPr/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5000"/>
              </a:lnSpc>
              <a:defRPr/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5000"/>
              </a:lnSpc>
              <a:defRPr/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5000"/>
              </a:lnSpc>
              <a:defRPr/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110000"/>
              </a:lnSpc>
              <a:defRPr/>
            </a:pPr>
            <a:endParaRPr lang="en-US" sz="1800" dirty="0">
              <a:latin typeface="Arial" charset="0"/>
              <a:ea typeface="ＭＳ Ｐゴシック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F844ADF-668E-5646-9AFB-F245DAC218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146307"/>
              </p:ext>
            </p:extLst>
          </p:nvPr>
        </p:nvGraphicFramePr>
        <p:xfrm>
          <a:off x="1406525" y="1525588"/>
          <a:ext cx="6096000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3181">
                  <a:extLst>
                    <a:ext uri="{9D8B030D-6E8A-4147-A177-3AD203B41FA5}">
                      <a16:colId xmlns:a16="http://schemas.microsoft.com/office/drawing/2014/main" val="901977986"/>
                    </a:ext>
                  </a:extLst>
                </a:gridCol>
                <a:gridCol w="1304819">
                  <a:extLst>
                    <a:ext uri="{9D8B030D-6E8A-4147-A177-3AD203B41FA5}">
                      <a16:colId xmlns:a16="http://schemas.microsoft.com/office/drawing/2014/main" val="257818709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28376077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8308703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Weakest</a:t>
                      </a:r>
                    </a:p>
                    <a:p>
                      <a:pPr algn="ctr"/>
                      <a:r>
                        <a:rPr lang="en-US" dirty="0"/>
                        <a:t>statistic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Success probability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359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Experiment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t=2.7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94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Experiment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t=3.3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2125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Experiment 3a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t=3.8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1914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Experiment 3b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t=2.5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034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Experiment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F=3.1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3722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Experiment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t=2.2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5779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Experiment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t=5.67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008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Experiment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t=3.29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02622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5251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title"/>
          </p:nvPr>
        </p:nvSpPr>
        <p:spPr>
          <a:xfrm>
            <a:off x="946150" y="298450"/>
            <a:ext cx="7162800" cy="746125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Visual attention</a:t>
            </a:r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7050" y="1116013"/>
            <a:ext cx="8267629" cy="1225550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People can process information where they are not directly looking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E.g., Posner (1980), cuing a spatial location improves processing</a:t>
            </a:r>
          </a:p>
          <a:p>
            <a:pPr lvl="1">
              <a:lnSpc>
                <a:spcPct val="115000"/>
              </a:lnSpc>
            </a:pP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Longer reaction time to a target</a:t>
            </a:r>
          </a:p>
          <a:p>
            <a:pPr>
              <a:lnSpc>
                <a:spcPct val="115000"/>
              </a:lnSpc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5000"/>
              </a:lnSpc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5000"/>
              </a:lnSpc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5000"/>
              </a:lnSpc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110000"/>
              </a:lnSpc>
            </a:pP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6569417-378C-3247-B889-BD4C4FBC13A8}"/>
              </a:ext>
            </a:extLst>
          </p:cNvPr>
          <p:cNvCxnSpPr>
            <a:cxnSpLocks/>
          </p:cNvCxnSpPr>
          <p:nvPr/>
        </p:nvCxnSpPr>
        <p:spPr bwMode="auto">
          <a:xfrm>
            <a:off x="4392200" y="3863082"/>
            <a:ext cx="842481" cy="0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18900000" scaled="1"/>
          </a:gra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5443ABD-F1A1-264E-A95D-215DF479431C}"/>
              </a:ext>
            </a:extLst>
          </p:cNvPr>
          <p:cNvSpPr txBox="1"/>
          <p:nvPr/>
        </p:nvSpPr>
        <p:spPr>
          <a:xfrm>
            <a:off x="2465798" y="3632249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B5CE31E-2A0A-CD42-949B-D274772D7174}"/>
              </a:ext>
            </a:extLst>
          </p:cNvPr>
          <p:cNvGrpSpPr/>
          <p:nvPr/>
        </p:nvGrpSpPr>
        <p:grpSpPr>
          <a:xfrm>
            <a:off x="4646302" y="3752903"/>
            <a:ext cx="236305" cy="217469"/>
            <a:chOff x="7089169" y="3836542"/>
            <a:chExt cx="236305" cy="217469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7021588-CEC0-1449-B522-6D27A207B290}"/>
                </a:ext>
              </a:extLst>
            </p:cNvPr>
            <p:cNvCxnSpPr/>
            <p:nvPr/>
          </p:nvCxnSpPr>
          <p:spPr bwMode="auto">
            <a:xfrm>
              <a:off x="7089169" y="3945276"/>
              <a:ext cx="236305" cy="0"/>
            </a:xfrm>
            <a:prstGeom prst="lin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18900000" scaled="1"/>
            </a:gra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D3FFDDD-596C-1243-A56C-3BC9EDE4F19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207321" y="3836542"/>
              <a:ext cx="0" cy="217469"/>
            </a:xfrm>
            <a:prstGeom prst="lin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18900000" scaled="1"/>
            </a:gra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51733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298450"/>
            <a:ext cx="8077200" cy="746125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Excess success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6425" y="1180181"/>
            <a:ext cx="8540102" cy="1266240"/>
          </a:xfrm>
        </p:spPr>
        <p:txBody>
          <a:bodyPr/>
          <a:lstStyle/>
          <a:p>
            <a:pPr>
              <a:lnSpc>
                <a:spcPct val="115000"/>
              </a:lnSpc>
              <a:defRPr/>
            </a:pP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So, if the effects reported in Abrams &amp; Law (2000) are real and similar to what are reported in the paper</a:t>
            </a:r>
          </a:p>
          <a:p>
            <a:pPr>
              <a:lnSpc>
                <a:spcPct val="115000"/>
              </a:lnSpc>
              <a:defRPr/>
            </a:pPr>
            <a:r>
              <a:rPr lang="en-US" sz="2200" dirty="0">
                <a:latin typeface="Arial" charset="0"/>
                <a:ea typeface="ＭＳ Ｐゴシック" charset="0"/>
              </a:rPr>
              <a:t>And if the experiments are run properly (e.g., random sample, full reporting)</a:t>
            </a:r>
          </a:p>
          <a:p>
            <a:pPr>
              <a:lnSpc>
                <a:spcPct val="115000"/>
              </a:lnSpc>
              <a:defRPr/>
            </a:pPr>
            <a:r>
              <a:rPr lang="en-US" sz="2200" dirty="0">
                <a:latin typeface="Arial" charset="0"/>
                <a:ea typeface="ＭＳ Ｐゴシック" charset="0"/>
              </a:rPr>
              <a:t>Then, experiments like these should produce results consistent with the conclusions of the original paper only 6.3% of the time. </a:t>
            </a:r>
          </a:p>
          <a:p>
            <a:pPr>
              <a:lnSpc>
                <a:spcPct val="115000"/>
              </a:lnSpc>
              <a:defRPr/>
            </a:pPr>
            <a:r>
              <a:rPr lang="en-US" sz="2200" dirty="0">
                <a:latin typeface="Arial" charset="0"/>
                <a:ea typeface="ＭＳ Ｐゴシック" charset="0"/>
              </a:rPr>
              <a:t>That seems like rather low odds (e.g. less than 10%), and it makes me think that the experiments were not done properly or fully reported</a:t>
            </a:r>
          </a:p>
          <a:p>
            <a:pPr lvl="1">
              <a:lnSpc>
                <a:spcPct val="115000"/>
              </a:lnSpc>
              <a:defRPr/>
            </a:pPr>
            <a:r>
              <a:rPr lang="en-US" sz="1600" dirty="0">
                <a:latin typeface="Arial" charset="0"/>
                <a:ea typeface="ＭＳ Ｐゴシック" charset="0"/>
              </a:rPr>
              <a:t>Hard to know precisely what happened</a:t>
            </a:r>
          </a:p>
          <a:p>
            <a:pPr lvl="1">
              <a:lnSpc>
                <a:spcPct val="115000"/>
              </a:lnSpc>
              <a:defRPr/>
            </a:pPr>
            <a:r>
              <a:rPr lang="en-US" sz="1600" dirty="0">
                <a:latin typeface="Arial" charset="0"/>
                <a:ea typeface="ＭＳ Ｐゴシック" charset="0"/>
              </a:rPr>
              <a:t>I’m reluctant to model experimental results that are unlikely to replicate even if true</a:t>
            </a:r>
          </a:p>
          <a:p>
            <a:pPr lvl="1">
              <a:lnSpc>
                <a:spcPct val="115000"/>
              </a:lnSpc>
              <a:defRPr/>
            </a:pPr>
            <a:r>
              <a:rPr lang="en-US" sz="1600" dirty="0">
                <a:latin typeface="Arial" charset="0"/>
                <a:ea typeface="ＭＳ Ｐゴシック" charset="0"/>
              </a:rPr>
              <a:t>Reported effects probably overestimate reality</a:t>
            </a:r>
          </a:p>
          <a:p>
            <a:pPr marL="0" indent="0">
              <a:lnSpc>
                <a:spcPct val="115000"/>
              </a:lnSpc>
              <a:buFont typeface="Monotype Sorts" charset="0"/>
              <a:buNone/>
              <a:defRPr/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5000"/>
              </a:lnSpc>
              <a:defRPr/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5000"/>
              </a:lnSpc>
              <a:defRPr/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5000"/>
              </a:lnSpc>
              <a:defRPr/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110000"/>
              </a:lnSpc>
              <a:defRPr/>
            </a:pPr>
            <a:endParaRPr lang="en-US" sz="1800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8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298450"/>
            <a:ext cx="8077200" cy="746125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Complicated case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6425" y="1180181"/>
            <a:ext cx="8540102" cy="1266240"/>
          </a:xfrm>
        </p:spPr>
        <p:txBody>
          <a:bodyPr/>
          <a:lstStyle/>
          <a:p>
            <a:pPr>
              <a:lnSpc>
                <a:spcPct val="115000"/>
              </a:lnSpc>
              <a:defRPr/>
            </a:pP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Some papers have many tests within an experiment and between experiments</a:t>
            </a:r>
          </a:p>
          <a:p>
            <a:pPr>
              <a:lnSpc>
                <a:spcPct val="115000"/>
              </a:lnSpc>
              <a:defRPr/>
            </a:pPr>
            <a:r>
              <a:rPr lang="en-US" sz="2200" dirty="0">
                <a:latin typeface="Arial" charset="0"/>
                <a:ea typeface="ＭＳ Ｐゴシック" charset="0"/>
              </a:rPr>
              <a:t>Use simulations to estimate success rates</a:t>
            </a:r>
            <a:endParaRPr lang="en-US" sz="1600" dirty="0">
              <a:latin typeface="Arial" charset="0"/>
              <a:ea typeface="ＭＳ Ｐゴシック" charset="0"/>
            </a:endParaRPr>
          </a:p>
          <a:p>
            <a:pPr marL="0" indent="0">
              <a:lnSpc>
                <a:spcPct val="115000"/>
              </a:lnSpc>
              <a:buFont typeface="Monotype Sorts" charset="0"/>
              <a:buNone/>
              <a:defRPr/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5000"/>
              </a:lnSpc>
              <a:defRPr/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5000"/>
              </a:lnSpc>
              <a:defRPr/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5000"/>
              </a:lnSpc>
              <a:defRPr/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110000"/>
              </a:lnSpc>
              <a:defRPr/>
            </a:pPr>
            <a:endParaRPr lang="en-US" sz="1800" dirty="0">
              <a:latin typeface="Arial" charset="0"/>
              <a:ea typeface="ＭＳ Ｐゴシック" charset="0"/>
            </a:endParaRPr>
          </a:p>
        </p:txBody>
      </p:sp>
      <p:pic>
        <p:nvPicPr>
          <p:cNvPr id="4" name="Picture 3" descr="Screen Shot 2020-07-20 at 4.18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7972"/>
            <a:ext cx="9144000" cy="372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6813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298450"/>
            <a:ext cx="8077200" cy="746125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Simulations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7796" y="964424"/>
            <a:ext cx="8540102" cy="1266240"/>
          </a:xfrm>
        </p:spPr>
        <p:txBody>
          <a:bodyPr/>
          <a:lstStyle/>
          <a:p>
            <a:pPr>
              <a:lnSpc>
                <a:spcPct val="115000"/>
              </a:lnSpc>
              <a:defRPr/>
            </a:pP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Get the means, standard deviations, and correlation(s) from each study</a:t>
            </a:r>
          </a:p>
          <a:p>
            <a:pPr>
              <a:lnSpc>
                <a:spcPct val="115000"/>
              </a:lnSpc>
              <a:defRPr/>
            </a:pPr>
            <a:r>
              <a:rPr lang="en-US" sz="2200" dirty="0">
                <a:latin typeface="Arial" charset="0"/>
                <a:ea typeface="ＭＳ Ｐゴシック" charset="0"/>
              </a:rPr>
              <a:t>Draw simulated data from a multi-variate normal distribution having the sample properties</a:t>
            </a:r>
          </a:p>
          <a:p>
            <a:pPr>
              <a:lnSpc>
                <a:spcPct val="115000"/>
              </a:lnSpc>
              <a:defRPr/>
            </a:pPr>
            <a:r>
              <a:rPr lang="en-US" sz="2200" dirty="0">
                <a:latin typeface="Arial" charset="0"/>
                <a:ea typeface="ＭＳ Ｐゴシック" charset="0"/>
              </a:rPr>
              <a:t>Run the tests used by Chen &amp; Cave (2008): some should be significant and some non-significant</a:t>
            </a:r>
          </a:p>
          <a:p>
            <a:pPr lvl="1">
              <a:lnSpc>
                <a:spcPct val="115000"/>
              </a:lnSpc>
              <a:defRPr/>
            </a:pPr>
            <a:r>
              <a:rPr lang="en-US" sz="1400" dirty="0" err="1">
                <a:latin typeface="Arial" charset="0"/>
                <a:ea typeface="ＭＳ Ｐゴシック" charset="0"/>
              </a:rPr>
              <a:t>Exps</a:t>
            </a:r>
            <a:r>
              <a:rPr lang="en-US" sz="1400" dirty="0">
                <a:latin typeface="Arial" charset="0"/>
                <a:ea typeface="ＭＳ Ｐゴシック" charset="0"/>
              </a:rPr>
              <a:t>. 1, 3, 4, 5: Paired t-test for Same vs. Different objects</a:t>
            </a:r>
          </a:p>
          <a:p>
            <a:pPr lvl="1">
              <a:lnSpc>
                <a:spcPct val="115000"/>
              </a:lnSpc>
              <a:defRPr/>
            </a:pPr>
            <a:r>
              <a:rPr lang="en-US" sz="1400" dirty="0">
                <a:latin typeface="Arial" charset="0"/>
                <a:ea typeface="ＭＳ Ｐゴシック" charset="0"/>
              </a:rPr>
              <a:t>Exp. 2: Interaction (object and cue type)</a:t>
            </a:r>
          </a:p>
          <a:p>
            <a:pPr lvl="1">
              <a:lnSpc>
                <a:spcPct val="115000"/>
              </a:lnSpc>
              <a:defRPr/>
            </a:pPr>
            <a:r>
              <a:rPr lang="en-US" sz="1400" dirty="0" err="1">
                <a:latin typeface="Arial" charset="0"/>
                <a:ea typeface="ＭＳ Ｐゴシック" charset="0"/>
              </a:rPr>
              <a:t>Exps</a:t>
            </a:r>
            <a:r>
              <a:rPr lang="en-US" sz="1400" dirty="0">
                <a:latin typeface="Arial" charset="0"/>
                <a:ea typeface="ＭＳ Ｐゴシック" charset="0"/>
              </a:rPr>
              <a:t>. 1 and 3: Significant interaction of object and experiment</a:t>
            </a:r>
          </a:p>
          <a:p>
            <a:pPr lvl="1">
              <a:lnSpc>
                <a:spcPct val="115000"/>
              </a:lnSpc>
              <a:defRPr/>
            </a:pPr>
            <a:r>
              <a:rPr lang="en-US" sz="1400" dirty="0" err="1">
                <a:latin typeface="Arial" charset="0"/>
                <a:ea typeface="ＭＳ Ｐゴシック" charset="0"/>
              </a:rPr>
              <a:t>Exps</a:t>
            </a:r>
            <a:r>
              <a:rPr lang="en-US" sz="1400" dirty="0">
                <a:latin typeface="Arial" charset="0"/>
                <a:ea typeface="ＭＳ Ｐゴシック" charset="0"/>
              </a:rPr>
              <a:t>. 1 and 4: Non-significant main effect of experiment and non-significant interaction of object and experiment</a:t>
            </a:r>
          </a:p>
          <a:p>
            <a:pPr lvl="1">
              <a:lnSpc>
                <a:spcPct val="115000"/>
              </a:lnSpc>
              <a:defRPr/>
            </a:pPr>
            <a:r>
              <a:rPr lang="en-US" sz="1400" dirty="0" err="1">
                <a:latin typeface="Arial" charset="0"/>
                <a:ea typeface="ＭＳ Ｐゴシック" charset="0"/>
              </a:rPr>
              <a:t>Exps</a:t>
            </a:r>
            <a:r>
              <a:rPr lang="en-US" sz="1400" dirty="0">
                <a:latin typeface="Arial" charset="0"/>
                <a:ea typeface="ＭＳ Ｐゴシック" charset="0"/>
              </a:rPr>
              <a:t>. 4 and 5: Significant interaction of object and experiment</a:t>
            </a:r>
          </a:p>
          <a:p>
            <a:pPr lvl="1">
              <a:lnSpc>
                <a:spcPct val="115000"/>
              </a:lnSpc>
              <a:defRPr/>
            </a:pPr>
            <a:r>
              <a:rPr lang="en-US" sz="1400" dirty="0" err="1">
                <a:latin typeface="Arial" charset="0"/>
                <a:ea typeface="ＭＳ Ｐゴシック" charset="0"/>
              </a:rPr>
              <a:t>Exps</a:t>
            </a:r>
            <a:r>
              <a:rPr lang="en-US" sz="1400" dirty="0">
                <a:latin typeface="Arial" charset="0"/>
                <a:ea typeface="ＭＳ Ｐゴシック" charset="0"/>
              </a:rPr>
              <a:t>. 3 and 5: Non-significant main effect of experiment and non-significant interaction of object and experiment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5000"/>
              </a:lnSpc>
              <a:defRPr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Repeat 100,000 simulations and count how often we get successful outcomes</a:t>
            </a:r>
          </a:p>
          <a:p>
            <a:pPr>
              <a:lnSpc>
                <a:spcPct val="115000"/>
              </a:lnSpc>
              <a:defRPr/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5000"/>
              </a:lnSpc>
              <a:defRPr/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110000"/>
              </a:lnSpc>
              <a:defRPr/>
            </a:pPr>
            <a:endParaRPr lang="en-US" sz="1800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7104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298450"/>
            <a:ext cx="8077200" cy="746125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Simulations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7796" y="964424"/>
            <a:ext cx="8540102" cy="1266240"/>
          </a:xfrm>
        </p:spPr>
        <p:txBody>
          <a:bodyPr/>
          <a:lstStyle/>
          <a:p>
            <a:pPr>
              <a:lnSpc>
                <a:spcPct val="115000"/>
              </a:lnSpc>
              <a:defRPr/>
            </a:pP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Proportion of successful simulations for each test</a:t>
            </a:r>
          </a:p>
          <a:p>
            <a:pPr>
              <a:lnSpc>
                <a:spcPct val="115000"/>
              </a:lnSpc>
              <a:defRPr/>
            </a:pP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Proportion of all successful tests for each simulation</a:t>
            </a:r>
          </a:p>
          <a:p>
            <a:pPr lvl="1">
              <a:lnSpc>
                <a:spcPct val="115000"/>
              </a:lnSpc>
              <a:defRPr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1800" baseline="-25000" dirty="0">
                <a:latin typeface="Arial" charset="0"/>
                <a:ea typeface="ＭＳ Ｐゴシック" charset="0"/>
                <a:cs typeface="ＭＳ Ｐゴシック" charset="0"/>
              </a:rPr>
              <a:t>TES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=0.088 </a:t>
            </a:r>
          </a:p>
          <a:p>
            <a:pPr>
              <a:lnSpc>
                <a:spcPct val="115000"/>
              </a:lnSpc>
              <a:defRPr/>
            </a:pP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Again, these results seem </a:t>
            </a:r>
            <a:b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too good to be true</a:t>
            </a:r>
          </a:p>
          <a:p>
            <a:pPr>
              <a:lnSpc>
                <a:spcPct val="115000"/>
              </a:lnSpc>
              <a:defRPr/>
            </a:pP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I don’t want to model them</a:t>
            </a:r>
            <a:b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because they should not be</a:t>
            </a:r>
            <a:b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representative of reality</a:t>
            </a:r>
          </a:p>
          <a:p>
            <a:pPr>
              <a:lnSpc>
                <a:spcPct val="115000"/>
              </a:lnSpc>
              <a:defRPr/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5000"/>
              </a:lnSpc>
              <a:defRPr/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110000"/>
              </a:lnSpc>
              <a:defRPr/>
            </a:pPr>
            <a:endParaRPr lang="en-US" sz="1800" dirty="0">
              <a:latin typeface="Arial" charset="0"/>
              <a:ea typeface="ＭＳ Ｐゴシック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97EAC42-5838-7D4B-B783-999A0EF5B4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616537"/>
              </p:ext>
            </p:extLst>
          </p:nvPr>
        </p:nvGraphicFramePr>
        <p:xfrm>
          <a:off x="5403172" y="1885209"/>
          <a:ext cx="3267181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3181">
                  <a:extLst>
                    <a:ext uri="{9D8B030D-6E8A-4147-A177-3AD203B41FA5}">
                      <a16:colId xmlns:a16="http://schemas.microsoft.com/office/drawing/2014/main" val="90197798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8308703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Success probability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359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Experiment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944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Experiment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2125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Experiment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1914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Experiment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034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Experiment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3722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Exp. 1 v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5779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Exp. 1 v 4a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008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Exp. 1 v 4b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0.931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0262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Exp. 4 v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548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Exp. 3 v 5a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903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Exp. 3 v 5b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0.882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594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21960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298450"/>
            <a:ext cx="8077200" cy="746125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Systematic investigation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7796" y="964424"/>
            <a:ext cx="8540102" cy="1266240"/>
          </a:xfrm>
        </p:spPr>
        <p:txBody>
          <a:bodyPr/>
          <a:lstStyle/>
          <a:p>
            <a:pPr>
              <a:lnSpc>
                <a:spcPct val="115000"/>
              </a:lnSpc>
              <a:defRPr/>
            </a:pP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In early October 2018, we used Google Scholar to find multi-experiment articles </a:t>
            </a:r>
          </a:p>
          <a:p>
            <a:pPr lvl="1">
              <a:lnSpc>
                <a:spcPct val="115000"/>
              </a:lnSpc>
              <a:defRPr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Search for articles that cited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Egly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et al. (1994) and included the term “study 2” or “experiment 2”</a:t>
            </a:r>
          </a:p>
          <a:p>
            <a:pPr lvl="1">
              <a:lnSpc>
                <a:spcPct val="115000"/>
              </a:lnSpc>
              <a:defRPr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This gave 287 hits</a:t>
            </a:r>
          </a:p>
          <a:p>
            <a:pPr>
              <a:lnSpc>
                <a:spcPct val="115000"/>
              </a:lnSpc>
              <a:defRPr/>
            </a:pP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Excluded 49 dissertations, 2 conference proceedings, 5 books, 48 obviously off topic articles and 5 non-article files </a:t>
            </a:r>
          </a:p>
          <a:p>
            <a:pPr>
              <a:lnSpc>
                <a:spcPct val="115000"/>
              </a:lnSpc>
              <a:defRPr/>
            </a:pP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Downloaded PDF copies of the 178 articles for closer inspection</a:t>
            </a:r>
          </a:p>
          <a:p>
            <a:pPr lvl="1">
              <a:lnSpc>
                <a:spcPct val="115000"/>
              </a:lnSpc>
              <a:defRPr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74 had four or more experiments, but 28 were off topic (e.g., not about objected-based attention)</a:t>
            </a:r>
          </a:p>
          <a:p>
            <a:pPr lvl="1">
              <a:lnSpc>
                <a:spcPct val="115000"/>
              </a:lnSpc>
              <a:defRPr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9 articles could not be analyzed (too many errors in statistics, no statistics for key claims)</a:t>
            </a:r>
          </a:p>
          <a:p>
            <a:pPr>
              <a:lnSpc>
                <a:spcPct val="115000"/>
              </a:lnSpc>
              <a:defRPr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For 37 articles, we applied the Test for Excess Success</a:t>
            </a:r>
          </a:p>
          <a:p>
            <a:pPr>
              <a:lnSpc>
                <a:spcPct val="115000"/>
              </a:lnSpc>
              <a:defRPr/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110000"/>
              </a:lnSpc>
              <a:defRPr/>
            </a:pPr>
            <a:endParaRPr lang="en-US" sz="1800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8463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xfrm>
            <a:off x="472326" y="82216"/>
            <a:ext cx="8077200" cy="746125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Excess Success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7795" y="512363"/>
            <a:ext cx="8540102" cy="556151"/>
          </a:xfrm>
        </p:spPr>
        <p:txBody>
          <a:bodyPr/>
          <a:lstStyle/>
          <a:p>
            <a:pPr>
              <a:lnSpc>
                <a:spcPct val="115000"/>
              </a:lnSpc>
              <a:defRPr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Bigger P</a:t>
            </a:r>
            <a:r>
              <a:rPr lang="en-US" sz="2000" baseline="-25000" dirty="0">
                <a:latin typeface="Arial" charset="0"/>
                <a:ea typeface="ＭＳ Ｐゴシック" charset="0"/>
                <a:cs typeface="ＭＳ Ｐゴシック" charset="0"/>
              </a:rPr>
              <a:t>TES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is better</a:t>
            </a: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5000"/>
              </a:lnSpc>
              <a:defRPr/>
            </a:pP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110000"/>
              </a:lnSpc>
              <a:defRPr/>
            </a:pPr>
            <a:endParaRPr lang="en-US" sz="1600" dirty="0">
              <a:latin typeface="Arial" charset="0"/>
              <a:ea typeface="ＭＳ Ｐゴシック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E34C959-C7A0-2241-9BC0-6FAA790ECC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270009"/>
              </p:ext>
            </p:extLst>
          </p:nvPr>
        </p:nvGraphicFramePr>
        <p:xfrm>
          <a:off x="555487" y="920137"/>
          <a:ext cx="8405571" cy="5449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1930">
                  <a:extLst>
                    <a:ext uri="{9D8B030D-6E8A-4147-A177-3AD203B41FA5}">
                      <a16:colId xmlns:a16="http://schemas.microsoft.com/office/drawing/2014/main" val="1403099513"/>
                    </a:ext>
                  </a:extLst>
                </a:gridCol>
                <a:gridCol w="4802610">
                  <a:extLst>
                    <a:ext uri="{9D8B030D-6E8A-4147-A177-3AD203B41FA5}">
                      <a16:colId xmlns:a16="http://schemas.microsoft.com/office/drawing/2014/main" val="2795685485"/>
                    </a:ext>
                  </a:extLst>
                </a:gridCol>
                <a:gridCol w="1131031">
                  <a:extLst>
                    <a:ext uri="{9D8B030D-6E8A-4147-A177-3AD203B41FA5}">
                      <a16:colId xmlns:a16="http://schemas.microsoft.com/office/drawing/2014/main" val="4256155175"/>
                    </a:ext>
                  </a:extLst>
                </a:gridCol>
              </a:tblGrid>
              <a:tr h="2868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Authors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Title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  <a:r>
                        <a:rPr lang="en-US" sz="900" b="0" i="0" u="none" strike="noStrike" baseline="-250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TES</a:t>
                      </a:r>
                      <a:endParaRPr lang="en-US" sz="9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73645267"/>
                  </a:ext>
                </a:extLst>
              </a:tr>
              <a:tr h="28683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Marrara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&amp; Moore (2003)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Object-based selection in the two-rectangles method is not an artefact of the three-sided directional cue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0.657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45225214"/>
                  </a:ext>
                </a:extLst>
              </a:tr>
              <a:tr h="28683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Chen &amp; Huang (2015)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Solving the paradox between same-object advantage and different-object advantage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0.624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45543290"/>
                  </a:ext>
                </a:extLst>
              </a:tr>
              <a:tr h="28683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Bekkering &amp; Pratt (2004)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Object-based processes in the planning of goal-directed hand movements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0.577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41830481"/>
                  </a:ext>
                </a:extLst>
              </a:tr>
              <a:tr h="28683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Dodd &amp; Pratt (2005)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Allocating visual attention to grouped objects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0069394"/>
                  </a:ext>
                </a:extLst>
              </a:tr>
              <a:tr h="28683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Lavie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&amp; Driver (1996)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On the spatial extent of attention in object-based visual selection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0.259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63876041"/>
                  </a:ext>
                </a:extLst>
              </a:tr>
              <a:tr h="28683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Marrara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&amp; Moore (2000)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Role of perceptual organization while attending depth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0643699"/>
                  </a:ext>
                </a:extLst>
              </a:tr>
              <a:tr h="28683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Law &amp; Abrams (2002)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Object-based selection within and beyond the focus of spatial attention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94247735"/>
                  </a:ext>
                </a:extLst>
              </a:tr>
              <a:tr h="28683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Shomstein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&amp; Yantis (2002)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Object-based attention: Sensory modulation or priority setting?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0.202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49537203"/>
                  </a:ext>
                </a:extLst>
              </a:tr>
              <a:tr h="28683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Atchley &amp; Kramer (2001)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Object and space-based attentional selection in three-dimensional space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0.179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62153890"/>
                  </a:ext>
                </a:extLst>
              </a:tr>
              <a:tr h="28683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Nicol,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Watter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Gray &amp; Shore (2009)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Object-based perception mediates the effect of exogenous attention on temporal resolution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0.180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29548221"/>
                  </a:ext>
                </a:extLst>
              </a:tr>
              <a:tr h="28683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Richard, Lee, &amp;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Vecera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(2008)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Attentional spreading in object-based attention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0.167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06032847"/>
                  </a:ext>
                </a:extLst>
              </a:tr>
              <a:tr h="28683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Zemel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Behrmann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Mozer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&amp; Bavelier (2002)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Experience-dependent perceptual grouping and object-based attention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0.164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73992090"/>
                  </a:ext>
                </a:extLst>
              </a:tr>
              <a:tr h="28683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List &amp; Robertson (2007)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Inhibition of return and object-based attentional selection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18978035"/>
                  </a:ext>
                </a:extLst>
              </a:tr>
              <a:tr h="28683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Hecht &amp;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Vecera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(2007)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Attentional selection of complex objects: Joint effects of surface uniformity and part structure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53859844"/>
                  </a:ext>
                </a:extLst>
              </a:tr>
              <a:tr h="28683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Lamy &amp;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Egeth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(2002)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Object-based selection: The role of attentional shifts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24769015"/>
                  </a:ext>
                </a:extLst>
              </a:tr>
              <a:tr h="28683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 &amp; Atchley (2009)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Perceptual load modulates object-based attention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0.114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62316781"/>
                  </a:ext>
                </a:extLst>
              </a:tr>
              <a:tr h="28683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Crundall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Cole, &amp; Galpin (2007)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Object-based attention is mediated by collinearity of targets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0.107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43118678"/>
                  </a:ext>
                </a:extLst>
              </a:tr>
              <a:tr h="28683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Şentürk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Greenberg, &amp; Liu (2016)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Saccade latency indexes exogenous and endogenous object-based attention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0.102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30963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83673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xfrm>
            <a:off x="472326" y="82216"/>
            <a:ext cx="8077200" cy="746125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Excess Success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7796" y="553458"/>
            <a:ext cx="8540102" cy="556151"/>
          </a:xfrm>
        </p:spPr>
        <p:txBody>
          <a:bodyPr/>
          <a:lstStyle/>
          <a:p>
            <a:pPr>
              <a:lnSpc>
                <a:spcPct val="115000"/>
              </a:lnSpc>
              <a:defRPr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2000" baseline="-25000" dirty="0">
                <a:latin typeface="Arial" charset="0"/>
                <a:ea typeface="ＭＳ Ｐゴシック" charset="0"/>
                <a:cs typeface="ＭＳ Ｐゴシック" charset="0"/>
              </a:rPr>
              <a:t>TES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&lt;0.1, suggests serious problems</a:t>
            </a: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5000"/>
              </a:lnSpc>
              <a:defRPr/>
            </a:pP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110000"/>
              </a:lnSpc>
              <a:defRPr/>
            </a:pPr>
            <a:endParaRPr lang="en-US" sz="1600" dirty="0">
              <a:latin typeface="Arial" charset="0"/>
              <a:ea typeface="ＭＳ Ｐゴシック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E34C959-C7A0-2241-9BC0-6FAA790ECC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68878"/>
              </p:ext>
            </p:extLst>
          </p:nvPr>
        </p:nvGraphicFramePr>
        <p:xfrm>
          <a:off x="472326" y="976045"/>
          <a:ext cx="8405572" cy="52970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297">
                  <a:extLst>
                    <a:ext uri="{9D8B030D-6E8A-4147-A177-3AD203B41FA5}">
                      <a16:colId xmlns:a16="http://schemas.microsoft.com/office/drawing/2014/main" val="1403099513"/>
                    </a:ext>
                  </a:extLst>
                </a:gridCol>
                <a:gridCol w="4833688">
                  <a:extLst>
                    <a:ext uri="{9D8B030D-6E8A-4147-A177-3AD203B41FA5}">
                      <a16:colId xmlns:a16="http://schemas.microsoft.com/office/drawing/2014/main" val="2795685485"/>
                    </a:ext>
                  </a:extLst>
                </a:gridCol>
                <a:gridCol w="1133587">
                  <a:extLst>
                    <a:ext uri="{9D8B030D-6E8A-4147-A177-3AD203B41FA5}">
                      <a16:colId xmlns:a16="http://schemas.microsoft.com/office/drawing/2014/main" val="4256155175"/>
                    </a:ext>
                  </a:extLst>
                </a:gridCol>
              </a:tblGrid>
              <a:tr h="2401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Authors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Title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  <a:r>
                        <a:rPr lang="en-US" sz="1000" b="0" i="0" u="none" strike="noStrike" baseline="-2500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TES</a:t>
                      </a:r>
                      <a:endParaRPr lang="en-US" sz="1000" b="0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73645267"/>
                  </a:ext>
                </a:extLst>
              </a:tr>
              <a:tr h="24017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Luo, Wu, Wang, &amp; Fu (2018)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Prioritization to visual objects: Roles of sensory uncertainty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0.098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10508408"/>
                  </a:ext>
                </a:extLst>
              </a:tr>
              <a:tr h="24017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Schendel, Robertson &amp;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Treisman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(2001)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Objects and their locations in exogenous cuing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0.095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2992884"/>
                  </a:ext>
                </a:extLst>
              </a:tr>
              <a:tr h="28891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Yin, Xu,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Duan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&amp; Shen (2018)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Object-based attention on social units: Visual selection of hands performing a social interaction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0.092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09386059"/>
                  </a:ext>
                </a:extLst>
              </a:tr>
              <a:tr h="24017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Chen &amp; Cave (2008)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Object-based attention with endogenous cuing and positional uncertainty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0.088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40842285"/>
                  </a:ext>
                </a:extLst>
              </a:tr>
              <a:tr h="24017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Conci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&amp; Müller (2009)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The ‘beam of darkness’: Spreading of the attentional blink within and between objects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0.087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25552709"/>
                  </a:ext>
                </a:extLst>
              </a:tr>
              <a:tr h="24017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Yeari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&amp; Goldsmith (2010)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Is object-based attention mandatory? Strategic control over mode of attention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0.087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22371826"/>
                  </a:ext>
                </a:extLst>
              </a:tr>
              <a:tr h="24017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Vecera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&amp;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Behrmann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(1997)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Spatial attention does not require preattentive grouping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0.085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68208731"/>
                  </a:ext>
                </a:extLst>
              </a:tr>
              <a:tr h="28891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Zhao, Kong, &amp; Wang (2013)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Attentional spreading in object-based attention: The roles of target-object integration and target presentation time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19278785"/>
                  </a:ext>
                </a:extLst>
              </a:tr>
              <a:tr h="24017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Shomstein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&amp; Johnson (2013)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Shaping attention with reward: Effects of reward on space- and object-based selection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0.074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11430642"/>
                  </a:ext>
                </a:extLst>
              </a:tr>
              <a:tr h="28891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Chen &amp; O’Neill (2001)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Processing demand modulates the effects of spatial attention on the judged duration of a brief stimulus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0.067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32861897"/>
                  </a:ext>
                </a:extLst>
              </a:tr>
              <a:tr h="28891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Abrams &amp; Law (2000)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Object-based attention with endogenous cuing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0.063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017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Shomstein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&amp;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Behrmann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(2008)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Object-based attention: Strength of object representation and attentional guidance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0.059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6038515"/>
                  </a:ext>
                </a:extLst>
              </a:tr>
              <a:tr h="24017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Feldmann-Wüstefeld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&amp;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Schubo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̈ (2013)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Textures shape attentional focus: Evidence from exogenous and endogenous cueing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0.052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13438756"/>
                  </a:ext>
                </a:extLst>
              </a:tr>
              <a:tr h="24017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Drummond &amp;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Shomstein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(2010)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Object-based attention: Shifting or uncertainty?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42359724"/>
                  </a:ext>
                </a:extLst>
              </a:tr>
              <a:tr h="28891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Goldsmith &amp;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Yeari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(2003)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Modulation of object-based attention by spatial focus under endogenous and exogenous orienting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36387698"/>
                  </a:ext>
                </a:extLst>
              </a:tr>
              <a:tr h="28891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Nah,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Neppi-Modona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Strother,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Behrmann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&amp;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Shomstein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(2018)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Object width modulates object-based attentional selection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0.036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93663856"/>
                  </a:ext>
                </a:extLst>
              </a:tr>
              <a:tr h="24017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Smith, Ball,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Swalwell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&amp; Schenk (2016)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Object-based attentional facilitation and inhibition are neuropsychologically dissociated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46949499"/>
                  </a:ext>
                </a:extLst>
              </a:tr>
              <a:tr h="24017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Seifried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&amp; Ulrich (2011)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Exogenous visual attention prolongs perceived duration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48894101"/>
                  </a:ext>
                </a:extLst>
              </a:tr>
              <a:tr h="24017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de-Wit,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Kentridge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&amp; Milner (2009)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Object-based attention and visual area LO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20823472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3B652D5-5318-A945-B30B-AAFC9107D374}"/>
              </a:ext>
            </a:extLst>
          </p:cNvPr>
          <p:cNvSpPr/>
          <p:nvPr/>
        </p:nvSpPr>
        <p:spPr bwMode="auto">
          <a:xfrm>
            <a:off x="472326" y="3497779"/>
            <a:ext cx="8753582" cy="328773"/>
          </a:xfrm>
          <a:prstGeom prst="rect">
            <a:avLst/>
          </a:prstGeom>
          <a:solidFill>
            <a:srgbClr val="FFF77D">
              <a:alpha val="29804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BEA219-1778-2D45-9CD1-2220A4204138}"/>
              </a:ext>
            </a:extLst>
          </p:cNvPr>
          <p:cNvSpPr/>
          <p:nvPr/>
        </p:nvSpPr>
        <p:spPr bwMode="auto">
          <a:xfrm>
            <a:off x="386339" y="5685131"/>
            <a:ext cx="8753582" cy="328773"/>
          </a:xfrm>
          <a:prstGeom prst="rect">
            <a:avLst/>
          </a:prstGeom>
          <a:solidFill>
            <a:srgbClr val="FFF77D">
              <a:alpha val="29804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3457AA-7C51-C340-9FD3-9F39EA166705}"/>
              </a:ext>
            </a:extLst>
          </p:cNvPr>
          <p:cNvSpPr txBox="1"/>
          <p:nvPr/>
        </p:nvSpPr>
        <p:spPr>
          <a:xfrm>
            <a:off x="5786678" y="1621556"/>
            <a:ext cx="2922144" cy="1477328"/>
          </a:xfrm>
          <a:prstGeom prst="rect">
            <a:avLst/>
          </a:prstGeom>
          <a:solidFill>
            <a:srgbClr val="FFFB67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Conflicting findings about the effect of object-based attention on perceived duration. Neither believable.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C14015-A8EF-574A-AA3A-5649DD6C9BC8}"/>
              </a:ext>
            </a:extLst>
          </p:cNvPr>
          <p:cNvSpPr/>
          <p:nvPr/>
        </p:nvSpPr>
        <p:spPr bwMode="auto">
          <a:xfrm>
            <a:off x="298321" y="6011129"/>
            <a:ext cx="8753582" cy="328773"/>
          </a:xfrm>
          <a:prstGeom prst="rect">
            <a:avLst/>
          </a:prstGeom>
          <a:solidFill>
            <a:srgbClr val="FFD745">
              <a:alpha val="29804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12F607-7E61-074C-B802-C14FFB1D7ED5}"/>
              </a:ext>
            </a:extLst>
          </p:cNvPr>
          <p:cNvSpPr/>
          <p:nvPr/>
        </p:nvSpPr>
        <p:spPr bwMode="auto">
          <a:xfrm>
            <a:off x="337796" y="5432705"/>
            <a:ext cx="8753582" cy="328773"/>
          </a:xfrm>
          <a:prstGeom prst="rect">
            <a:avLst/>
          </a:prstGeom>
          <a:solidFill>
            <a:srgbClr val="FFD745">
              <a:alpha val="29804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5A5767-49BE-E847-BFAF-D982F852D2F6}"/>
              </a:ext>
            </a:extLst>
          </p:cNvPr>
          <p:cNvSpPr txBox="1"/>
          <p:nvPr/>
        </p:nvSpPr>
        <p:spPr>
          <a:xfrm>
            <a:off x="5627382" y="3252714"/>
            <a:ext cx="2922144" cy="147732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Investigated the same patient. Came to somewhat different conclusions. Neither believable.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006A11-DD04-DB49-8C22-E3344AE8FE3E}"/>
              </a:ext>
            </a:extLst>
          </p:cNvPr>
          <p:cNvSpPr/>
          <p:nvPr/>
        </p:nvSpPr>
        <p:spPr bwMode="auto">
          <a:xfrm>
            <a:off x="386339" y="1179470"/>
            <a:ext cx="8753582" cy="328773"/>
          </a:xfrm>
          <a:prstGeom prst="rect">
            <a:avLst/>
          </a:prstGeom>
          <a:solidFill>
            <a:srgbClr val="99FF7D">
              <a:alpha val="29804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A0418C-408A-804B-ABBC-CF5D7E1F6A83}"/>
              </a:ext>
            </a:extLst>
          </p:cNvPr>
          <p:cNvSpPr/>
          <p:nvPr/>
        </p:nvSpPr>
        <p:spPr bwMode="auto">
          <a:xfrm>
            <a:off x="298321" y="1941973"/>
            <a:ext cx="8753582" cy="328773"/>
          </a:xfrm>
          <a:prstGeom prst="rect">
            <a:avLst/>
          </a:prstGeom>
          <a:solidFill>
            <a:srgbClr val="99FF7D">
              <a:alpha val="29804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BB2260-BDE3-E845-B523-7C1957099CC0}"/>
              </a:ext>
            </a:extLst>
          </p:cNvPr>
          <p:cNvSpPr/>
          <p:nvPr/>
        </p:nvSpPr>
        <p:spPr bwMode="auto">
          <a:xfrm>
            <a:off x="337796" y="2928328"/>
            <a:ext cx="8753582" cy="328773"/>
          </a:xfrm>
          <a:prstGeom prst="rect">
            <a:avLst/>
          </a:prstGeom>
          <a:solidFill>
            <a:srgbClr val="99FF7D">
              <a:alpha val="29804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89AB7F-C353-634A-A8AD-0ED0B12EDF4F}"/>
              </a:ext>
            </a:extLst>
          </p:cNvPr>
          <p:cNvSpPr/>
          <p:nvPr/>
        </p:nvSpPr>
        <p:spPr bwMode="auto">
          <a:xfrm>
            <a:off x="390418" y="4622576"/>
            <a:ext cx="8753582" cy="328773"/>
          </a:xfrm>
          <a:prstGeom prst="rect">
            <a:avLst/>
          </a:prstGeom>
          <a:solidFill>
            <a:srgbClr val="99FF7D">
              <a:alpha val="29804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9D40C2F-766D-A44E-9DB6-0AC71671BFF2}"/>
              </a:ext>
            </a:extLst>
          </p:cNvPr>
          <p:cNvSpPr/>
          <p:nvPr/>
        </p:nvSpPr>
        <p:spPr bwMode="auto">
          <a:xfrm>
            <a:off x="298321" y="4055565"/>
            <a:ext cx="8753582" cy="328773"/>
          </a:xfrm>
          <a:prstGeom prst="rect">
            <a:avLst/>
          </a:prstGeom>
          <a:solidFill>
            <a:srgbClr val="99FF7D">
              <a:alpha val="29804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C6F799-6AC0-6540-8957-AE25A50E759F}"/>
              </a:ext>
            </a:extLst>
          </p:cNvPr>
          <p:cNvSpPr txBox="1"/>
          <p:nvPr/>
        </p:nvSpPr>
        <p:spPr>
          <a:xfrm>
            <a:off x="3830107" y="201197"/>
            <a:ext cx="5191881" cy="923330"/>
          </a:xfrm>
          <a:prstGeom prst="rect">
            <a:avLst/>
          </a:prstGeom>
          <a:solidFill>
            <a:srgbClr val="99FF7D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Explored whether object-based attention is primarily about prioritization or sensory enhancement. No clarity.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CA3B8C-6D4C-4740-93B0-051A7CA56D70}"/>
              </a:ext>
            </a:extLst>
          </p:cNvPr>
          <p:cNvSpPr/>
          <p:nvPr/>
        </p:nvSpPr>
        <p:spPr bwMode="auto">
          <a:xfrm>
            <a:off x="231056" y="1939428"/>
            <a:ext cx="8753582" cy="328773"/>
          </a:xfrm>
          <a:prstGeom prst="rect">
            <a:avLst/>
          </a:prstGeom>
          <a:solidFill>
            <a:srgbClr val="917DFF">
              <a:alpha val="29804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D0AF263-10C4-314F-BD58-683FE494E1C4}"/>
              </a:ext>
            </a:extLst>
          </p:cNvPr>
          <p:cNvSpPr/>
          <p:nvPr/>
        </p:nvSpPr>
        <p:spPr bwMode="auto">
          <a:xfrm>
            <a:off x="298321" y="4805618"/>
            <a:ext cx="8753582" cy="328773"/>
          </a:xfrm>
          <a:prstGeom prst="rect">
            <a:avLst/>
          </a:prstGeom>
          <a:solidFill>
            <a:srgbClr val="917DFF">
              <a:alpha val="29804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03796EC-011C-6645-A62D-919C9594B6C7}"/>
              </a:ext>
            </a:extLst>
          </p:cNvPr>
          <p:cNvSpPr/>
          <p:nvPr/>
        </p:nvSpPr>
        <p:spPr bwMode="auto">
          <a:xfrm>
            <a:off x="231056" y="3786858"/>
            <a:ext cx="8753582" cy="328773"/>
          </a:xfrm>
          <a:prstGeom prst="rect">
            <a:avLst/>
          </a:prstGeom>
          <a:solidFill>
            <a:srgbClr val="917DFF">
              <a:alpha val="29804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1BF7A0-CA4D-984C-A924-5399A034122C}"/>
              </a:ext>
            </a:extLst>
          </p:cNvPr>
          <p:cNvSpPr txBox="1"/>
          <p:nvPr/>
        </p:nvSpPr>
        <p:spPr>
          <a:xfrm>
            <a:off x="1845359" y="2895476"/>
            <a:ext cx="3108557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Debate about the roles of exogenous and endogenous attention. Too consistent.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D0AF263-10C4-314F-BD58-683FE494E1C4}"/>
              </a:ext>
            </a:extLst>
          </p:cNvPr>
          <p:cNvSpPr/>
          <p:nvPr/>
        </p:nvSpPr>
        <p:spPr bwMode="auto">
          <a:xfrm>
            <a:off x="268406" y="4343119"/>
            <a:ext cx="8753582" cy="328773"/>
          </a:xfrm>
          <a:prstGeom prst="rect">
            <a:avLst/>
          </a:prstGeom>
          <a:solidFill>
            <a:srgbClr val="917DFF">
              <a:alpha val="29804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68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  <p:bldP spid="4" grpId="0" animBg="1"/>
      <p:bldP spid="4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xfrm>
            <a:off x="472326" y="82216"/>
            <a:ext cx="8077200" cy="746125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How bad is it?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8893" y="828341"/>
            <a:ext cx="8540102" cy="556151"/>
          </a:xfrm>
        </p:spPr>
        <p:txBody>
          <a:bodyPr/>
          <a:lstStyle/>
          <a:p>
            <a:pPr>
              <a:lnSpc>
                <a:spcPct val="115000"/>
              </a:lnSpc>
              <a:defRPr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19 of the 37 articles (51%) have a P</a:t>
            </a:r>
            <a:r>
              <a:rPr lang="en-US" sz="2000" baseline="-25000" dirty="0">
                <a:latin typeface="Arial" charset="0"/>
                <a:ea typeface="ＭＳ Ｐゴシック" charset="0"/>
                <a:cs typeface="ＭＳ Ｐゴシック" charset="0"/>
              </a:rPr>
              <a:t>TES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value below 0.1</a:t>
            </a:r>
          </a:p>
          <a:p>
            <a:pPr>
              <a:lnSpc>
                <a:spcPct val="115000"/>
              </a:lnSpc>
              <a:defRPr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The success probability estimates are of the “least upper bound”</a:t>
            </a:r>
          </a:p>
          <a:p>
            <a:pPr lvl="1">
              <a:lnSpc>
                <a:spcPct val="115000"/>
              </a:lnSpc>
              <a:defRPr/>
            </a:pP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Some studies have relatively high P</a:t>
            </a:r>
            <a:r>
              <a:rPr lang="en-US" sz="1600" baseline="-25000" dirty="0">
                <a:latin typeface="Arial" charset="0"/>
                <a:ea typeface="ＭＳ Ｐゴシック" charset="0"/>
                <a:cs typeface="ＭＳ Ｐゴシック" charset="0"/>
              </a:rPr>
              <a:t>TES</a:t>
            </a: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 values only because not enough information was available to consider all relevant tests</a:t>
            </a:r>
          </a:p>
          <a:p>
            <a:pPr lvl="1">
              <a:lnSpc>
                <a:spcPct val="115000"/>
              </a:lnSpc>
              <a:defRPr/>
            </a:pP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Some studies have a relatively high P</a:t>
            </a:r>
            <a:r>
              <a:rPr lang="en-US" sz="1600" baseline="-25000" dirty="0">
                <a:latin typeface="Arial" charset="0"/>
                <a:ea typeface="ＭＳ Ｐゴシック" charset="0"/>
                <a:cs typeface="ＭＳ Ｐゴシック" charset="0"/>
              </a:rPr>
              <a:t>TES</a:t>
            </a: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 values because they use null findings as support for their claims</a:t>
            </a:r>
          </a:p>
          <a:p>
            <a:pPr lvl="1">
              <a:lnSpc>
                <a:spcPct val="115000"/>
              </a:lnSpc>
              <a:defRPr/>
            </a:pP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The situation is probably worse than it appears</a:t>
            </a:r>
          </a:p>
          <a:p>
            <a:pPr>
              <a:lnSpc>
                <a:spcPct val="115000"/>
              </a:lnSpc>
              <a:defRPr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This does </a:t>
            </a:r>
            <a:r>
              <a:rPr lang="en-US" sz="1800" i="1" dirty="0">
                <a:latin typeface="Arial" charset="0"/>
                <a:ea typeface="ＭＳ Ｐゴシック" charset="0"/>
                <a:cs typeface="ＭＳ Ｐゴシック" charset="0"/>
              </a:rPr>
              <a:t>not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mean that none of the effects are real or that all of the reported effects are unlikely to replicate</a:t>
            </a:r>
          </a:p>
          <a:p>
            <a:pPr lvl="1">
              <a:lnSpc>
                <a:spcPct val="115000"/>
              </a:lnSpc>
              <a:defRPr/>
            </a:pP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Rather, it means that the full set of tests that were used to draw conclusions are unlikely to fully replicate</a:t>
            </a:r>
            <a:endParaRPr lang="en-US" sz="1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5000"/>
              </a:lnSpc>
              <a:defRPr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We do not (cannot) know what went wrong in these studies</a:t>
            </a:r>
          </a:p>
          <a:p>
            <a:pPr lvl="1">
              <a:lnSpc>
                <a:spcPct val="115000"/>
              </a:lnSpc>
              <a:defRPr/>
            </a:pP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Selective reporting? (Drop studies, measures, subjects, trials)</a:t>
            </a:r>
          </a:p>
          <a:p>
            <a:pPr lvl="1">
              <a:lnSpc>
                <a:spcPct val="115000"/>
              </a:lnSpc>
              <a:defRPr/>
            </a:pP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Improper sampling? (Optional stopping)</a:t>
            </a:r>
          </a:p>
          <a:p>
            <a:pPr lvl="1">
              <a:lnSpc>
                <a:spcPct val="115000"/>
              </a:lnSpc>
              <a:defRPr/>
            </a:pP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Improper theorizing? (</a:t>
            </a:r>
            <a:r>
              <a:rPr lang="en-US" sz="1400" dirty="0" err="1">
                <a:latin typeface="Arial" charset="0"/>
                <a:ea typeface="ＭＳ Ｐゴシック" charset="0"/>
                <a:cs typeface="ＭＳ Ｐゴシック" charset="0"/>
              </a:rPr>
              <a:t>HARKing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</a:p>
          <a:p>
            <a:pPr>
              <a:lnSpc>
                <a:spcPct val="115000"/>
              </a:lnSpc>
              <a:defRPr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Difficult to generalize to articles that have fewer than 4 studies</a:t>
            </a:r>
          </a:p>
          <a:p>
            <a:pPr lvl="1">
              <a:lnSpc>
                <a:spcPct val="115000"/>
              </a:lnSpc>
              <a:defRPr/>
            </a:pP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Could be better if more resources are applied to fewer experiments</a:t>
            </a:r>
          </a:p>
          <a:p>
            <a:pPr>
              <a:lnSpc>
                <a:spcPct val="115000"/>
              </a:lnSpc>
              <a:defRPr/>
            </a:pP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63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6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66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66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66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66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xfrm>
            <a:off x="472326" y="82216"/>
            <a:ext cx="8077200" cy="746125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Is there object-based attention?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8892" y="828341"/>
            <a:ext cx="8203419" cy="972080"/>
          </a:xfrm>
        </p:spPr>
        <p:txBody>
          <a:bodyPr/>
          <a:lstStyle/>
          <a:p>
            <a:pPr>
              <a:lnSpc>
                <a:spcPct val="115000"/>
              </a:lnSpc>
              <a:defRPr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We ran an on-line experiment</a:t>
            </a:r>
          </a:p>
          <a:p>
            <a:pPr>
              <a:lnSpc>
                <a:spcPct val="115000"/>
              </a:lnSpc>
              <a:defRPr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Power analysis: comparing invalid-same and invalid-different conditions we suppose that:</a:t>
            </a:r>
          </a:p>
          <a:p>
            <a:pPr lvl="1">
              <a:lnSpc>
                <a:spcPct val="115000"/>
              </a:lnSpc>
              <a:defRPr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Mean RT difference of 15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ms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lvl="1">
              <a:lnSpc>
                <a:spcPct val="115000"/>
              </a:lnSpc>
              <a:defRPr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SD=100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ms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115000"/>
              </a:lnSpc>
              <a:defRPr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r=0.8 </a:t>
            </a:r>
          </a:p>
          <a:p>
            <a:pPr lvl="1">
              <a:lnSpc>
                <a:spcPct val="115000"/>
              </a:lnSpc>
              <a:defRPr/>
            </a:pP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Then, n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=189 gives power of 0.9, for a within-subjects design</a:t>
            </a:r>
          </a:p>
          <a:p>
            <a:pPr>
              <a:lnSpc>
                <a:spcPct val="115000"/>
              </a:lnSpc>
              <a:defRPr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Experiment ran Spring 2020, with Purdue classes switched to on-line</a:t>
            </a:r>
          </a:p>
          <a:p>
            <a:pPr lvl="1">
              <a:lnSpc>
                <a:spcPct val="115000"/>
              </a:lnSpc>
              <a:defRPr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To support students needing to complete course credits, we ended up with n=264 participants</a:t>
            </a:r>
          </a:p>
          <a:p>
            <a:pPr lvl="1">
              <a:lnSpc>
                <a:spcPct val="115000"/>
              </a:lnSpc>
              <a:defRPr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Power of 0.97</a:t>
            </a:r>
          </a:p>
        </p:txBody>
      </p:sp>
    </p:spTree>
    <p:extLst>
      <p:ext uri="{BB962C8B-B14F-4D97-AF65-F5344CB8AC3E}">
        <p14:creationId xmlns:p14="http://schemas.microsoft.com/office/powerpoint/2010/main" val="222364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6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xfrm>
            <a:off x="472326" y="82216"/>
            <a:ext cx="8077200" cy="746125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Is there object-based attention?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8893" y="828341"/>
            <a:ext cx="2467923" cy="556151"/>
          </a:xfrm>
        </p:spPr>
        <p:txBody>
          <a:bodyPr/>
          <a:lstStyle/>
          <a:p>
            <a:pPr>
              <a:lnSpc>
                <a:spcPct val="115000"/>
              </a:lnSpc>
              <a:defRPr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We ran an on-line experiment</a:t>
            </a:r>
          </a:p>
          <a:p>
            <a:pPr lvl="1">
              <a:lnSpc>
                <a:spcPct val="115000"/>
              </a:lnSpc>
              <a:defRPr/>
            </a:pP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Javascript</a:t>
            </a: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115000"/>
              </a:lnSpc>
              <a:defRPr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HTML</a:t>
            </a:r>
          </a:p>
          <a:p>
            <a:pPr lvl="1">
              <a:lnSpc>
                <a:spcPct val="115000"/>
              </a:lnSpc>
              <a:defRPr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Web browser</a:t>
            </a:r>
          </a:p>
          <a:p>
            <a:pPr lvl="1">
              <a:lnSpc>
                <a:spcPct val="115000"/>
              </a:lnSpc>
              <a:defRPr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No phones or tablets</a:t>
            </a:r>
          </a:p>
          <a:p>
            <a:pPr lvl="1">
              <a:lnSpc>
                <a:spcPct val="115000"/>
              </a:lnSpc>
              <a:defRPr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Responses via keyboard</a:t>
            </a:r>
          </a:p>
          <a:p>
            <a:pPr>
              <a:lnSpc>
                <a:spcPct val="115000"/>
              </a:lnSpc>
              <a:defRPr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Identify target letter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65635B-7731-7F46-A5E3-1E6A9E134C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737" y="828341"/>
            <a:ext cx="5517222" cy="573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560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title"/>
          </p:nvPr>
        </p:nvSpPr>
        <p:spPr>
          <a:xfrm>
            <a:off x="946150" y="298450"/>
            <a:ext cx="7162800" cy="746125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Attentional spotlight</a:t>
            </a:r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7050" y="1116013"/>
            <a:ext cx="8267629" cy="1225550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Visual attention is tied to spatial locations</a:t>
            </a:r>
          </a:p>
          <a:p>
            <a:pPr>
              <a:lnSpc>
                <a:spcPct val="115000"/>
              </a:lnSpc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Visual attention can be moved around to increase processing efficiency where it is applied</a:t>
            </a:r>
          </a:p>
          <a:p>
            <a:pPr marL="514350" lvl="1" indent="0">
              <a:lnSpc>
                <a:spcPct val="115000"/>
              </a:lnSpc>
              <a:buNone/>
            </a:pPr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5000"/>
              </a:lnSpc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5000"/>
              </a:lnSpc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5000"/>
              </a:lnSpc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5000"/>
              </a:lnSpc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110000"/>
              </a:lnSpc>
            </a:pP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6569417-378C-3247-B889-BD4C4FBC13A8}"/>
              </a:ext>
            </a:extLst>
          </p:cNvPr>
          <p:cNvCxnSpPr>
            <a:cxnSpLocks/>
          </p:cNvCxnSpPr>
          <p:nvPr/>
        </p:nvCxnSpPr>
        <p:spPr bwMode="auto">
          <a:xfrm>
            <a:off x="4392200" y="3863082"/>
            <a:ext cx="842481" cy="0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18900000" scaled="1"/>
          </a:gra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5443ABD-F1A1-264E-A95D-215DF479431C}"/>
              </a:ext>
            </a:extLst>
          </p:cNvPr>
          <p:cNvSpPr txBox="1"/>
          <p:nvPr/>
        </p:nvSpPr>
        <p:spPr>
          <a:xfrm>
            <a:off x="6965879" y="357060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B2A04A7-4585-F340-B8D5-93BFE3816CA3}"/>
              </a:ext>
            </a:extLst>
          </p:cNvPr>
          <p:cNvSpPr/>
          <p:nvPr/>
        </p:nvSpPr>
        <p:spPr bwMode="auto">
          <a:xfrm>
            <a:off x="4476352" y="3525997"/>
            <a:ext cx="616450" cy="616450"/>
          </a:xfrm>
          <a:prstGeom prst="ellipse">
            <a:avLst/>
          </a:prstGeom>
          <a:solidFill>
            <a:srgbClr val="FFC000">
              <a:alpha val="50196"/>
            </a:srgbClr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B5CE31E-2A0A-CD42-949B-D274772D7174}"/>
              </a:ext>
            </a:extLst>
          </p:cNvPr>
          <p:cNvGrpSpPr/>
          <p:nvPr/>
        </p:nvGrpSpPr>
        <p:grpSpPr>
          <a:xfrm>
            <a:off x="4646302" y="3752903"/>
            <a:ext cx="236305" cy="217469"/>
            <a:chOff x="7089169" y="3836542"/>
            <a:chExt cx="236305" cy="217469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7021588-CEC0-1449-B522-6D27A207B290}"/>
                </a:ext>
              </a:extLst>
            </p:cNvPr>
            <p:cNvCxnSpPr/>
            <p:nvPr/>
          </p:nvCxnSpPr>
          <p:spPr bwMode="auto">
            <a:xfrm>
              <a:off x="7089169" y="3945276"/>
              <a:ext cx="236305" cy="0"/>
            </a:xfrm>
            <a:prstGeom prst="lin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18900000" scaled="1"/>
            </a:gra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3FFDDD-596C-1243-A56C-3BC9EDE4F19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207321" y="3836542"/>
              <a:ext cx="0" cy="217469"/>
            </a:xfrm>
            <a:prstGeom prst="lin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18900000" scaled="1"/>
            </a:gra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64345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44444E-6 L 0.25486 -4.44444E-6 " pathEditMode="relative" ptsTypes="AA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2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inAnalysi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444" y="1677064"/>
            <a:ext cx="4035778" cy="2848369"/>
          </a:xfrm>
          <a:prstGeom prst="rect">
            <a:avLst/>
          </a:prstGeom>
        </p:spPr>
      </p:pic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xfrm>
            <a:off x="472326" y="82216"/>
            <a:ext cx="8077200" cy="746125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Analysis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8893" y="828341"/>
            <a:ext cx="8327663" cy="556151"/>
          </a:xfrm>
        </p:spPr>
        <p:txBody>
          <a:bodyPr/>
          <a:lstStyle/>
          <a:p>
            <a:pPr>
              <a:lnSpc>
                <a:spcPct val="115000"/>
              </a:lnSpc>
              <a:defRPr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Each subject produces a mean RT for each condition (remove incorrect trials, faster than 100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ms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or slower than 3000 milliseconds)</a:t>
            </a:r>
          </a:p>
          <a:p>
            <a:pPr>
              <a:lnSpc>
                <a:spcPct val="115000"/>
              </a:lnSpc>
              <a:defRPr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ANOVA</a:t>
            </a:r>
          </a:p>
          <a:p>
            <a:pPr>
              <a:lnSpc>
                <a:spcPct val="115000"/>
              </a:lnSpc>
              <a:defRPr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Main effects</a:t>
            </a:r>
          </a:p>
          <a:p>
            <a:pPr lvl="1">
              <a:lnSpc>
                <a:spcPct val="115000"/>
              </a:lnSpc>
              <a:defRPr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ISI: between subjects (p=0.22)</a:t>
            </a:r>
          </a:p>
          <a:p>
            <a:pPr lvl="1">
              <a:lnSpc>
                <a:spcPct val="115000"/>
              </a:lnSpc>
              <a:defRPr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Cue condition: within subjects</a:t>
            </a:r>
            <a:b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(p&lt;0.01)</a:t>
            </a:r>
          </a:p>
          <a:p>
            <a:pPr lvl="1">
              <a:lnSpc>
                <a:spcPct val="115000"/>
              </a:lnSpc>
              <a:defRPr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Rectangle orientation: within </a:t>
            </a:r>
            <a:b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subjects (p=0.41)</a:t>
            </a:r>
          </a:p>
          <a:p>
            <a:pPr>
              <a:lnSpc>
                <a:spcPct val="115000"/>
              </a:lnSpc>
              <a:defRPr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Pooling across rectangle orientation and ISI</a:t>
            </a:r>
          </a:p>
          <a:p>
            <a:pPr lvl="1">
              <a:lnSpc>
                <a:spcPct val="115000"/>
              </a:lnSpc>
              <a:defRPr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14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ms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difference between invalid-same and invalid-different</a:t>
            </a:r>
          </a:p>
          <a:p>
            <a:pPr lvl="1">
              <a:lnSpc>
                <a:spcPct val="115000"/>
              </a:lnSpc>
              <a:defRPr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Significant contrast: t(526)=3.15, p=0.002</a:t>
            </a:r>
          </a:p>
          <a:p>
            <a:pPr lvl="1">
              <a:lnSpc>
                <a:spcPct val="115000"/>
              </a:lnSpc>
              <a:defRPr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SDs: 91, 111</a:t>
            </a:r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, and 116 ms</a:t>
            </a: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115000"/>
              </a:lnSpc>
              <a:defRPr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Correlation for invalid-same and invalid-different, r=0.73</a:t>
            </a:r>
          </a:p>
          <a:p>
            <a:pPr lvl="1">
              <a:lnSpc>
                <a:spcPct val="115000"/>
              </a:lnSpc>
              <a:defRPr/>
            </a:pPr>
            <a:endParaRPr lang="en-US" sz="1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5000"/>
              </a:lnSpc>
              <a:defRPr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1644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xfrm>
            <a:off x="472326" y="82216"/>
            <a:ext cx="8077200" cy="746125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Analysis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8893" y="828341"/>
            <a:ext cx="8327663" cy="556151"/>
          </a:xfrm>
        </p:spPr>
        <p:txBody>
          <a:bodyPr/>
          <a:lstStyle/>
          <a:p>
            <a:pPr>
              <a:lnSpc>
                <a:spcPct val="115000"/>
              </a:lnSpc>
              <a:defRPr/>
            </a:pP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Pilz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et al. (2012) found an effect of rectangle orientation, and so do we</a:t>
            </a: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115000"/>
              </a:lnSpc>
              <a:defRPr/>
            </a:pPr>
            <a:endParaRPr lang="en-US" sz="1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5000"/>
              </a:lnSpc>
              <a:defRPr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 descr="Screen Shot 2018-12-09 at 10.02.44 AM.png">
            <a:extLst>
              <a:ext uri="{FF2B5EF4-FFF2-40B4-BE49-F238E27FC236}">
                <a16:creationId xmlns:a16="http://schemas.microsoft.com/office/drawing/2014/main" id="{477CD13F-412A-DD47-8B62-04FE5B9888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72"/>
          <a:stretch/>
        </p:blipFill>
        <p:spPr>
          <a:xfrm>
            <a:off x="2523510" y="1499109"/>
            <a:ext cx="3614823" cy="2016150"/>
          </a:xfrm>
          <a:prstGeom prst="rect">
            <a:avLst/>
          </a:prstGeom>
        </p:spPr>
      </p:pic>
      <p:pic>
        <p:nvPicPr>
          <p:cNvPr id="3" name="Picture 2" descr="HorizontalRectangles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33" y="4369901"/>
            <a:ext cx="3032478" cy="21402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2112" y="3951112"/>
            <a:ext cx="3013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Horizontal:  33 </a:t>
            </a:r>
            <a:r>
              <a:rPr lang="en-US" dirty="0" err="1"/>
              <a:t>ms</a:t>
            </a:r>
            <a:r>
              <a:rPr lang="en-US" dirty="0"/>
              <a:t>, p&lt;0.001</a:t>
            </a:r>
          </a:p>
        </p:txBody>
      </p:sp>
      <p:pic>
        <p:nvPicPr>
          <p:cNvPr id="6" name="Picture 5" descr="VerticalRecangles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898" y="4385219"/>
            <a:ext cx="3030770" cy="21390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98068" y="3990622"/>
            <a:ext cx="2564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Vertical:  -4 </a:t>
            </a:r>
            <a:r>
              <a:rPr lang="en-US" dirty="0" err="1"/>
              <a:t>ms</a:t>
            </a:r>
            <a:r>
              <a:rPr lang="en-US" dirty="0"/>
              <a:t>, p=0.45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43956" y="1507068"/>
            <a:ext cx="14273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29 </a:t>
            </a:r>
            <a:r>
              <a:rPr lang="en-US" sz="1400" dirty="0" err="1"/>
              <a:t>ms</a:t>
            </a:r>
            <a:r>
              <a:rPr lang="en-US" sz="1400" dirty="0"/>
              <a:t>, p&lt;0.001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62689" y="1574801"/>
            <a:ext cx="14870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-16 </a:t>
            </a:r>
            <a:r>
              <a:rPr lang="en-US" sz="1400" dirty="0" err="1"/>
              <a:t>ms</a:t>
            </a:r>
            <a:r>
              <a:rPr lang="en-US" sz="1400" dirty="0"/>
              <a:t>, p&lt;0.001</a:t>
            </a:r>
          </a:p>
        </p:txBody>
      </p:sp>
    </p:spTree>
    <p:extLst>
      <p:ext uri="{BB962C8B-B14F-4D97-AF65-F5344CB8AC3E}">
        <p14:creationId xmlns:p14="http://schemas.microsoft.com/office/powerpoint/2010/main" val="20197919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xfrm>
            <a:off x="472326" y="82216"/>
            <a:ext cx="8077200" cy="746125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Conclusions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8892" y="828341"/>
            <a:ext cx="8203419" cy="972080"/>
          </a:xfrm>
        </p:spPr>
        <p:txBody>
          <a:bodyPr/>
          <a:lstStyle/>
          <a:p>
            <a:pPr>
              <a:lnSpc>
                <a:spcPct val="115000"/>
              </a:lnSpc>
              <a:defRPr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If there is an object-based attention effect, many experiments (with typical sample sizes) should not show it (just due to random sampling)</a:t>
            </a:r>
          </a:p>
          <a:p>
            <a:pPr>
              <a:lnSpc>
                <a:spcPct val="115000"/>
              </a:lnSpc>
              <a:defRPr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Many articles have a notable absence of experimental failures (too good to be true), which suggests something has gone wrong in sampling, reporting, or analyzing the data </a:t>
            </a:r>
          </a:p>
          <a:p>
            <a:pPr>
              <a:lnSpc>
                <a:spcPct val="115000"/>
              </a:lnSpc>
              <a:defRPr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Large sample studies (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Pilz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et al, 2012, current) do not find convincing evidence of an object-based attention effect </a:t>
            </a:r>
          </a:p>
          <a:p>
            <a:pPr lvl="1">
              <a:lnSpc>
                <a:spcPct val="115000"/>
              </a:lnSpc>
              <a:defRPr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According to theory, the effect should not depend on rectangle orientation</a:t>
            </a:r>
          </a:p>
          <a:p>
            <a:pPr>
              <a:lnSpc>
                <a:spcPct val="115000"/>
              </a:lnSpc>
              <a:defRPr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This literature is not worth modeling until it produces better data</a:t>
            </a:r>
          </a:p>
        </p:txBody>
      </p:sp>
    </p:spTree>
    <p:extLst>
      <p:ext uri="{BB962C8B-B14F-4D97-AF65-F5344CB8AC3E}">
        <p14:creationId xmlns:p14="http://schemas.microsoft.com/office/powerpoint/2010/main" val="20251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xfrm>
            <a:off x="472326" y="82216"/>
            <a:ext cx="8077200" cy="746125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Implications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8893" y="828341"/>
            <a:ext cx="8540102" cy="556151"/>
          </a:xfrm>
        </p:spPr>
        <p:txBody>
          <a:bodyPr/>
          <a:lstStyle/>
          <a:p>
            <a:pPr>
              <a:lnSpc>
                <a:spcPct val="115000"/>
              </a:lnSpc>
              <a:defRPr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Lots of clever studies</a:t>
            </a:r>
          </a:p>
          <a:p>
            <a:pPr lvl="1">
              <a:lnSpc>
                <a:spcPct val="115000"/>
              </a:lnSpc>
              <a:defRPr/>
            </a:pP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With stimuli and tasks that </a:t>
            </a:r>
            <a:r>
              <a:rPr lang="en-US" sz="1400" i="1" dirty="0">
                <a:latin typeface="Arial" charset="0"/>
                <a:ea typeface="ＭＳ Ｐゴシック" charset="0"/>
                <a:cs typeface="ＭＳ Ｐゴシック" charset="0"/>
              </a:rPr>
              <a:t>should</a:t>
            </a: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 answer serious questions about object-based attention</a:t>
            </a:r>
          </a:p>
          <a:p>
            <a:pPr>
              <a:lnSpc>
                <a:spcPct val="115000"/>
              </a:lnSpc>
              <a:defRPr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Run with completely unreasonable sample sizes</a:t>
            </a:r>
          </a:p>
          <a:p>
            <a:pPr>
              <a:lnSpc>
                <a:spcPct val="115000"/>
              </a:lnSpc>
              <a:defRPr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Most studies use entirely new methods, stimuli, and measures</a:t>
            </a:r>
          </a:p>
          <a:p>
            <a:pPr lvl="1">
              <a:lnSpc>
                <a:spcPct val="115000"/>
              </a:lnSpc>
              <a:defRPr/>
            </a:pP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No one is validating/checking anything (or they are not reporting or using such validations)</a:t>
            </a:r>
          </a:p>
          <a:p>
            <a:pPr>
              <a:lnSpc>
                <a:spcPct val="115000"/>
              </a:lnSpc>
              <a:defRPr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No one does (or at least reports) a power analysis</a:t>
            </a:r>
          </a:p>
          <a:p>
            <a:pPr lvl="1">
              <a:lnSpc>
                <a:spcPct val="115000"/>
              </a:lnSpc>
              <a:defRPr/>
            </a:pP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Even when replicating a previous study</a:t>
            </a:r>
          </a:p>
          <a:p>
            <a:pPr>
              <a:lnSpc>
                <a:spcPct val="115000"/>
              </a:lnSpc>
              <a:defRPr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Post hoc theorizing seems to be ubiquitous</a:t>
            </a:r>
          </a:p>
          <a:p>
            <a:pPr lvl="1">
              <a:lnSpc>
                <a:spcPct val="115000"/>
              </a:lnSpc>
              <a:defRPr/>
            </a:pP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Failed predictions are “rolled in” to the theoretical conclusions (sometimes explicitly)</a:t>
            </a:r>
          </a:p>
          <a:p>
            <a:pPr>
              <a:lnSpc>
                <a:spcPct val="115000"/>
              </a:lnSpc>
              <a:defRPr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Sloppy reporting of statistics</a:t>
            </a:r>
          </a:p>
          <a:p>
            <a:pPr lvl="1">
              <a:lnSpc>
                <a:spcPct val="115000"/>
              </a:lnSpc>
              <a:defRPr/>
            </a:pP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Degrees of freedom do not match sample sizes</a:t>
            </a:r>
          </a:p>
          <a:p>
            <a:pPr lvl="1">
              <a:lnSpc>
                <a:spcPct val="115000"/>
              </a:lnSpc>
              <a:defRPr/>
            </a:pP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p-values are miscalculated</a:t>
            </a:r>
          </a:p>
          <a:p>
            <a:pPr lvl="1">
              <a:lnSpc>
                <a:spcPct val="115000"/>
              </a:lnSpc>
              <a:defRPr/>
            </a:pP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Test statistics are not possible given reported means and standard deviations</a:t>
            </a:r>
          </a:p>
          <a:p>
            <a:pPr lvl="1">
              <a:lnSpc>
                <a:spcPct val="115000"/>
              </a:lnSpc>
              <a:defRPr/>
            </a:pP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Computed correlations end up taking impossible values</a:t>
            </a:r>
          </a:p>
          <a:p>
            <a:pPr>
              <a:lnSpc>
                <a:spcPct val="115000"/>
              </a:lnSpc>
              <a:defRPr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Millions of dollars in grant money have been wasted</a:t>
            </a:r>
          </a:p>
          <a:p>
            <a:pPr>
              <a:lnSpc>
                <a:spcPct val="115000"/>
              </a:lnSpc>
              <a:defRPr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There’s an opportunity for good experiments to be done here!</a:t>
            </a:r>
          </a:p>
        </p:txBody>
      </p:sp>
    </p:spTree>
    <p:extLst>
      <p:ext uri="{BB962C8B-B14F-4D97-AF65-F5344CB8AC3E}">
        <p14:creationId xmlns:p14="http://schemas.microsoft.com/office/powerpoint/2010/main" val="64195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6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66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66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66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66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662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662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662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ChangeArrowheads="1"/>
          </p:cNvSpPr>
          <p:nvPr>
            <p:ph type="title"/>
          </p:nvPr>
        </p:nvSpPr>
        <p:spPr>
          <a:xfrm>
            <a:off x="946150" y="298450"/>
            <a:ext cx="7162800" cy="746125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Attentional spotlight</a:t>
            </a:r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7050" y="1116012"/>
            <a:ext cx="8267629" cy="1493623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Many variations</a:t>
            </a:r>
          </a:p>
          <a:p>
            <a:pPr lvl="1">
              <a:lnSpc>
                <a:spcPct val="115000"/>
              </a:lnSpc>
            </a:pP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Exogenous cue (vs. endogenous cue)</a:t>
            </a:r>
          </a:p>
          <a:p>
            <a:pPr lvl="1">
              <a:lnSpc>
                <a:spcPct val="115000"/>
              </a:lnSpc>
            </a:pP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Vary timing between cue and target</a:t>
            </a:r>
          </a:p>
          <a:p>
            <a:pPr lvl="1">
              <a:lnSpc>
                <a:spcPct val="115000"/>
              </a:lnSpc>
            </a:pP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Detection, identification, discrimination tasks</a:t>
            </a:r>
          </a:p>
          <a:p>
            <a:pPr lvl="1">
              <a:lnSpc>
                <a:spcPct val="115000"/>
              </a:lnSpc>
            </a:pP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Measure reaction time, correct detection, d-prime</a:t>
            </a:r>
          </a:p>
          <a:p>
            <a:pPr lvl="1">
              <a:lnSpc>
                <a:spcPct val="115000"/>
              </a:lnSpc>
            </a:pP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Specialized subjects (patients)</a:t>
            </a:r>
          </a:p>
          <a:p>
            <a:pPr lvl="1">
              <a:lnSpc>
                <a:spcPct val="115000"/>
              </a:lnSpc>
            </a:pPr>
            <a:r>
              <a:rPr lang="en-US" sz="1400" dirty="0">
                <a:latin typeface="Arial" charset="0"/>
                <a:ea typeface="ＭＳ Ｐゴシック" charset="0"/>
                <a:cs typeface="ＭＳ Ｐゴシック" charset="0"/>
              </a:rPr>
              <a:t>Distance from attentional focus (gradient of attention)</a:t>
            </a:r>
          </a:p>
          <a:p>
            <a:pPr>
              <a:lnSpc>
                <a:spcPct val="115000"/>
              </a:lnSpc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5000"/>
              </a:lnSpc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5000"/>
              </a:lnSpc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5000"/>
              </a:lnSpc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110000"/>
              </a:lnSpc>
            </a:pP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6569417-378C-3247-B889-BD4C4FBC13A8}"/>
              </a:ext>
            </a:extLst>
          </p:cNvPr>
          <p:cNvCxnSpPr>
            <a:cxnSpLocks/>
          </p:cNvCxnSpPr>
          <p:nvPr/>
        </p:nvCxnSpPr>
        <p:spPr bwMode="auto">
          <a:xfrm>
            <a:off x="7053202" y="3874024"/>
            <a:ext cx="97610" cy="0"/>
          </a:xfrm>
          <a:prstGeom prst="straightConnector1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18900000" scaled="1"/>
          </a:gra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5443ABD-F1A1-264E-A95D-215DF479431C}"/>
              </a:ext>
            </a:extLst>
          </p:cNvPr>
          <p:cNvSpPr txBox="1"/>
          <p:nvPr/>
        </p:nvSpPr>
        <p:spPr>
          <a:xfrm rot="10800000">
            <a:off x="2455524" y="368909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B2A04A7-4585-F340-B8D5-93BFE3816CA3}"/>
              </a:ext>
            </a:extLst>
          </p:cNvPr>
          <p:cNvSpPr/>
          <p:nvPr/>
        </p:nvSpPr>
        <p:spPr bwMode="auto">
          <a:xfrm>
            <a:off x="4433059" y="3540427"/>
            <a:ext cx="616450" cy="616450"/>
          </a:xfrm>
          <a:prstGeom prst="ellipse">
            <a:avLst/>
          </a:prstGeom>
          <a:solidFill>
            <a:srgbClr val="FFC000">
              <a:alpha val="50196"/>
            </a:srgbClr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B5CE31E-2A0A-CD42-949B-D274772D7174}"/>
              </a:ext>
            </a:extLst>
          </p:cNvPr>
          <p:cNvGrpSpPr/>
          <p:nvPr/>
        </p:nvGrpSpPr>
        <p:grpSpPr>
          <a:xfrm>
            <a:off x="4646302" y="3752903"/>
            <a:ext cx="236305" cy="217469"/>
            <a:chOff x="7089169" y="3836542"/>
            <a:chExt cx="236305" cy="217469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7021588-CEC0-1449-B522-6D27A207B290}"/>
                </a:ext>
              </a:extLst>
            </p:cNvPr>
            <p:cNvCxnSpPr/>
            <p:nvPr/>
          </p:nvCxnSpPr>
          <p:spPr bwMode="auto">
            <a:xfrm>
              <a:off x="7089169" y="3945276"/>
              <a:ext cx="236305" cy="0"/>
            </a:xfrm>
            <a:prstGeom prst="lin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18900000" scaled="1"/>
            </a:gra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D3FFDDD-596C-1243-A56C-3BC9EDE4F19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207321" y="3836542"/>
              <a:ext cx="0" cy="217469"/>
            </a:xfrm>
            <a:prstGeom prst="lin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18900000" scaled="1"/>
            </a:gra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87237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44444E-6 L 0.25486 -4.44444E-6 " pathEditMode="relative" ptsTypes="AA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/>
          </p:nvPr>
        </p:nvSpPr>
        <p:spPr>
          <a:xfrm>
            <a:off x="946150" y="298450"/>
            <a:ext cx="7162800" cy="746125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Typical data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7050" y="1116013"/>
            <a:ext cx="7854950" cy="1225550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Simple detection task (arrow cue)</a:t>
            </a:r>
          </a:p>
          <a:p>
            <a:pPr lvl="1">
              <a:lnSpc>
                <a:spcPct val="115000"/>
              </a:lnSpc>
            </a:pP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College students (37,759)</a:t>
            </a:r>
          </a:p>
          <a:p>
            <a:pPr lvl="1">
              <a:lnSpc>
                <a:spcPct val="115000"/>
              </a:lnSpc>
            </a:pP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Within-subjects design</a:t>
            </a:r>
          </a:p>
          <a:p>
            <a:pPr lvl="1">
              <a:lnSpc>
                <a:spcPct val="115000"/>
              </a:lnSpc>
            </a:pP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40 </a:t>
            </a:r>
            <a:r>
              <a:rPr lang="en-US" sz="1600" dirty="0" err="1">
                <a:latin typeface="Arial" charset="0"/>
                <a:ea typeface="ＭＳ Ｐゴシック" charset="0"/>
                <a:cs typeface="ＭＳ Ｐゴシック" charset="0"/>
              </a:rPr>
              <a:t>ms</a:t>
            </a: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 difference in reaction time between valid and invalid trials</a:t>
            </a:r>
          </a:p>
          <a:p>
            <a:pPr>
              <a:lnSpc>
                <a:spcPct val="115000"/>
              </a:lnSpc>
            </a:pPr>
            <a:endParaRPr lang="en-US" sz="2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5000"/>
              </a:lnSpc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5000"/>
              </a:lnSpc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5000"/>
              </a:lnSpc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5000"/>
              </a:lnSpc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110000"/>
              </a:lnSpc>
            </a:pP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71A064-1FBA-0E47-8E00-2290F8B51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849" y="2949538"/>
            <a:ext cx="5484688" cy="365645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/>
          </p:nvPr>
        </p:nvSpPr>
        <p:spPr>
          <a:xfrm>
            <a:off x="946150" y="298450"/>
            <a:ext cx="7162800" cy="746125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Two-rectangles method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7050" y="1116013"/>
            <a:ext cx="7854950" cy="538126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Egly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Driver &amp;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Rafal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(1994)</a:t>
            </a:r>
          </a:p>
          <a:p>
            <a:pPr lvl="1">
              <a:lnSpc>
                <a:spcPct val="115000"/>
              </a:lnSpc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Valid cue</a:t>
            </a:r>
          </a:p>
          <a:p>
            <a:pPr>
              <a:lnSpc>
                <a:spcPct val="115000"/>
              </a:lnSpc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5000"/>
              </a:lnSpc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5000"/>
              </a:lnSpc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5000"/>
              </a:lnSpc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110000"/>
              </a:lnSpc>
            </a:pP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789ADFC-2A80-1C40-8A68-49FD14FE9E8D}"/>
              </a:ext>
            </a:extLst>
          </p:cNvPr>
          <p:cNvGrpSpPr/>
          <p:nvPr/>
        </p:nvGrpSpPr>
        <p:grpSpPr>
          <a:xfrm>
            <a:off x="3164441" y="2774023"/>
            <a:ext cx="2449602" cy="2434975"/>
            <a:chOff x="3164441" y="2774023"/>
            <a:chExt cx="2449602" cy="243497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AADDE0B-80BA-5E44-81D9-0EFB7413197A}"/>
                </a:ext>
              </a:extLst>
            </p:cNvPr>
            <p:cNvSpPr/>
            <p:nvPr/>
          </p:nvSpPr>
          <p:spPr bwMode="auto">
            <a:xfrm>
              <a:off x="3164441" y="2774023"/>
              <a:ext cx="698643" cy="243497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A807584-5E34-0A4B-86BA-2E1CE95C4527}"/>
                </a:ext>
              </a:extLst>
            </p:cNvPr>
            <p:cNvSpPr/>
            <p:nvPr/>
          </p:nvSpPr>
          <p:spPr bwMode="auto">
            <a:xfrm>
              <a:off x="4915400" y="2774023"/>
              <a:ext cx="698643" cy="243497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B5CE31E-2A0A-CD42-949B-D274772D7174}"/>
              </a:ext>
            </a:extLst>
          </p:cNvPr>
          <p:cNvGrpSpPr/>
          <p:nvPr/>
        </p:nvGrpSpPr>
        <p:grpSpPr>
          <a:xfrm>
            <a:off x="4271089" y="3882775"/>
            <a:ext cx="236305" cy="217469"/>
            <a:chOff x="7089169" y="3836542"/>
            <a:chExt cx="236305" cy="217469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7021588-CEC0-1449-B522-6D27A207B290}"/>
                </a:ext>
              </a:extLst>
            </p:cNvPr>
            <p:cNvCxnSpPr/>
            <p:nvPr/>
          </p:nvCxnSpPr>
          <p:spPr bwMode="auto">
            <a:xfrm>
              <a:off x="7089169" y="3945276"/>
              <a:ext cx="236305" cy="0"/>
            </a:xfrm>
            <a:prstGeom prst="lin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18900000" scaled="1"/>
            </a:gra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D3FFDDD-596C-1243-A56C-3BC9EDE4F19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207321" y="3836542"/>
              <a:ext cx="0" cy="217469"/>
            </a:xfrm>
            <a:prstGeom prst="lin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18900000" scaled="1"/>
            </a:gra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F73EE54-13E0-3043-A6C1-DA7263EC136B}"/>
              </a:ext>
            </a:extLst>
          </p:cNvPr>
          <p:cNvGrpSpPr/>
          <p:nvPr/>
        </p:nvGrpSpPr>
        <p:grpSpPr>
          <a:xfrm>
            <a:off x="3164441" y="4553164"/>
            <a:ext cx="698643" cy="655834"/>
            <a:chOff x="4915400" y="4923034"/>
            <a:chExt cx="698643" cy="65583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3E7CBF8-EF73-8142-8272-AFD9EA70325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15400" y="5578868"/>
              <a:ext cx="698643" cy="0"/>
            </a:xfrm>
            <a:prstGeom prst="lin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18900000" scaled="1"/>
            </a:gra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C4EBBC9-F1DE-0B43-A863-47AACBE2B30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614043" y="4923034"/>
              <a:ext cx="0" cy="655834"/>
            </a:xfrm>
            <a:prstGeom prst="lin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18900000" scaled="1"/>
            </a:gra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D4FBE9B-E997-B24F-A339-E89D8CEF868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15400" y="4923034"/>
              <a:ext cx="0" cy="655834"/>
            </a:xfrm>
            <a:prstGeom prst="lin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18900000" scaled="1"/>
            </a:gra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583D6E8C-95FA-3F45-AA4C-12F907CA6E1C}"/>
              </a:ext>
            </a:extLst>
          </p:cNvPr>
          <p:cNvSpPr/>
          <p:nvPr/>
        </p:nvSpPr>
        <p:spPr bwMode="auto">
          <a:xfrm>
            <a:off x="3226086" y="4553164"/>
            <a:ext cx="575352" cy="575352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21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/>
          </p:nvPr>
        </p:nvSpPr>
        <p:spPr>
          <a:xfrm>
            <a:off x="946150" y="298450"/>
            <a:ext cx="7162800" cy="746125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Two-rectangles method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7050" y="1116013"/>
            <a:ext cx="7854950" cy="538126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Egly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Driver &amp;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Rafal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(1994)</a:t>
            </a:r>
          </a:p>
          <a:p>
            <a:pPr lvl="1">
              <a:lnSpc>
                <a:spcPct val="115000"/>
              </a:lnSpc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Invalid cue, same object</a:t>
            </a:r>
          </a:p>
          <a:p>
            <a:pPr>
              <a:lnSpc>
                <a:spcPct val="115000"/>
              </a:lnSpc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5000"/>
              </a:lnSpc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5000"/>
              </a:lnSpc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5000"/>
              </a:lnSpc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110000"/>
              </a:lnSpc>
            </a:pP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789ADFC-2A80-1C40-8A68-49FD14FE9E8D}"/>
              </a:ext>
            </a:extLst>
          </p:cNvPr>
          <p:cNvGrpSpPr/>
          <p:nvPr/>
        </p:nvGrpSpPr>
        <p:grpSpPr>
          <a:xfrm>
            <a:off x="3164441" y="2774023"/>
            <a:ext cx="2449602" cy="2434975"/>
            <a:chOff x="3164441" y="2774023"/>
            <a:chExt cx="2449602" cy="243497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AADDE0B-80BA-5E44-81D9-0EFB7413197A}"/>
                </a:ext>
              </a:extLst>
            </p:cNvPr>
            <p:cNvSpPr/>
            <p:nvPr/>
          </p:nvSpPr>
          <p:spPr bwMode="auto">
            <a:xfrm>
              <a:off x="3164441" y="2774023"/>
              <a:ext cx="698643" cy="243497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A807584-5E34-0A4B-86BA-2E1CE95C4527}"/>
                </a:ext>
              </a:extLst>
            </p:cNvPr>
            <p:cNvSpPr/>
            <p:nvPr/>
          </p:nvSpPr>
          <p:spPr bwMode="auto">
            <a:xfrm>
              <a:off x="4915400" y="2774023"/>
              <a:ext cx="698643" cy="243497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B5CE31E-2A0A-CD42-949B-D274772D7174}"/>
              </a:ext>
            </a:extLst>
          </p:cNvPr>
          <p:cNvGrpSpPr/>
          <p:nvPr/>
        </p:nvGrpSpPr>
        <p:grpSpPr>
          <a:xfrm>
            <a:off x="4271089" y="3882775"/>
            <a:ext cx="236305" cy="217469"/>
            <a:chOff x="7089169" y="3836542"/>
            <a:chExt cx="236305" cy="217469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7021588-CEC0-1449-B522-6D27A207B290}"/>
                </a:ext>
              </a:extLst>
            </p:cNvPr>
            <p:cNvCxnSpPr/>
            <p:nvPr/>
          </p:nvCxnSpPr>
          <p:spPr bwMode="auto">
            <a:xfrm>
              <a:off x="7089169" y="3945276"/>
              <a:ext cx="236305" cy="0"/>
            </a:xfrm>
            <a:prstGeom prst="lin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18900000" scaled="1"/>
            </a:gra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D3FFDDD-596C-1243-A56C-3BC9EDE4F19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207321" y="3836542"/>
              <a:ext cx="0" cy="217469"/>
            </a:xfrm>
            <a:prstGeom prst="lin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18900000" scaled="1"/>
            </a:gra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F73EE54-13E0-3043-A6C1-DA7263EC136B}"/>
              </a:ext>
            </a:extLst>
          </p:cNvPr>
          <p:cNvGrpSpPr/>
          <p:nvPr/>
        </p:nvGrpSpPr>
        <p:grpSpPr>
          <a:xfrm rot="10800000">
            <a:off x="4915399" y="2775734"/>
            <a:ext cx="698643" cy="655834"/>
            <a:chOff x="4915400" y="4923034"/>
            <a:chExt cx="698643" cy="65583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3E7CBF8-EF73-8142-8272-AFD9EA70325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15400" y="5578868"/>
              <a:ext cx="698643" cy="0"/>
            </a:xfrm>
            <a:prstGeom prst="lin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18900000" scaled="1"/>
            </a:gra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C4EBBC9-F1DE-0B43-A863-47AACBE2B30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614043" y="4923034"/>
              <a:ext cx="0" cy="655834"/>
            </a:xfrm>
            <a:prstGeom prst="lin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18900000" scaled="1"/>
            </a:gra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D4FBE9B-E997-B24F-A339-E89D8CEF868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15400" y="4923034"/>
              <a:ext cx="0" cy="655834"/>
            </a:xfrm>
            <a:prstGeom prst="lin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18900000" scaled="1"/>
            </a:gra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583D6E8C-95FA-3F45-AA4C-12F907CA6E1C}"/>
              </a:ext>
            </a:extLst>
          </p:cNvPr>
          <p:cNvSpPr/>
          <p:nvPr/>
        </p:nvSpPr>
        <p:spPr bwMode="auto">
          <a:xfrm>
            <a:off x="4977044" y="4561726"/>
            <a:ext cx="575352" cy="575352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26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ChangeArrowheads="1"/>
          </p:cNvSpPr>
          <p:nvPr>
            <p:ph type="title"/>
          </p:nvPr>
        </p:nvSpPr>
        <p:spPr>
          <a:xfrm>
            <a:off x="946150" y="298450"/>
            <a:ext cx="7162800" cy="746125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Two-rectangles method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7050" y="1116013"/>
            <a:ext cx="7854950" cy="538126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Egly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, Driver &amp; </a:t>
            </a: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Rafal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(1994)</a:t>
            </a:r>
          </a:p>
          <a:p>
            <a:pPr lvl="1">
              <a:lnSpc>
                <a:spcPct val="115000"/>
              </a:lnSpc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Invalid cue, different object</a:t>
            </a:r>
          </a:p>
          <a:p>
            <a:pPr>
              <a:lnSpc>
                <a:spcPct val="115000"/>
              </a:lnSpc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5000"/>
              </a:lnSpc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5000"/>
              </a:lnSpc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15000"/>
              </a:lnSpc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110000"/>
              </a:lnSpc>
            </a:pP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789ADFC-2A80-1C40-8A68-49FD14FE9E8D}"/>
              </a:ext>
            </a:extLst>
          </p:cNvPr>
          <p:cNvGrpSpPr/>
          <p:nvPr/>
        </p:nvGrpSpPr>
        <p:grpSpPr>
          <a:xfrm>
            <a:off x="3164441" y="2774023"/>
            <a:ext cx="2449602" cy="2434975"/>
            <a:chOff x="3164441" y="2774023"/>
            <a:chExt cx="2449602" cy="243497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AADDE0B-80BA-5E44-81D9-0EFB7413197A}"/>
                </a:ext>
              </a:extLst>
            </p:cNvPr>
            <p:cNvSpPr/>
            <p:nvPr/>
          </p:nvSpPr>
          <p:spPr bwMode="auto">
            <a:xfrm>
              <a:off x="3164441" y="2774023"/>
              <a:ext cx="698643" cy="243497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A807584-5E34-0A4B-86BA-2E1CE95C4527}"/>
                </a:ext>
              </a:extLst>
            </p:cNvPr>
            <p:cNvSpPr/>
            <p:nvPr/>
          </p:nvSpPr>
          <p:spPr bwMode="auto">
            <a:xfrm>
              <a:off x="4915400" y="2774023"/>
              <a:ext cx="698643" cy="243497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B5CE31E-2A0A-CD42-949B-D274772D7174}"/>
              </a:ext>
            </a:extLst>
          </p:cNvPr>
          <p:cNvGrpSpPr/>
          <p:nvPr/>
        </p:nvGrpSpPr>
        <p:grpSpPr>
          <a:xfrm>
            <a:off x="4271089" y="3882775"/>
            <a:ext cx="236305" cy="217469"/>
            <a:chOff x="7089169" y="3836542"/>
            <a:chExt cx="236305" cy="217469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7021588-CEC0-1449-B522-6D27A207B290}"/>
                </a:ext>
              </a:extLst>
            </p:cNvPr>
            <p:cNvCxnSpPr/>
            <p:nvPr/>
          </p:nvCxnSpPr>
          <p:spPr bwMode="auto">
            <a:xfrm>
              <a:off x="7089169" y="3945276"/>
              <a:ext cx="236305" cy="0"/>
            </a:xfrm>
            <a:prstGeom prst="lin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18900000" scaled="1"/>
            </a:gra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D3FFDDD-596C-1243-A56C-3BC9EDE4F19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207321" y="3836542"/>
              <a:ext cx="0" cy="217469"/>
            </a:xfrm>
            <a:prstGeom prst="lin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18900000" scaled="1"/>
            </a:gra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F73EE54-13E0-3043-A6C1-DA7263EC136B}"/>
              </a:ext>
            </a:extLst>
          </p:cNvPr>
          <p:cNvGrpSpPr/>
          <p:nvPr/>
        </p:nvGrpSpPr>
        <p:grpSpPr>
          <a:xfrm rot="10800000">
            <a:off x="3164440" y="2774023"/>
            <a:ext cx="698643" cy="655834"/>
            <a:chOff x="4915400" y="4923034"/>
            <a:chExt cx="698643" cy="65583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3E7CBF8-EF73-8142-8272-AFD9EA70325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15400" y="5578868"/>
              <a:ext cx="698643" cy="0"/>
            </a:xfrm>
            <a:prstGeom prst="lin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18900000" scaled="1"/>
            </a:gra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C4EBBC9-F1DE-0B43-A863-47AACBE2B30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614043" y="4923034"/>
              <a:ext cx="0" cy="655834"/>
            </a:xfrm>
            <a:prstGeom prst="lin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18900000" scaled="1"/>
            </a:gra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D4FBE9B-E997-B24F-A339-E89D8CEF868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915400" y="4923034"/>
              <a:ext cx="0" cy="655834"/>
            </a:xfrm>
            <a:prstGeom prst="lin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18900000" scaled="1"/>
            </a:gra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583D6E8C-95FA-3F45-AA4C-12F907CA6E1C}"/>
              </a:ext>
            </a:extLst>
          </p:cNvPr>
          <p:cNvSpPr/>
          <p:nvPr/>
        </p:nvSpPr>
        <p:spPr bwMode="auto">
          <a:xfrm>
            <a:off x="4977045" y="2814264"/>
            <a:ext cx="575352" cy="575352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75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PURDUE">
  <a:themeElements>
    <a:clrScheme name="">
      <a:dk1>
        <a:srgbClr val="000000"/>
      </a:dk1>
      <a:lt1>
        <a:srgbClr val="FFFFFF"/>
      </a:lt1>
      <a:dk2>
        <a:srgbClr val="4E3DB9"/>
      </a:dk2>
      <a:lt2>
        <a:srgbClr val="919191"/>
      </a:lt2>
      <a:accent1>
        <a:srgbClr val="FC0128"/>
      </a:accent1>
      <a:accent2>
        <a:srgbClr val="F95AB7"/>
      </a:accent2>
      <a:accent3>
        <a:srgbClr val="FFFFFF"/>
      </a:accent3>
      <a:accent4>
        <a:srgbClr val="000000"/>
      </a:accent4>
      <a:accent5>
        <a:srgbClr val="FDAAAC"/>
      </a:accent5>
      <a:accent6>
        <a:srgbClr val="E251A6"/>
      </a:accent6>
      <a:hlink>
        <a:srgbClr val="00DFCA"/>
      </a:hlink>
      <a:folHlink>
        <a:srgbClr val="ECD95E"/>
      </a:folHlink>
    </a:clrScheme>
    <a:fontScheme name="PURD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18900000" scaled="1"/>
        </a:gra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18900000" scaled="1"/>
        </a:gra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PURD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RDU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RDU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RDU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RDU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RDU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RDU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20778</TotalTime>
  <Words>3249</Words>
  <Application>Microsoft Macintosh PowerPoint</Application>
  <PresentationFormat>On-screen Show (4:3)</PresentationFormat>
  <Paragraphs>570</Paragraphs>
  <Slides>43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MS PGothic</vt:lpstr>
      <vt:lpstr>MS PGothic</vt:lpstr>
      <vt:lpstr>Arial</vt:lpstr>
      <vt:lpstr>Helvetica</vt:lpstr>
      <vt:lpstr>Monotype Sorts</vt:lpstr>
      <vt:lpstr>Times New Roman</vt:lpstr>
      <vt:lpstr>Wingdings</vt:lpstr>
      <vt:lpstr>PURDUE</vt:lpstr>
      <vt:lpstr>Excess success in investigations of object-based attention</vt:lpstr>
      <vt:lpstr>Visual attention</vt:lpstr>
      <vt:lpstr>Visual attention</vt:lpstr>
      <vt:lpstr>Attentional spotlight</vt:lpstr>
      <vt:lpstr>Attentional spotlight</vt:lpstr>
      <vt:lpstr>Typical data</vt:lpstr>
      <vt:lpstr>Two-rectangles method</vt:lpstr>
      <vt:lpstr>Two-rectangles method</vt:lpstr>
      <vt:lpstr>Two-rectangles method</vt:lpstr>
      <vt:lpstr>Typical data</vt:lpstr>
      <vt:lpstr>Object-based attention</vt:lpstr>
      <vt:lpstr>Object-based attention</vt:lpstr>
      <vt:lpstr>Neural modeling</vt:lpstr>
      <vt:lpstr>Cartoon explanation</vt:lpstr>
      <vt:lpstr>Cartoon explanation</vt:lpstr>
      <vt:lpstr>Cartoon explanation</vt:lpstr>
      <vt:lpstr>Cartoon explanation</vt:lpstr>
      <vt:lpstr>Neural modeling</vt:lpstr>
      <vt:lpstr>Representative finding</vt:lpstr>
      <vt:lpstr>Puzzling numbers</vt:lpstr>
      <vt:lpstr>Puzzling numbers</vt:lpstr>
      <vt:lpstr>Puzzling numbers</vt:lpstr>
      <vt:lpstr>Big study</vt:lpstr>
      <vt:lpstr>Excess success</vt:lpstr>
      <vt:lpstr>Experiment 1</vt:lpstr>
      <vt:lpstr>Experiment 1</vt:lpstr>
      <vt:lpstr>Experiment 2</vt:lpstr>
      <vt:lpstr>Experiment 4</vt:lpstr>
      <vt:lpstr>All experiments</vt:lpstr>
      <vt:lpstr>Excess success</vt:lpstr>
      <vt:lpstr>Complicated case</vt:lpstr>
      <vt:lpstr>Simulations</vt:lpstr>
      <vt:lpstr>Simulations</vt:lpstr>
      <vt:lpstr>Systematic investigation</vt:lpstr>
      <vt:lpstr>Excess Success</vt:lpstr>
      <vt:lpstr>Excess Success</vt:lpstr>
      <vt:lpstr>How bad is it?</vt:lpstr>
      <vt:lpstr>Is there object-based attention?</vt:lpstr>
      <vt:lpstr>Is there object-based attention?</vt:lpstr>
      <vt:lpstr>Analysis</vt:lpstr>
      <vt:lpstr>Analysis</vt:lpstr>
      <vt:lpstr>Conclusions</vt:lpstr>
      <vt:lpstr>Implications</vt:lpstr>
    </vt:vector>
  </TitlesOfParts>
  <Company>Purdue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PSY200 Cognitive Psychology</dc:title>
  <dc:subject>Lecture 29</dc:subject>
  <dc:creator>Greg Francis</dc:creator>
  <cp:lastModifiedBy>Francis, Gregory S</cp:lastModifiedBy>
  <cp:revision>1137</cp:revision>
  <cp:lastPrinted>1998-04-13T18:34:14Z</cp:lastPrinted>
  <dcterms:created xsi:type="dcterms:W3CDTF">2012-03-16T19:36:56Z</dcterms:created>
  <dcterms:modified xsi:type="dcterms:W3CDTF">2020-11-06T19:14:35Z</dcterms:modified>
</cp:coreProperties>
</file>