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256" r:id="rId2"/>
    <p:sldId id="272" r:id="rId3"/>
    <p:sldId id="281" r:id="rId4"/>
    <p:sldId id="282" r:id="rId5"/>
    <p:sldId id="283" r:id="rId6"/>
    <p:sldId id="292" r:id="rId7"/>
    <p:sldId id="284" r:id="rId8"/>
    <p:sldId id="285" r:id="rId9"/>
    <p:sldId id="286" r:id="rId10"/>
    <p:sldId id="287" r:id="rId11"/>
    <p:sldId id="289" r:id="rId12"/>
    <p:sldId id="291" r:id="rId13"/>
    <p:sldId id="293" r:id="rId14"/>
    <p:sldId id="294" r:id="rId15"/>
    <p:sldId id="295" r:id="rId16"/>
    <p:sldId id="296" r:id="rId17"/>
    <p:sldId id="297" r:id="rId18"/>
    <p:sldId id="298" r:id="rId19"/>
    <p:sldId id="299" r:id="rId20"/>
    <p:sldId id="300" r:id="rId21"/>
    <p:sldId id="303" r:id="rId22"/>
    <p:sldId id="301" r:id="rId23"/>
    <p:sldId id="302"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07"/>
    <p:restoredTop sz="83946"/>
  </p:normalViewPr>
  <p:slideViewPr>
    <p:cSldViewPr snapToGrid="0" snapToObjects="1">
      <p:cViewPr varScale="1">
        <p:scale>
          <a:sx n="243" d="100"/>
          <a:sy n="243" d="100"/>
        </p:scale>
        <p:origin x="2768" y="192"/>
      </p:cViewPr>
      <p:guideLst/>
    </p:cSldViewPr>
  </p:slideViewPr>
  <p:notesTextViewPr>
    <p:cViewPr>
      <p:scale>
        <a:sx n="1" d="1"/>
        <a:sy n="1" d="1"/>
      </p:scale>
      <p:origin x="0" y="0"/>
    </p:cViewPr>
  </p:notesTextViewPr>
  <p:sorterViewPr>
    <p:cViewPr>
      <p:scale>
        <a:sx n="191" d="100"/>
        <a:sy n="19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4A49D-9D53-A341-83D6-18E342026436}" type="datetimeFigureOut">
              <a:rPr lang="en-US" smtClean="0"/>
              <a:t>5/18/21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C1ED6-A65C-2444-BFFE-E5A0D3ACBF36}" type="slidenum">
              <a:rPr lang="en-US" smtClean="0"/>
              <a:t>‹#›</a:t>
            </a:fld>
            <a:endParaRPr lang="en-US"/>
          </a:p>
        </p:txBody>
      </p:sp>
    </p:spTree>
    <p:extLst>
      <p:ext uri="{BB962C8B-B14F-4D97-AF65-F5344CB8AC3E}">
        <p14:creationId xmlns:p14="http://schemas.microsoft.com/office/powerpoint/2010/main" val="395490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a:t>
            </a:r>
            <a:r>
              <a:rPr lang="en-US"/>
              <a:t>is nicely </a:t>
            </a:r>
            <a:r>
              <a:rPr lang="en-US" dirty="0"/>
              <a:t>placed in the schedule, as I’ll be tying together the two themes from the first session, of causal models and contextuality by default, or more generally extensions of contextuality to inconsistently connected systems</a:t>
            </a:r>
          </a:p>
        </p:txBody>
      </p:sp>
      <p:sp>
        <p:nvSpPr>
          <p:cNvPr id="4" name="Slide Number Placeholder 3"/>
          <p:cNvSpPr>
            <a:spLocks noGrp="1"/>
          </p:cNvSpPr>
          <p:nvPr>
            <p:ph type="sldNum" sz="quarter" idx="5"/>
          </p:nvPr>
        </p:nvSpPr>
        <p:spPr/>
        <p:txBody>
          <a:bodyPr/>
          <a:lstStyle/>
          <a:p>
            <a:fld id="{443C1ED6-A65C-2444-BFFE-E5A0D3ACBF36}" type="slidenum">
              <a:rPr lang="en-US" smtClean="0"/>
              <a:t>1</a:t>
            </a:fld>
            <a:endParaRPr lang="en-US"/>
          </a:p>
        </p:txBody>
      </p:sp>
    </p:spTree>
    <p:extLst>
      <p:ext uri="{BB962C8B-B14F-4D97-AF65-F5344CB8AC3E}">
        <p14:creationId xmlns:p14="http://schemas.microsoft.com/office/powerpoint/2010/main" val="3146150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I’ve laid out the problem and set up the analytical framework, here’s what I’ll do for the rest of this talk</a:t>
            </a:r>
          </a:p>
        </p:txBody>
      </p:sp>
      <p:sp>
        <p:nvSpPr>
          <p:cNvPr id="4" name="Slide Number Placeholder 3"/>
          <p:cNvSpPr>
            <a:spLocks noGrp="1"/>
          </p:cNvSpPr>
          <p:nvPr>
            <p:ph type="sldNum" sz="quarter" idx="5"/>
          </p:nvPr>
        </p:nvSpPr>
        <p:spPr/>
        <p:txBody>
          <a:bodyPr/>
          <a:lstStyle/>
          <a:p>
            <a:fld id="{443C1ED6-A65C-2444-BFFE-E5A0D3ACBF36}" type="slidenum">
              <a:rPr lang="en-US" smtClean="0"/>
              <a:t>11</a:t>
            </a:fld>
            <a:endParaRPr lang="en-US"/>
          </a:p>
        </p:txBody>
      </p:sp>
    </p:spTree>
    <p:extLst>
      <p:ext uri="{BB962C8B-B14F-4D97-AF65-F5344CB8AC3E}">
        <p14:creationId xmlns:p14="http://schemas.microsoft.com/office/powerpoint/2010/main" val="3704985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12</a:t>
            </a:fld>
            <a:endParaRPr lang="en-US"/>
          </a:p>
        </p:txBody>
      </p:sp>
    </p:spTree>
    <p:extLst>
      <p:ext uri="{BB962C8B-B14F-4D97-AF65-F5344CB8AC3E}">
        <p14:creationId xmlns:p14="http://schemas.microsoft.com/office/powerpoint/2010/main" val="2547255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13</a:t>
            </a:fld>
            <a:endParaRPr lang="en-US"/>
          </a:p>
        </p:txBody>
      </p:sp>
    </p:spTree>
    <p:extLst>
      <p:ext uri="{BB962C8B-B14F-4D97-AF65-F5344CB8AC3E}">
        <p14:creationId xmlns:p14="http://schemas.microsoft.com/office/powerpoint/2010/main" val="160276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…restrict the space of graphs that we need to consider</a:t>
            </a:r>
          </a:p>
          <a:p>
            <a:endParaRPr lang="en-US" dirty="0"/>
          </a:p>
          <a:p>
            <a:r>
              <a:rPr lang="en-US" dirty="0"/>
              <a:t>First, I’m going to restrict to what I’ve called the Bell representation, meaning graphs where context is decomposed into measurement settings for all observers</a:t>
            </a:r>
          </a:p>
          <a:p>
            <a:endParaRPr lang="en-US" dirty="0"/>
          </a:p>
          <a:p>
            <a:r>
              <a:rPr lang="en-US" dirty="0"/>
              <a:t>There’s no loss of generality since we can assign a different observer to each observable with a dummy measurement whenever that observable isn’t measured</a:t>
            </a:r>
          </a:p>
          <a:p>
            <a:endParaRPr lang="en-US" dirty="0"/>
          </a:p>
          <a:p>
            <a:r>
              <a:rPr lang="en-US" dirty="0"/>
              <a:t>That’s not to say we couldn’t end up with different variants of contextuality using the KS representation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KS representation is tricky: a measurement is sometimes observed and sometimes hidden, depending on context</a:t>
            </a:r>
          </a:p>
          <a:p>
            <a:endParaRPr lang="en-US" dirty="0"/>
          </a:p>
          <a:p>
            <a:r>
              <a:rPr lang="en-US" dirty="0"/>
              <a:t>Collapse over mediating hidden variables as just described, discard ones with no observable descendants, and since the remainder have no parents we can combine them into one composite variable with no parents</a:t>
            </a:r>
          </a:p>
        </p:txBody>
      </p:sp>
      <p:sp>
        <p:nvSpPr>
          <p:cNvPr id="4" name="Slide Number Placeholder 3"/>
          <p:cNvSpPr>
            <a:spLocks noGrp="1"/>
          </p:cNvSpPr>
          <p:nvPr>
            <p:ph type="sldNum" sz="quarter" idx="5"/>
          </p:nvPr>
        </p:nvSpPr>
        <p:spPr/>
        <p:txBody>
          <a:bodyPr/>
          <a:lstStyle/>
          <a:p>
            <a:fld id="{443C1ED6-A65C-2444-BFFE-E5A0D3ACBF36}" type="slidenum">
              <a:rPr lang="en-US" smtClean="0"/>
              <a:t>14</a:t>
            </a:fld>
            <a:endParaRPr lang="en-US"/>
          </a:p>
        </p:txBody>
      </p:sp>
    </p:spTree>
    <p:extLst>
      <p:ext uri="{BB962C8B-B14F-4D97-AF65-F5344CB8AC3E}">
        <p14:creationId xmlns:p14="http://schemas.microsoft.com/office/powerpoint/2010/main" val="418188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Technically this is a model family, because we have different graphs for the different directions of dependence among the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And then there’s a whole array of models we can define by allowing only a particular subset of connections of each type, perhaps motivated by considerations of the physical system under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example in a Leggett-Garg type scenario that has a temporal ordering to the measurements, we might want to allow dependences only in the forward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So then the question is, what variants of contextuality do we get from each of these graphs or graph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local model, we don’t have to worry about hidden influences because there are no nonlocal influences at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parameter-dependence model, prohibiting hidden influences yields my previous model-based definition of noncontextuality, which is equivalent to CbD’s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But these other families involving outcome dependence are previously unexplored, so it’s these two that I’ll focus on now</a:t>
            </a:r>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15</a:t>
            </a:fld>
            <a:endParaRPr lang="en-US"/>
          </a:p>
        </p:txBody>
      </p:sp>
    </p:spTree>
    <p:extLst>
      <p:ext uri="{BB962C8B-B14F-4D97-AF65-F5344CB8AC3E}">
        <p14:creationId xmlns:p14="http://schemas.microsoft.com/office/powerpoint/2010/main" val="148894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16</a:t>
            </a:fld>
            <a:endParaRPr lang="en-US"/>
          </a:p>
        </p:txBody>
      </p:sp>
    </p:spTree>
    <p:extLst>
      <p:ext uri="{BB962C8B-B14F-4D97-AF65-F5344CB8AC3E}">
        <p14:creationId xmlns:p14="http://schemas.microsoft.com/office/powerpoint/2010/main" val="19820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t>But </a:t>
                </a:r>
                <a14:m>
                  <m:oMath xmlns:m="http://schemas.openxmlformats.org/officeDocument/2006/math">
                    <m:sSup>
                      <m:sSupPr>
                        <m:ctrlPr>
                          <a:rPr lang="en-US" sz="1200" i="1">
                            <a:latin typeface="Cambria Math" panose="02040503050406030204" pitchFamily="18" charset="0"/>
                          </a:rPr>
                        </m:ctrlPr>
                      </m:sSupPr>
                      <m:e>
                        <m:r>
                          <a:rPr lang="en-US" sz="1200" b="0" i="1">
                            <a:latin typeface="Cambria Math" panose="02040503050406030204" pitchFamily="18" charset="0"/>
                          </a:rPr>
                          <m:t>𝒢</m:t>
                        </m:r>
                      </m:e>
                      <m:sup>
                        <m:r>
                          <m:rPr>
                            <m:sty m:val="p"/>
                          </m:rPr>
                          <a:rPr lang="en-US" sz="1200" b="0">
                            <a:latin typeface="Cambria Math" panose="02040503050406030204" pitchFamily="18" charset="0"/>
                          </a:rPr>
                          <m:t>od</m:t>
                        </m:r>
                        <m:r>
                          <a:rPr lang="en-US" sz="1200" b="0">
                            <a:latin typeface="Cambria Math" panose="02040503050406030204" pitchFamily="18" charset="0"/>
                          </a:rPr>
                          <m:t>,</m:t>
                        </m:r>
                        <m:r>
                          <m:rPr>
                            <m:sty m:val="p"/>
                          </m:rPr>
                          <a:rPr lang="en-US" sz="1200" b="0">
                            <a:latin typeface="Cambria Math" panose="02040503050406030204" pitchFamily="18" charset="0"/>
                          </a:rPr>
                          <m:t>pd</m:t>
                        </m:r>
                      </m:sup>
                    </m:sSup>
                  </m:oMath>
                </a14:m>
                <a:r>
                  <a:rPr lang="en-US" sz="1200" dirty="0"/>
                  <a:t> is too flexible</a:t>
                </a:r>
              </a:p>
              <a:p>
                <a:endParaRPr lang="en-US" sz="1200" dirty="0"/>
              </a:p>
              <a:p>
                <a:r>
                  <a:rPr lang="en-US" sz="1200" dirty="0"/>
                  <a:t>The causal influences on B are fully observable, because it doesn’t depend on the hidden state at all</a:t>
                </a:r>
              </a:p>
            </p:txBody>
          </p:sp>
        </mc:Choice>
        <mc:Fallback xmlns="">
          <p:sp>
            <p:nvSpPr>
              <p:cNvPr id="3" name="Notes Placeholder 2"/>
              <p:cNvSpPr>
                <a:spLocks noGrp="1"/>
              </p:cNvSpPr>
              <p:nvPr>
                <p:ph type="body" idx="1"/>
              </p:nvPr>
            </p:nvSpPr>
            <p:spPr/>
            <p:txBody>
              <a:bodyPr/>
              <a:lstStyle/>
              <a:p>
                <a:r>
                  <a:rPr lang="en-US" sz="1200" dirty="0"/>
                  <a:t>But </a:t>
                </a:r>
                <a:r>
                  <a:rPr lang="en-US" sz="1200" b="0" i="0">
                    <a:latin typeface="Cambria Math" panose="02040503050406030204" pitchFamily="18" charset="0"/>
                  </a:rPr>
                  <a:t>𝒢^(od,pd)</a:t>
                </a:r>
                <a:r>
                  <a:rPr lang="en-US" sz="1200" dirty="0"/>
                  <a:t> is too flexible</a:t>
                </a:r>
              </a:p>
              <a:p>
                <a:endParaRPr lang="en-US" sz="1200" dirty="0"/>
              </a:p>
              <a:p>
                <a:r>
                  <a:rPr lang="en-US" sz="1200" dirty="0"/>
                  <a:t>The causal influences on B are fully observable, because it doesn’t depend on the hidden state at all</a:t>
                </a:r>
              </a:p>
            </p:txBody>
          </p:sp>
        </mc:Fallback>
      </mc:AlternateContent>
      <p:sp>
        <p:nvSpPr>
          <p:cNvPr id="4" name="Slide Number Placeholder 3"/>
          <p:cNvSpPr>
            <a:spLocks noGrp="1"/>
          </p:cNvSpPr>
          <p:nvPr>
            <p:ph type="sldNum" sz="quarter" idx="5"/>
          </p:nvPr>
        </p:nvSpPr>
        <p:spPr/>
        <p:txBody>
          <a:bodyPr/>
          <a:lstStyle/>
          <a:p>
            <a:fld id="{443C1ED6-A65C-2444-BFFE-E5A0D3ACBF36}" type="slidenum">
              <a:rPr lang="en-US" smtClean="0"/>
              <a:t>17</a:t>
            </a:fld>
            <a:endParaRPr lang="en-US"/>
          </a:p>
        </p:txBody>
      </p:sp>
    </p:spTree>
    <p:extLst>
      <p:ext uri="{BB962C8B-B14F-4D97-AF65-F5344CB8AC3E}">
        <p14:creationId xmlns:p14="http://schemas.microsoft.com/office/powerpoint/2010/main" val="3557723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This one is also too flexible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Now B does depend on the hidden state, but that dependence is fully observable in the marginals, so again there’s no hidden influence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18</a:t>
            </a:fld>
            <a:endParaRPr lang="en-US"/>
          </a:p>
        </p:txBody>
      </p:sp>
    </p:spTree>
    <p:extLst>
      <p:ext uri="{BB962C8B-B14F-4D97-AF65-F5344CB8AC3E}">
        <p14:creationId xmlns:p14="http://schemas.microsoft.com/office/powerpoint/2010/main" val="194608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Reversing the apparatus: If our result would have been up, now it will be down, and if it would have been down now it will be up</a:t>
            </a:r>
          </a:p>
          <a:p>
            <a:endParaRPr lang="en-US" sz="1200" dirty="0"/>
          </a:p>
          <a:p>
            <a:r>
              <a:rPr lang="en-US" sz="1200" dirty="0"/>
              <a:t>Strictly speaking, these are theoretical considerations and aren’t observable</a:t>
            </a:r>
          </a:p>
          <a:p>
            <a:r>
              <a:rPr lang="en-US" sz="1200" dirty="0"/>
              <a:t>Thus from a purely operational standpoint it may be plausible to prohibit local hidden influence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19</a:t>
            </a:fld>
            <a:endParaRPr lang="en-US"/>
          </a:p>
        </p:txBody>
      </p:sp>
    </p:spTree>
    <p:extLst>
      <p:ext uri="{BB962C8B-B14F-4D97-AF65-F5344CB8AC3E}">
        <p14:creationId xmlns:p14="http://schemas.microsoft.com/office/powerpoint/2010/main" val="1485877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This system has a global joint distribution where A1 and B1 are anticorrelated with A2 and B2</a:t>
            </a:r>
          </a:p>
          <a:p>
            <a:r>
              <a:rPr lang="en-US" sz="1200"/>
              <a:t>But if we deny local hidden influence then this system is G-contextual under outcome dependence</a:t>
            </a:r>
          </a:p>
          <a:p>
            <a:endParaRPr lang="en-US" sz="1200"/>
          </a:p>
          <a:p>
            <a:r>
              <a:rPr lang="en-US" sz="1200"/>
              <a:t>You might also ask what happens when we prohibit local hidden influence in the model with both outcome and parameter dependence</a:t>
            </a:r>
          </a:p>
          <a:p>
            <a:r>
              <a:rPr lang="en-US" sz="1200"/>
              <a:t>but there we still have the opposite situation where the model is too flexible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20</a:t>
            </a:fld>
            <a:endParaRPr lang="en-US"/>
          </a:p>
        </p:txBody>
      </p:sp>
    </p:spTree>
    <p:extLst>
      <p:ext uri="{BB962C8B-B14F-4D97-AF65-F5344CB8AC3E}">
        <p14:creationId xmlns:p14="http://schemas.microsoft.com/office/powerpoint/2010/main" val="422346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Causality has been always been fundamental to contextuality</a:t>
            </a:r>
          </a:p>
          <a:p>
            <a:r>
              <a:rPr lang="en-US" dirty="0"/>
              <a:t>The factorizable models that are the subject of Bell’s original theorem embody a causal theory as represented in this graph,</a:t>
            </a:r>
          </a:p>
          <a:p>
            <a:r>
              <a:rPr lang="en-US" dirty="0"/>
              <a:t>where Alice’s outcome depends only…</a:t>
            </a:r>
          </a:p>
          <a:p>
            <a:endParaRPr lang="en-US" dirty="0"/>
          </a:p>
          <a:p>
            <a:r>
              <a:rPr lang="en-US" dirty="0"/>
              <a:t>The factorizability condition is equivalent to exclusions of two additional causal connections…</a:t>
            </a:r>
          </a:p>
          <a:p>
            <a:endParaRPr lang="en-US" dirty="0"/>
          </a:p>
          <a:p>
            <a:r>
              <a:rPr lang="en-US" dirty="0"/>
              <a:t>A similar situation applies with Kochen-Specker contextuality, </a:t>
            </a:r>
          </a:p>
          <a:p>
            <a:r>
              <a:rPr lang="en-US" dirty="0"/>
              <a:t>where </a:t>
            </a:r>
            <a:r>
              <a:rPr lang="en-US" dirty="0" err="1"/>
              <a:t>noncontextual</a:t>
            </a:r>
            <a:r>
              <a:rPr lang="en-US" dirty="0"/>
              <a:t> models are defined such that measurement outcomes depend only on the state of the system </a:t>
            </a:r>
          </a:p>
          <a:p>
            <a:r>
              <a:rPr lang="en-US" dirty="0"/>
              <a:t>and not on what other measurements are made</a:t>
            </a:r>
          </a:p>
          <a:p>
            <a:r>
              <a:rPr lang="en-US" dirty="0"/>
              <a:t>which is equivalent to a similar factorizability condition by the Fine-Abramsky-</a:t>
            </a:r>
            <a:r>
              <a:rPr lang="en-US" dirty="0" err="1"/>
              <a:t>Brandenburger</a:t>
            </a:r>
            <a:r>
              <a:rPr lang="en-US" dirty="0"/>
              <a:t> theorem</a:t>
            </a:r>
          </a:p>
        </p:txBody>
      </p:sp>
      <p:sp>
        <p:nvSpPr>
          <p:cNvPr id="4" name="Slide Number Placeholder 3"/>
          <p:cNvSpPr>
            <a:spLocks noGrp="1"/>
          </p:cNvSpPr>
          <p:nvPr>
            <p:ph type="sldNum" sz="quarter" idx="5"/>
          </p:nvPr>
        </p:nvSpPr>
        <p:spPr/>
        <p:txBody>
          <a:bodyPr/>
          <a:lstStyle/>
          <a:p>
            <a:fld id="{443C1ED6-A65C-2444-BFFE-E5A0D3ACBF36}" type="slidenum">
              <a:rPr lang="en-US" smtClean="0"/>
              <a:t>2</a:t>
            </a:fld>
            <a:endParaRPr lang="en-US"/>
          </a:p>
        </p:txBody>
      </p:sp>
    </p:spTree>
    <p:extLst>
      <p:ext uri="{BB962C8B-B14F-4D97-AF65-F5344CB8AC3E}">
        <p14:creationId xmlns:p14="http://schemas.microsoft.com/office/powerpoint/2010/main" val="2649296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I considered whether we could get a useful extension of contextuality by combining the principle of no hidden influences with Cavalcanti’s no fine-tuning principle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we let the choice of G be determined automatically by the no-fine-tuning principle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nice feature of G-contextuality under NFT is that it meets my primary criterion of agreeing with KS-contextuality on consistently connected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fact follows from Pearl &amp; Cavalcanti’s theorem…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general systems where there are no exact conditional independence relations, NFT leaves us with the general graph structure with both parameter and outcome 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it turns out this model is extremely flexible, even with no hidden influence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particular, if we restrict to binary observables, then there’s a G-</a:t>
            </a:r>
            <a:r>
              <a:rPr lang="en-US" dirty="0" err="1"/>
              <a:t>noncontextual</a:t>
            </a:r>
            <a:r>
              <a:rPr lang="en-US" dirty="0"/>
              <a:t> model of any behavior, for any graph in this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Theorem 1 of </a:t>
            </a:r>
            <a:r>
              <a:rPr lang="en-US" sz="1200" dirty="0" err="1"/>
              <a:t>Dzhafarov</a:t>
            </a:r>
            <a:r>
              <a:rPr lang="en-US" sz="1200" dirty="0"/>
              <a:t> &amp; </a:t>
            </a:r>
            <a:r>
              <a:rPr lang="en-US" sz="1200" dirty="0" err="1"/>
              <a:t>Kujala</a:t>
            </a:r>
            <a:r>
              <a:rPr lang="en-US" sz="1200" dirty="0"/>
              <a:t> concerning the existence of a </a:t>
            </a:r>
            <a:r>
              <a:rPr lang="en-US" sz="1200" dirty="0" err="1"/>
              <a:t>multimaximal</a:t>
            </a:r>
            <a:r>
              <a:rPr lang="en-US" sz="1200" dirty="0"/>
              <a:t> coupling for any set of binary random variables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the construction in the proof yields a model without local hidden influence, so reintroducing that restriction also wouldn’t matter</a:t>
            </a:r>
          </a:p>
        </p:txBody>
      </p:sp>
      <p:sp>
        <p:nvSpPr>
          <p:cNvPr id="4" name="Slide Number Placeholder 3"/>
          <p:cNvSpPr>
            <a:spLocks noGrp="1"/>
          </p:cNvSpPr>
          <p:nvPr>
            <p:ph type="sldNum" sz="quarter" idx="5"/>
          </p:nvPr>
        </p:nvSpPr>
        <p:spPr/>
        <p:txBody>
          <a:bodyPr/>
          <a:lstStyle/>
          <a:p>
            <a:fld id="{443C1ED6-A65C-2444-BFFE-E5A0D3ACBF36}" type="slidenum">
              <a:rPr lang="en-US" smtClean="0"/>
              <a:t>21</a:t>
            </a:fld>
            <a:endParaRPr lang="en-US"/>
          </a:p>
        </p:txBody>
      </p:sp>
    </p:spTree>
    <p:extLst>
      <p:ext uri="{BB962C8B-B14F-4D97-AF65-F5344CB8AC3E}">
        <p14:creationId xmlns:p14="http://schemas.microsoft.com/office/powerpoint/2010/main" val="352418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22</a:t>
            </a:fld>
            <a:endParaRPr lang="en-US"/>
          </a:p>
        </p:txBody>
      </p:sp>
    </p:spTree>
    <p:extLst>
      <p:ext uri="{BB962C8B-B14F-4D97-AF65-F5344CB8AC3E}">
        <p14:creationId xmlns:p14="http://schemas.microsoft.com/office/powerpoint/2010/main" val="372471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CbD</a:t>
            </a:r>
            <a:r>
              <a:rPr lang="en-US" dirty="0"/>
              <a:t> defines contextuality according to a bound on how identical the random variables for each observable across different contexts can be</a:t>
            </a:r>
          </a:p>
          <a:p>
            <a:r>
              <a:rPr lang="en-US" dirty="0"/>
              <a:t>Specifically, a system is </a:t>
            </a:r>
            <a:r>
              <a:rPr lang="en-US" dirty="0" err="1"/>
              <a:t>CbD-noncontextual</a:t>
            </a:r>
            <a:r>
              <a:rPr lang="en-US" dirty="0"/>
              <a:t> if there exists…</a:t>
            </a:r>
          </a:p>
        </p:txBody>
      </p:sp>
      <p:sp>
        <p:nvSpPr>
          <p:cNvPr id="4" name="Slide Number Placeholder 3"/>
          <p:cNvSpPr>
            <a:spLocks noGrp="1"/>
          </p:cNvSpPr>
          <p:nvPr>
            <p:ph type="sldNum" sz="quarter" idx="5"/>
          </p:nvPr>
        </p:nvSpPr>
        <p:spPr/>
        <p:txBody>
          <a:bodyPr/>
          <a:lstStyle/>
          <a:p>
            <a:fld id="{443C1ED6-A65C-2444-BFFE-E5A0D3ACBF36}" type="slidenum">
              <a:rPr lang="en-US" smtClean="0"/>
              <a:t>4</a:t>
            </a:fld>
            <a:endParaRPr lang="en-US"/>
          </a:p>
        </p:txBody>
      </p:sp>
    </p:spTree>
    <p:extLst>
      <p:ext uri="{BB962C8B-B14F-4D97-AF65-F5344CB8AC3E}">
        <p14:creationId xmlns:p14="http://schemas.microsoft.com/office/powerpoint/2010/main" val="408677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work has been aimed at giving a causal-model interpretation to </a:t>
            </a:r>
            <a:r>
              <a:rPr lang="en-US" sz="1200" dirty="0" err="1"/>
              <a:t>CbD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I’ve followed the causal-models approach developed by Cavalcanti that we saw earlier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But instead of limiting which causal connections can be present in a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approach bounds how strong </a:t>
            </a:r>
            <a:r>
              <a:rPr lang="en-US" sz="1200"/>
              <a:t>those connections can be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Hidden influences produce causal influences that are stronger than can be observed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5</a:t>
            </a:fld>
            <a:endParaRPr lang="en-US"/>
          </a:p>
        </p:txBody>
      </p:sp>
    </p:spTree>
    <p:extLst>
      <p:ext uri="{BB962C8B-B14F-4D97-AF65-F5344CB8AC3E}">
        <p14:creationId xmlns:p14="http://schemas.microsoft.com/office/powerpoint/2010/main" val="154660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that previous paper I defined model-based contextuality as the necessity of hidden influences for modeling a given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then proved this is equivalent to contextuality as defined in </a:t>
            </a:r>
            <a:r>
              <a:rPr lang="en-US" sz="1200" dirty="0" err="1"/>
              <a:t>CbD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Canonical refers to a particular structure for the causal graph underlying the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present goal is to generalize to other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This result formalizes principles that have been previously articulated, and proves that </a:t>
            </a:r>
            <a:r>
              <a:rPr lang="en-US" sz="1200" dirty="0" err="1">
                <a:effectLst/>
              </a:rPr>
              <a:t>CbD</a:t>
            </a:r>
            <a:r>
              <a:rPr lang="en-US" sz="1200" dirty="0">
                <a:effectLst/>
              </a:rPr>
              <a:t>-contextuality is a realization of those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6</a:t>
            </a:fld>
            <a:endParaRPr lang="en-US"/>
          </a:p>
        </p:txBody>
      </p:sp>
    </p:spTree>
    <p:extLst>
      <p:ext uri="{BB962C8B-B14F-4D97-AF65-F5344CB8AC3E}">
        <p14:creationId xmlns:p14="http://schemas.microsoft.com/office/powerpoint/2010/main" val="1397440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the models extend the standard Kochen-Specker and Bell models by allowing direct effects of context, or what would be called parameter dependence in the Bell setting.</a:t>
            </a:r>
          </a:p>
          <a:p>
            <a:endParaRPr lang="en-US" dirty="0"/>
          </a:p>
          <a:p>
            <a:r>
              <a:rPr lang="en-US" dirty="0"/>
              <a:t>These two representations are equivalent. If we prohibit hidden influences for the grey arrows in either model, we get a definition of noncontextuality that’s equivalent to </a:t>
            </a:r>
            <a:r>
              <a:rPr lang="en-US" dirty="0" err="1"/>
              <a:t>CbD’s</a:t>
            </a:r>
            <a:r>
              <a:rPr lang="en-US" dirty="0"/>
              <a:t>, and also that agrees with Kochen-Specker contextuality when restricted to consistently connected systems.</a:t>
            </a:r>
          </a:p>
          <a:p>
            <a:endParaRPr lang="en-US" dirty="0"/>
          </a:p>
          <a:p>
            <a:r>
              <a:rPr lang="en-US" dirty="0"/>
              <a:t>whole zoo of other graphical structures to consider</a:t>
            </a:r>
          </a:p>
          <a:p>
            <a:r>
              <a:rPr lang="en-US" dirty="0"/>
              <a:t>Causal connections between observables, intervening hidden variables, and so on</a:t>
            </a:r>
          </a:p>
          <a:p>
            <a:r>
              <a:rPr lang="en-US" dirty="0"/>
              <a:t>It’s possible that defining contextuality with respect to these other structures will yield different criteria, different extensions of traditional contextuality from the extension given by </a:t>
            </a:r>
            <a:r>
              <a:rPr lang="en-US" dirty="0" err="1"/>
              <a:t>CbD</a:t>
            </a:r>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7</a:t>
            </a:fld>
            <a:endParaRPr lang="en-US"/>
          </a:p>
        </p:txBody>
      </p:sp>
    </p:spTree>
    <p:extLst>
      <p:ext uri="{BB962C8B-B14F-4D97-AF65-F5344CB8AC3E}">
        <p14:creationId xmlns:p14="http://schemas.microsoft.com/office/powerpoint/2010/main" val="324708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 contextuality doesn’t apply here, because there’s disturbance in the joint distribution</a:t>
            </a:r>
          </a:p>
        </p:txBody>
      </p:sp>
      <p:sp>
        <p:nvSpPr>
          <p:cNvPr id="4" name="Slide Number Placeholder 3"/>
          <p:cNvSpPr>
            <a:spLocks noGrp="1"/>
          </p:cNvSpPr>
          <p:nvPr>
            <p:ph type="sldNum" sz="quarter" idx="5"/>
          </p:nvPr>
        </p:nvSpPr>
        <p:spPr/>
        <p:txBody>
          <a:bodyPr/>
          <a:lstStyle/>
          <a:p>
            <a:fld id="{443C1ED6-A65C-2444-BFFE-E5A0D3ACBF36}" type="slidenum">
              <a:rPr lang="en-US" smtClean="0"/>
              <a:t>8</a:t>
            </a:fld>
            <a:endParaRPr lang="en-US"/>
          </a:p>
        </p:txBody>
      </p:sp>
    </p:spTree>
    <p:extLst>
      <p:ext uri="{BB962C8B-B14F-4D97-AF65-F5344CB8AC3E}">
        <p14:creationId xmlns:p14="http://schemas.microsoft.com/office/powerpoint/2010/main" val="320495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 cannot be modeled on G at all then G-contextuality is not defined for 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at least superficially similar to the fact the KS-contextuality doesn't apply to inconsistently connected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we can consider the canonical graph structure I previously analyzed, which I’ll now call G-</a:t>
            </a:r>
            <a:r>
              <a:rPr lang="en-US" dirty="0" err="1"/>
              <a:t>pd</a:t>
            </a:r>
            <a:r>
              <a:rPr lang="en-US" dirty="0"/>
              <a:t> for parameter 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Contextuality with respect to G-</a:t>
            </a:r>
            <a:r>
              <a:rPr lang="en-US" dirty="0" err="1"/>
              <a:t>pd</a:t>
            </a:r>
            <a:r>
              <a:rPr lang="en-US" dirty="0"/>
              <a:t> is the same as the model-based contextuality I previously defined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therefore by my previous theorems, it’s equivalent to </a:t>
            </a:r>
            <a:r>
              <a:rPr lang="en-US" dirty="0" err="1"/>
              <a:t>CbD</a:t>
            </a:r>
            <a:r>
              <a:rPr lang="en-US" dirty="0"/>
              <a:t> contextuality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for consistently connected systems it’s equivalent to Kochen-Specker contextuality</a:t>
            </a:r>
          </a:p>
          <a:p>
            <a:endParaRPr lang="en-US" dirty="0"/>
          </a:p>
          <a:p>
            <a:r>
              <a:rPr lang="en-US" dirty="0"/>
              <a:t>It’s also useful to make a corresponding definition for families of graphs, for example when we want to consider outcome dependence, since then a graph has to specify the direction of those dependences</a:t>
            </a:r>
          </a:p>
          <a:p>
            <a:r>
              <a:rPr lang="en-US" dirty="0"/>
              <a:t>In this case we say a behavior is G-contextual if no graph in the family admits a model without hidden influence</a:t>
            </a:r>
          </a:p>
        </p:txBody>
      </p:sp>
      <p:sp>
        <p:nvSpPr>
          <p:cNvPr id="4" name="Slide Number Placeholder 3"/>
          <p:cNvSpPr>
            <a:spLocks noGrp="1"/>
          </p:cNvSpPr>
          <p:nvPr>
            <p:ph type="sldNum" sz="quarter" idx="5"/>
          </p:nvPr>
        </p:nvSpPr>
        <p:spPr/>
        <p:txBody>
          <a:bodyPr/>
          <a:lstStyle/>
          <a:p>
            <a:fld id="{443C1ED6-A65C-2444-BFFE-E5A0D3ACBF36}" type="slidenum">
              <a:rPr lang="en-US" smtClean="0"/>
              <a:t>9</a:t>
            </a:fld>
            <a:endParaRPr lang="en-US"/>
          </a:p>
        </p:txBody>
      </p:sp>
    </p:spTree>
    <p:extLst>
      <p:ext uri="{BB962C8B-B14F-4D97-AF65-F5344CB8AC3E}">
        <p14:creationId xmlns:p14="http://schemas.microsoft.com/office/powerpoint/2010/main" val="4195154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43C1ED6-A65C-2444-BFFE-E5A0D3ACBF36}" type="slidenum">
              <a:rPr lang="en-US" smtClean="0"/>
              <a:t>10</a:t>
            </a:fld>
            <a:endParaRPr lang="en-US"/>
          </a:p>
        </p:txBody>
      </p:sp>
    </p:spTree>
    <p:extLst>
      <p:ext uri="{BB962C8B-B14F-4D97-AF65-F5344CB8AC3E}">
        <p14:creationId xmlns:p14="http://schemas.microsoft.com/office/powerpoint/2010/main" val="20024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8109F9-B6D6-DA4F-B941-DB4C51346FB0}" type="datetimeFigureOut">
              <a:rPr lang="en-US" smtClean="0"/>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D02B3-AAF9-2E46-B354-13DF82B24044}" type="slidenum">
              <a:rPr lang="en-US" smtClean="0"/>
              <a:t>‹#›</a:t>
            </a:fld>
            <a:endParaRPr lang="en-US"/>
          </a:p>
        </p:txBody>
      </p:sp>
    </p:spTree>
    <p:extLst>
      <p:ext uri="{BB962C8B-B14F-4D97-AF65-F5344CB8AC3E}">
        <p14:creationId xmlns:p14="http://schemas.microsoft.com/office/powerpoint/2010/main" val="210795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8109F9-B6D6-DA4F-B941-DB4C51346FB0}" type="datetimeFigureOut">
              <a:rPr lang="en-US" smtClean="0"/>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D02B3-AAF9-2E46-B354-13DF82B24044}" type="slidenum">
              <a:rPr lang="en-US" smtClean="0"/>
              <a:t>‹#›</a:t>
            </a:fld>
            <a:endParaRPr lang="en-US"/>
          </a:p>
        </p:txBody>
      </p:sp>
    </p:spTree>
    <p:extLst>
      <p:ext uri="{BB962C8B-B14F-4D97-AF65-F5344CB8AC3E}">
        <p14:creationId xmlns:p14="http://schemas.microsoft.com/office/powerpoint/2010/main" val="185168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8109F9-B6D6-DA4F-B941-DB4C51346FB0}" type="datetimeFigureOut">
              <a:rPr lang="en-US" smtClean="0"/>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D02B3-AAF9-2E46-B354-13DF82B24044}" type="slidenum">
              <a:rPr lang="en-US" smtClean="0"/>
              <a:t>‹#›</a:t>
            </a:fld>
            <a:endParaRPr lang="en-US"/>
          </a:p>
        </p:txBody>
      </p:sp>
    </p:spTree>
    <p:extLst>
      <p:ext uri="{BB962C8B-B14F-4D97-AF65-F5344CB8AC3E}">
        <p14:creationId xmlns:p14="http://schemas.microsoft.com/office/powerpoint/2010/main" val="280093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8109F9-B6D6-DA4F-B941-DB4C51346FB0}" type="datetimeFigureOut">
              <a:rPr lang="en-US" smtClean="0"/>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D02B3-AAF9-2E46-B354-13DF82B24044}" type="slidenum">
              <a:rPr lang="en-US" smtClean="0"/>
              <a:t>‹#›</a:t>
            </a:fld>
            <a:endParaRPr lang="en-US"/>
          </a:p>
        </p:txBody>
      </p:sp>
    </p:spTree>
    <p:extLst>
      <p:ext uri="{BB962C8B-B14F-4D97-AF65-F5344CB8AC3E}">
        <p14:creationId xmlns:p14="http://schemas.microsoft.com/office/powerpoint/2010/main" val="348105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8109F9-B6D6-DA4F-B941-DB4C51346FB0}" type="datetimeFigureOut">
              <a:rPr lang="en-US" smtClean="0"/>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D02B3-AAF9-2E46-B354-13DF82B24044}" type="slidenum">
              <a:rPr lang="en-US" smtClean="0"/>
              <a:t>‹#›</a:t>
            </a:fld>
            <a:endParaRPr lang="en-US"/>
          </a:p>
        </p:txBody>
      </p:sp>
    </p:spTree>
    <p:extLst>
      <p:ext uri="{BB962C8B-B14F-4D97-AF65-F5344CB8AC3E}">
        <p14:creationId xmlns:p14="http://schemas.microsoft.com/office/powerpoint/2010/main" val="380874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8109F9-B6D6-DA4F-B941-DB4C51346FB0}" type="datetimeFigureOut">
              <a:rPr lang="en-US" smtClean="0"/>
              <a:t>5/18/21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D02B3-AAF9-2E46-B354-13DF82B24044}" type="slidenum">
              <a:rPr lang="en-US" smtClean="0"/>
              <a:t>‹#›</a:t>
            </a:fld>
            <a:endParaRPr lang="en-US"/>
          </a:p>
        </p:txBody>
      </p:sp>
    </p:spTree>
    <p:extLst>
      <p:ext uri="{BB962C8B-B14F-4D97-AF65-F5344CB8AC3E}">
        <p14:creationId xmlns:p14="http://schemas.microsoft.com/office/powerpoint/2010/main" val="353337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8109F9-B6D6-DA4F-B941-DB4C51346FB0}" type="datetimeFigureOut">
              <a:rPr lang="en-US" smtClean="0"/>
              <a:t>5/18/21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D02B3-AAF9-2E46-B354-13DF82B24044}" type="slidenum">
              <a:rPr lang="en-US" smtClean="0"/>
              <a:t>‹#›</a:t>
            </a:fld>
            <a:endParaRPr lang="en-US"/>
          </a:p>
        </p:txBody>
      </p:sp>
    </p:spTree>
    <p:extLst>
      <p:ext uri="{BB962C8B-B14F-4D97-AF65-F5344CB8AC3E}">
        <p14:creationId xmlns:p14="http://schemas.microsoft.com/office/powerpoint/2010/main" val="91128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8109F9-B6D6-DA4F-B941-DB4C51346FB0}" type="datetimeFigureOut">
              <a:rPr lang="en-US" smtClean="0"/>
              <a:t>5/18/21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D02B3-AAF9-2E46-B354-13DF82B24044}" type="slidenum">
              <a:rPr lang="en-US" smtClean="0"/>
              <a:t>‹#›</a:t>
            </a:fld>
            <a:endParaRPr lang="en-US"/>
          </a:p>
        </p:txBody>
      </p:sp>
    </p:spTree>
    <p:extLst>
      <p:ext uri="{BB962C8B-B14F-4D97-AF65-F5344CB8AC3E}">
        <p14:creationId xmlns:p14="http://schemas.microsoft.com/office/powerpoint/2010/main" val="172578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109F9-B6D6-DA4F-B941-DB4C51346FB0}" type="datetimeFigureOut">
              <a:rPr lang="en-US" smtClean="0"/>
              <a:t>5/18/21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D02B3-AAF9-2E46-B354-13DF82B24044}" type="slidenum">
              <a:rPr lang="en-US" smtClean="0"/>
              <a:t>‹#›</a:t>
            </a:fld>
            <a:endParaRPr lang="en-US"/>
          </a:p>
        </p:txBody>
      </p:sp>
    </p:spTree>
    <p:extLst>
      <p:ext uri="{BB962C8B-B14F-4D97-AF65-F5344CB8AC3E}">
        <p14:creationId xmlns:p14="http://schemas.microsoft.com/office/powerpoint/2010/main" val="396316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E8109F9-B6D6-DA4F-B941-DB4C51346FB0}" type="datetimeFigureOut">
              <a:rPr lang="en-US" smtClean="0"/>
              <a:t>5/18/21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D02B3-AAF9-2E46-B354-13DF82B24044}" type="slidenum">
              <a:rPr lang="en-US" smtClean="0"/>
              <a:t>‹#›</a:t>
            </a:fld>
            <a:endParaRPr lang="en-US"/>
          </a:p>
        </p:txBody>
      </p:sp>
    </p:spTree>
    <p:extLst>
      <p:ext uri="{BB962C8B-B14F-4D97-AF65-F5344CB8AC3E}">
        <p14:creationId xmlns:p14="http://schemas.microsoft.com/office/powerpoint/2010/main" val="318564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E8109F9-B6D6-DA4F-B941-DB4C51346FB0}" type="datetimeFigureOut">
              <a:rPr lang="en-US" smtClean="0"/>
              <a:t>5/18/21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D02B3-AAF9-2E46-B354-13DF82B24044}" type="slidenum">
              <a:rPr lang="en-US" smtClean="0"/>
              <a:t>‹#›</a:t>
            </a:fld>
            <a:endParaRPr lang="en-US"/>
          </a:p>
        </p:txBody>
      </p:sp>
    </p:spTree>
    <p:extLst>
      <p:ext uri="{BB962C8B-B14F-4D97-AF65-F5344CB8AC3E}">
        <p14:creationId xmlns:p14="http://schemas.microsoft.com/office/powerpoint/2010/main" val="69253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E8109F9-B6D6-DA4F-B941-DB4C51346FB0}" type="datetimeFigureOut">
              <a:rPr lang="en-US" smtClean="0"/>
              <a:t>5/18/21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4ED02B3-AAF9-2E46-B354-13DF82B24044}" type="slidenum">
              <a:rPr lang="en-US" smtClean="0"/>
              <a:t>‹#›</a:t>
            </a:fld>
            <a:endParaRPr lang="en-US"/>
          </a:p>
        </p:txBody>
      </p:sp>
    </p:spTree>
    <p:extLst>
      <p:ext uri="{BB962C8B-B14F-4D97-AF65-F5344CB8AC3E}">
        <p14:creationId xmlns:p14="http://schemas.microsoft.com/office/powerpoint/2010/main" val="2538009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1.xml"/><Relationship Id="rId16"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15.xml.rels><?xml version="1.0" encoding="UTF-8" standalone="yes"?>
<Relationships xmlns="http://schemas.openxmlformats.org/package/2006/relationships"><Relationship Id="rId13" Type="http://schemas.openxmlformats.org/officeDocument/2006/relationships/image" Target="../media/image98.png"/><Relationship Id="rId18" Type="http://schemas.openxmlformats.org/officeDocument/2006/relationships/image" Target="../media/image103.png"/><Relationship Id="rId26" Type="http://schemas.openxmlformats.org/officeDocument/2006/relationships/image" Target="../media/image111.png"/><Relationship Id="rId39" Type="http://schemas.openxmlformats.org/officeDocument/2006/relationships/image" Target="../media/image124.png"/><Relationship Id="rId21" Type="http://schemas.openxmlformats.org/officeDocument/2006/relationships/image" Target="../media/image106.png"/><Relationship Id="rId34" Type="http://schemas.openxmlformats.org/officeDocument/2006/relationships/image" Target="../media/image119.pn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2.png"/><Relationship Id="rId25" Type="http://schemas.openxmlformats.org/officeDocument/2006/relationships/image" Target="../media/image110.png"/><Relationship Id="rId33" Type="http://schemas.openxmlformats.org/officeDocument/2006/relationships/image" Target="../media/image118.png"/><Relationship Id="rId38" Type="http://schemas.openxmlformats.org/officeDocument/2006/relationships/image" Target="../media/image123.png"/><Relationship Id="rId2" Type="http://schemas.openxmlformats.org/officeDocument/2006/relationships/notesSlide" Target="../notesSlides/notesSlide14.xml"/><Relationship Id="rId16" Type="http://schemas.openxmlformats.org/officeDocument/2006/relationships/image" Target="../media/image101.png"/><Relationship Id="rId20" Type="http://schemas.openxmlformats.org/officeDocument/2006/relationships/image" Target="../media/image105.png"/><Relationship Id="rId29"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6.png"/><Relationship Id="rId24" Type="http://schemas.openxmlformats.org/officeDocument/2006/relationships/image" Target="../media/image109.png"/><Relationship Id="rId32" Type="http://schemas.openxmlformats.org/officeDocument/2006/relationships/image" Target="../media/image117.png"/><Relationship Id="rId37" Type="http://schemas.openxmlformats.org/officeDocument/2006/relationships/image" Target="../media/image122.png"/><Relationship Id="rId40" Type="http://schemas.openxmlformats.org/officeDocument/2006/relationships/image" Target="../media/image125.png"/><Relationship Id="rId5" Type="http://schemas.openxmlformats.org/officeDocument/2006/relationships/image" Target="../media/image91.png"/><Relationship Id="rId15" Type="http://schemas.openxmlformats.org/officeDocument/2006/relationships/image" Target="../media/image100.png"/><Relationship Id="rId23" Type="http://schemas.openxmlformats.org/officeDocument/2006/relationships/image" Target="../media/image108.png"/><Relationship Id="rId28" Type="http://schemas.openxmlformats.org/officeDocument/2006/relationships/image" Target="../media/image113.png"/><Relationship Id="rId36" Type="http://schemas.openxmlformats.org/officeDocument/2006/relationships/image" Target="../media/image121.png"/><Relationship Id="rId10" Type="http://schemas.openxmlformats.org/officeDocument/2006/relationships/image" Target="../media/image95.png"/><Relationship Id="rId19" Type="http://schemas.openxmlformats.org/officeDocument/2006/relationships/image" Target="../media/image104.png"/><Relationship Id="rId31" Type="http://schemas.openxmlformats.org/officeDocument/2006/relationships/image" Target="../media/image116.png"/><Relationship Id="rId4" Type="http://schemas.openxmlformats.org/officeDocument/2006/relationships/image" Target="../media/image90.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7.png"/><Relationship Id="rId27" Type="http://schemas.openxmlformats.org/officeDocument/2006/relationships/image" Target="../media/image112.png"/><Relationship Id="rId30" Type="http://schemas.openxmlformats.org/officeDocument/2006/relationships/image" Target="../media/image115.png"/><Relationship Id="rId35" Type="http://schemas.openxmlformats.org/officeDocument/2006/relationships/image" Target="../media/image120.png"/><Relationship Id="rId8" Type="http://schemas.openxmlformats.org/officeDocument/2006/relationships/image" Target="../media/image93.png"/><Relationship Id="rId3" Type="http://schemas.openxmlformats.org/officeDocument/2006/relationships/image" Target="../media/image89.png"/></Relationships>
</file>

<file path=ppt/slides/_rels/slide1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6.png"/><Relationship Id="rId7" Type="http://schemas.openxmlformats.org/officeDocument/2006/relationships/image" Target="../media/image1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52.png"/><Relationship Id="rId10" Type="http://schemas.openxmlformats.org/officeDocument/2006/relationships/image" Target="../media/image132.png"/><Relationship Id="rId4" Type="http://schemas.openxmlformats.org/officeDocument/2006/relationships/image" Target="../media/image127.png"/><Relationship Id="rId9" Type="http://schemas.openxmlformats.org/officeDocument/2006/relationships/image" Target="../media/image131.png"/></Relationships>
</file>

<file path=ppt/slides/_rels/slide17.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3.png"/><Relationship Id="rId7" Type="http://schemas.openxmlformats.org/officeDocument/2006/relationships/image" Target="../media/image1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26.png"/><Relationship Id="rId10" Type="http://schemas.openxmlformats.org/officeDocument/2006/relationships/image" Target="../media/image139.png"/><Relationship Id="rId4" Type="http://schemas.openxmlformats.org/officeDocument/2006/relationships/image" Target="../media/image134.png"/><Relationship Id="rId9" Type="http://schemas.openxmlformats.org/officeDocument/2006/relationships/image" Target="../media/image138.png"/></Relationships>
</file>

<file path=ppt/slides/_rels/slide18.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10" Type="http://schemas.openxmlformats.org/officeDocument/2006/relationships/image" Target="../media/image148.png"/><Relationship Id="rId4" Type="http://schemas.openxmlformats.org/officeDocument/2006/relationships/image" Target="../media/image142.png"/><Relationship Id="rId9" Type="http://schemas.openxmlformats.org/officeDocument/2006/relationships/image" Target="../media/image147.png"/></Relationships>
</file>

<file path=ppt/slides/_rels/slide1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38" Type="http://schemas.openxmlformats.org/officeDocument/2006/relationships/image" Target="../media/image34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2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10.png"/><Relationship Id="rId3" Type="http://schemas.openxmlformats.org/officeDocument/2006/relationships/image" Target="../media/image12.png"/><Relationship Id="rId7" Type="http://schemas.openxmlformats.org/officeDocument/2006/relationships/image" Target="../media/image5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11.png"/><Relationship Id="rId4" Type="http://schemas.openxmlformats.org/officeDocument/2006/relationships/image" Target="../media/image211.png"/><Relationship Id="rId9" Type="http://schemas.openxmlformats.org/officeDocument/2006/relationships/image" Target="../media/image7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10.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14.png"/><Relationship Id="rId21" Type="http://schemas.openxmlformats.org/officeDocument/2006/relationships/image" Target="../media/image26.png"/><Relationship Id="rId7" Type="http://schemas.openxmlformats.org/officeDocument/2006/relationships/image" Target="../media/image510.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311.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211.png"/><Relationship Id="rId9" Type="http://schemas.openxmlformats.org/officeDocument/2006/relationships/image" Target="../media/image710.png"/><Relationship Id="rId14" Type="http://schemas.openxmlformats.org/officeDocument/2006/relationships/image" Target="../media/image19.png"/><Relationship Id="rId22"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2.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8.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50.png"/><Relationship Id="rId5" Type="http://schemas.openxmlformats.org/officeDocument/2006/relationships/image" Target="../media/image43.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2.png"/><Relationship Id="rId9" Type="http://schemas.openxmlformats.org/officeDocument/2006/relationships/image" Target="../media/image48.png"/><Relationship Id="rId1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0ED7-DC05-1942-8623-5D645C22DF7B}"/>
              </a:ext>
            </a:extLst>
          </p:cNvPr>
          <p:cNvSpPr>
            <a:spLocks noGrp="1"/>
          </p:cNvSpPr>
          <p:nvPr>
            <p:ph type="ctrTitle"/>
          </p:nvPr>
        </p:nvSpPr>
        <p:spPr/>
        <p:txBody>
          <a:bodyPr/>
          <a:lstStyle/>
          <a:p>
            <a:r>
              <a:rPr lang="en-US" dirty="0"/>
              <a:t>Causal Graphs and </a:t>
            </a:r>
            <a:br>
              <a:rPr lang="en-US" dirty="0"/>
            </a:br>
            <a:r>
              <a:rPr lang="en-US" dirty="0"/>
              <a:t>Extended Contextuality</a:t>
            </a:r>
          </a:p>
        </p:txBody>
      </p:sp>
      <p:sp>
        <p:nvSpPr>
          <p:cNvPr id="3" name="Subtitle 2">
            <a:extLst>
              <a:ext uri="{FF2B5EF4-FFF2-40B4-BE49-F238E27FC236}">
                <a16:creationId xmlns:a16="http://schemas.microsoft.com/office/drawing/2014/main" id="{F50C315A-0202-2045-BDEA-08E3690719E9}"/>
              </a:ext>
            </a:extLst>
          </p:cNvPr>
          <p:cNvSpPr>
            <a:spLocks noGrp="1"/>
          </p:cNvSpPr>
          <p:nvPr>
            <p:ph type="subTitle" idx="1"/>
          </p:nvPr>
        </p:nvSpPr>
        <p:spPr/>
        <p:txBody>
          <a:bodyPr/>
          <a:lstStyle/>
          <a:p>
            <a:r>
              <a:rPr lang="en-US" dirty="0"/>
              <a:t>Matt Jones</a:t>
            </a:r>
          </a:p>
          <a:p>
            <a:r>
              <a:rPr lang="en-US" dirty="0"/>
              <a:t>University of Colorado</a:t>
            </a:r>
          </a:p>
        </p:txBody>
      </p:sp>
      <p:sp>
        <p:nvSpPr>
          <p:cNvPr id="4" name="TextBox 3">
            <a:extLst>
              <a:ext uri="{FF2B5EF4-FFF2-40B4-BE49-F238E27FC236}">
                <a16:creationId xmlns:a16="http://schemas.microsoft.com/office/drawing/2014/main" id="{D22D9C6D-4301-C445-A3AF-1B54D726FFC3}"/>
              </a:ext>
            </a:extLst>
          </p:cNvPr>
          <p:cNvSpPr txBox="1"/>
          <p:nvPr/>
        </p:nvSpPr>
        <p:spPr>
          <a:xfrm>
            <a:off x="3485773" y="3869128"/>
            <a:ext cx="2172454" cy="523220"/>
          </a:xfrm>
          <a:prstGeom prst="rect">
            <a:avLst/>
          </a:prstGeom>
          <a:noFill/>
        </p:spPr>
        <p:txBody>
          <a:bodyPr wrap="none" rtlCol="0">
            <a:spAutoFit/>
          </a:bodyPr>
          <a:lstStyle/>
          <a:p>
            <a:r>
              <a:rPr lang="en-US" sz="2800" dirty="0"/>
              <a:t>QCQMB 2021</a:t>
            </a:r>
          </a:p>
        </p:txBody>
      </p:sp>
    </p:spTree>
    <p:extLst>
      <p:ext uri="{BB962C8B-B14F-4D97-AF65-F5344CB8AC3E}">
        <p14:creationId xmlns:p14="http://schemas.microsoft.com/office/powerpoint/2010/main" val="214469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Questions</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49" y="1226714"/>
                <a:ext cx="8515351" cy="3263504"/>
              </a:xfrm>
            </p:spPr>
            <p:txBody>
              <a:bodyPr>
                <a:noAutofit/>
              </a:bodyPr>
              <a:lstStyle/>
              <a:p>
                <a:r>
                  <a:rPr lang="en-US" dirty="0"/>
                  <a:t>Do different choices of </a:t>
                </a:r>
                <a14:m>
                  <m:oMath xmlns:m="http://schemas.openxmlformats.org/officeDocument/2006/math">
                    <m:r>
                      <a:rPr lang="en-US" i="1" dirty="0" smtClean="0">
                        <a:latin typeface="Cambria Math" panose="02040503050406030204" pitchFamily="18" charset="0"/>
                      </a:rPr>
                      <m:t>𝐺</m:t>
                    </m:r>
                  </m:oMath>
                </a14:m>
                <a:r>
                  <a:rPr lang="en-US" dirty="0"/>
                  <a:t> yield different variants of contextuality? </a:t>
                </a:r>
              </a:p>
              <a:p>
                <a:pPr lvl="1"/>
                <a:r>
                  <a:rPr lang="en-US" dirty="0"/>
                  <a:t>Does consideration of different causal paths change what is classified as conspiracy?</a:t>
                </a:r>
              </a:p>
              <a:p>
                <a:pPr lvl="1"/>
                <a:r>
                  <a:rPr lang="en-US" dirty="0"/>
                  <a:t>Or, do all or most representations of causality yield the same notion of contextuality as given by </a:t>
                </a:r>
                <a:r>
                  <a:rPr lang="en-US" dirty="0" err="1"/>
                  <a:t>CbD</a:t>
                </a:r>
                <a:r>
                  <a:rPr lang="en-US" dirty="0"/>
                  <a:t>?</a:t>
                </a:r>
              </a:p>
              <a:p>
                <a:r>
                  <a:rPr lang="en-US" dirty="0"/>
                  <a:t>When is G-contextuality sensible or useful? </a:t>
                </a:r>
              </a:p>
              <a:p>
                <a:pPr lvl="1"/>
                <a:r>
                  <a:rPr lang="en-US" dirty="0"/>
                  <a:t>Minimal requirement: agree with KS-contextuality on consistently connected systems</a:t>
                </a:r>
              </a:p>
              <a:p>
                <a:r>
                  <a:rPr lang="en-US" dirty="0"/>
                  <a:t>Main conclusions </a:t>
                </a:r>
              </a:p>
              <a:p>
                <a:pPr lvl="1"/>
                <a:r>
                  <a:rPr lang="en-US" dirty="0"/>
                  <a:t>Other graph structures yield alternative extensions of contextuality</a:t>
                </a:r>
              </a:p>
              <a:p>
                <a:pPr lvl="1"/>
                <a:r>
                  <a:rPr lang="en-US" dirty="0"/>
                  <a:t>but they're degenerate or unreasonable, failing to agree with KS-contextuality</a:t>
                </a:r>
              </a:p>
              <a:p>
                <a:pPr lvl="1"/>
                <a:r>
                  <a:rPr lang="en-US" dirty="0"/>
                  <a:t>Canonical graph structure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m:rPr>
                            <m:sty m:val="p"/>
                          </m:rPr>
                          <a:rPr lang="en-US" b="0" i="0" smtClean="0">
                            <a:latin typeface="Cambria Math" panose="02040503050406030204" pitchFamily="18" charset="0"/>
                          </a:rPr>
                          <m:t>pd</m:t>
                        </m:r>
                      </m:sup>
                    </m:sSup>
                  </m:oMath>
                </a14:m>
                <a:r>
                  <a:rPr lang="en-US" dirty="0"/>
                  <a:t>) and </a:t>
                </a:r>
                <a:r>
                  <a:rPr lang="en-US" dirty="0" err="1"/>
                  <a:t>CbD</a:t>
                </a:r>
                <a:r>
                  <a:rPr lang="en-US" dirty="0"/>
                  <a:t>-contextuality seem to be the only well-behaved notion of extended contextuality within this space</a:t>
                </a:r>
                <a:endParaRPr lang="en-US" dirty="0">
                  <a:effectLst/>
                </a:endParaRP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49" y="1226714"/>
                <a:ext cx="8515351" cy="3263504"/>
              </a:xfrm>
              <a:blipFill>
                <a:blip r:embed="rId3"/>
                <a:stretch>
                  <a:fillRect l="-446" t="-2326" r="-893" b="-15891"/>
                </a:stretch>
              </a:blipFill>
            </p:spPr>
            <p:txBody>
              <a:bodyPr/>
              <a:lstStyle/>
              <a:p>
                <a:r>
                  <a:rPr lang="en-US">
                    <a:noFill/>
                  </a:rPr>
                  <a:t> </a:t>
                </a:r>
              </a:p>
            </p:txBody>
          </p:sp>
        </mc:Fallback>
      </mc:AlternateContent>
    </p:spTree>
    <p:extLst>
      <p:ext uri="{BB962C8B-B14F-4D97-AF65-F5344CB8AC3E}">
        <p14:creationId xmlns:p14="http://schemas.microsoft.com/office/powerpoint/2010/main" val="324483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Remainder of Talk</a:t>
            </a:r>
            <a:endParaRPr lang="en-US" sz="3200" dirty="0">
              <a:effectLst/>
            </a:endParaRPr>
          </a:p>
        </p:txBody>
      </p:sp>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49" y="1226714"/>
            <a:ext cx="8515351" cy="3263504"/>
          </a:xfrm>
        </p:spPr>
        <p:txBody>
          <a:bodyPr>
            <a:noAutofit/>
          </a:bodyPr>
          <a:lstStyle/>
          <a:p>
            <a:r>
              <a:rPr lang="en-US" dirty="0">
                <a:effectLst/>
              </a:rPr>
              <a:t>Defining hidden influence in arbitrary causal models</a:t>
            </a:r>
          </a:p>
          <a:p>
            <a:r>
              <a:rPr lang="en-US" dirty="0"/>
              <a:t>Space of possible graphs</a:t>
            </a:r>
          </a:p>
          <a:p>
            <a:r>
              <a:rPr lang="en-US" dirty="0"/>
              <a:t>Properties of G-contextuality for graphs of interest</a:t>
            </a:r>
          </a:p>
          <a:p>
            <a:r>
              <a:rPr lang="en-US" dirty="0">
                <a:effectLst/>
              </a:rPr>
              <a:t>Conclusions</a:t>
            </a:r>
          </a:p>
        </p:txBody>
      </p:sp>
    </p:spTree>
    <p:extLst>
      <p:ext uri="{BB962C8B-B14F-4D97-AF65-F5344CB8AC3E}">
        <p14:creationId xmlns:p14="http://schemas.microsoft.com/office/powerpoint/2010/main" val="175653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Hidden influence in arbitrary causal models</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49" y="1226714"/>
                <a:ext cx="8515351" cy="3916786"/>
              </a:xfrm>
            </p:spPr>
            <p:txBody>
              <a:bodyPr>
                <a:noAutofit/>
              </a:bodyPr>
              <a:lstStyle/>
              <a:p>
                <a:r>
                  <a:rPr lang="en-US" dirty="0"/>
                  <a:t>Defined for each observable variable (</a:t>
                </a:r>
                <a14:m>
                  <m:oMath xmlns:m="http://schemas.openxmlformats.org/officeDocument/2006/math">
                    <m:r>
                      <a:rPr lang="en-US" b="0" i="1" smtClean="0">
                        <a:latin typeface="Cambria Math" panose="02040503050406030204" pitchFamily="18" charset="0"/>
                      </a:rPr>
                      <m:t>𝑋</m:t>
                    </m:r>
                  </m:oMath>
                </a14:m>
                <a:r>
                  <a:rPr lang="en-US" dirty="0"/>
                  <a:t>)</a:t>
                </a:r>
              </a:p>
              <a:p>
                <a:r>
                  <a:rPr lang="en-US" dirty="0"/>
                  <a:t>Divide parents into observable and hidden</a:t>
                </a:r>
              </a:p>
              <a:p>
                <a:pPr lvl="1"/>
                <a14:m>
                  <m:oMath xmlns:m="http://schemas.openxmlformats.org/officeDocument/2006/math">
                    <m:r>
                      <a:rPr lang="en-US" b="0" i="1" smtClean="0">
                        <a:latin typeface="Cambria Math" panose="02040503050406030204" pitchFamily="18" charset="0"/>
                      </a:rPr>
                      <m:t>𝑃𝑎</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m:rPr>
                            <m:sty m:val="p"/>
                          </m:rPr>
                          <a:rPr lang="en-US" b="0" i="0" smtClean="0">
                            <a:latin typeface="Cambria Math" panose="02040503050406030204" pitchFamily="18" charset="0"/>
                          </a:rPr>
                          <m:t>o</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m:rPr>
                            <m:sty m:val="p"/>
                          </m:rPr>
                          <a:rPr lang="en-US" b="0" i="0" smtClean="0">
                            <a:latin typeface="Cambria Math" panose="02040503050406030204" pitchFamily="18" charset="0"/>
                          </a:rPr>
                          <m:t>h</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Φ</m:t>
                        </m:r>
                        <m:r>
                          <a:rPr lang="en-US" b="0" i="1" smtClean="0">
                            <a:latin typeface="Cambria Math" panose="02040503050406030204" pitchFamily="18" charset="0"/>
                          </a:rPr>
                          <m:t>,</m:t>
                        </m:r>
                        <m:r>
                          <m:rPr>
                            <m:sty m:val="p"/>
                          </m:rPr>
                          <a:rPr lang="en-US" b="0" i="0" smtClean="0">
                            <a:latin typeface="Cambria Math" panose="02040503050406030204" pitchFamily="18" charset="0"/>
                          </a:rPr>
                          <m:t>Λ</m:t>
                        </m:r>
                      </m:e>
                    </m:d>
                  </m:oMath>
                </a14:m>
                <a:endParaRPr lang="en-US" dirty="0"/>
              </a:p>
              <a:p>
                <a:r>
                  <a:rPr lang="en-US" dirty="0"/>
                  <a:t>Make sample space explicit if </a:t>
                </a:r>
                <a14:m>
                  <m:oMath xmlns:m="http://schemas.openxmlformats.org/officeDocument/2006/math">
                    <m:r>
                      <a:rPr lang="en-US" i="1" dirty="0" smtClean="0">
                        <a:latin typeface="Cambria Math" panose="02040503050406030204" pitchFamily="18" charset="0"/>
                      </a:rPr>
                      <m:t>𝑋</m:t>
                    </m:r>
                  </m:oMath>
                </a14:m>
                <a:r>
                  <a:rPr lang="en-US" dirty="0"/>
                  <a:t> is probabilistic </a:t>
                </a:r>
              </a:p>
              <a:p>
                <a:endParaRPr lang="en-US" dirty="0"/>
              </a:p>
              <a:p>
                <a:endParaRPr lang="en-US" dirty="0"/>
              </a:p>
              <a:p>
                <a:endParaRPr lang="en-US" dirty="0"/>
              </a:p>
              <a:p>
                <a:r>
                  <a:rPr lang="en-US" dirty="0"/>
                  <a:t>Consider hidden influence of any change in </a:t>
                </a:r>
                <a14:m>
                  <m:oMath xmlns:m="http://schemas.openxmlformats.org/officeDocument/2006/math">
                    <m:r>
                      <a:rPr lang="en-US" i="1">
                        <a:latin typeface="Cambria Math" panose="02040503050406030204" pitchFamily="18" charset="0"/>
                      </a:rPr>
                      <m:t>𝑃</m:t>
                    </m:r>
                    <m:sSup>
                      <m:sSupPr>
                        <m:ctrlPr>
                          <a:rPr lang="en-US" i="1">
                            <a:latin typeface="Cambria Math" panose="02040503050406030204" pitchFamily="18" charset="0"/>
                          </a:rPr>
                        </m:ctrlPr>
                      </m:sSupPr>
                      <m:e>
                        <m:r>
                          <a:rPr lang="en-US" i="1">
                            <a:latin typeface="Cambria Math" panose="02040503050406030204" pitchFamily="18" charset="0"/>
                          </a:rPr>
                          <m:t>𝑎</m:t>
                        </m:r>
                      </m:e>
                      <m:sup>
                        <m:r>
                          <m:rPr>
                            <m:sty m:val="p"/>
                          </m:rPr>
                          <a:rPr lang="en-US">
                            <a:latin typeface="Cambria Math" panose="02040503050406030204" pitchFamily="18" charset="0"/>
                          </a:rPr>
                          <m:t>o</m:t>
                        </m:r>
                      </m:sup>
                    </m:sSup>
                    <m:d>
                      <m:dPr>
                        <m:ctrlPr>
                          <a:rPr lang="en-US" i="1">
                            <a:latin typeface="Cambria Math" panose="02040503050406030204" pitchFamily="18" charset="0"/>
                          </a:rPr>
                        </m:ctrlPr>
                      </m:dPr>
                      <m:e>
                        <m:r>
                          <a:rPr lang="en-US" i="1">
                            <a:latin typeface="Cambria Math" panose="02040503050406030204" pitchFamily="18" charset="0"/>
                          </a:rPr>
                          <m:t>𝑋</m:t>
                        </m:r>
                      </m:e>
                    </m:d>
                  </m:oMath>
                </a14:m>
                <a:r>
                  <a:rPr lang="en-US" dirty="0"/>
                  <a:t>:</a:t>
                </a:r>
              </a:p>
              <a:p>
                <a:pPr marL="177800" indent="0">
                  <a:buNone/>
                </a:pPr>
                <a14:m>
                  <m:oMath xmlns:m="http://schemas.openxmlformats.org/officeDocument/2006/math">
                    <m:func>
                      <m:funcPr>
                        <m:ctrlPr>
                          <a:rPr lang="en-US" sz="2000" i="1" dirty="0">
                            <a:solidFill>
                              <a:prstClr val="black"/>
                            </a:solidFill>
                            <a:latin typeface="Cambria Math" panose="02040503050406030204" pitchFamily="18" charset="0"/>
                          </a:rPr>
                        </m:ctrlPr>
                      </m:funcPr>
                      <m:fName>
                        <m:r>
                          <m:rPr>
                            <m:sty m:val="p"/>
                          </m:rPr>
                          <a:rPr lang="en-US" sz="2000" dirty="0">
                            <a:solidFill>
                              <a:prstClr val="black"/>
                            </a:solidFill>
                            <a:latin typeface="Cambria Math" panose="02040503050406030204" pitchFamily="18" charset="0"/>
                          </a:rPr>
                          <m:t>Pr</m:t>
                        </m:r>
                      </m:fName>
                      <m:e>
                        <m:d>
                          <m:dPr>
                            <m:begChr m:val="{"/>
                            <m:endChr m:val="}"/>
                            <m:ctrlPr>
                              <a:rPr lang="en-US" sz="2000" i="1" dirty="0">
                                <a:solidFill>
                                  <a:prstClr val="black"/>
                                </a:solidFill>
                                <a:latin typeface="Cambria Math" panose="02040503050406030204" pitchFamily="18" charset="0"/>
                              </a:rPr>
                            </m:ctrlPr>
                          </m:dPr>
                          <m:e>
                            <m:r>
                              <a:rPr lang="en-US" sz="2000" b="1" dirty="0">
                                <a:solidFill>
                                  <a:prstClr val="black"/>
                                </a:solidFill>
                                <a:latin typeface="Cambria Math" panose="02040503050406030204" pitchFamily="18" charset="0"/>
                              </a:rPr>
                              <m:t>𝛌</m:t>
                            </m:r>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𝑋</m:t>
                            </m:r>
                            <m:d>
                              <m:dPr>
                                <m:ctrlPr>
                                  <a:rPr lang="en-US" sz="2000" i="1" dirty="0">
                                    <a:solidFill>
                                      <a:prstClr val="black"/>
                                    </a:solidFill>
                                    <a:latin typeface="Cambria Math" panose="02040503050406030204" pitchFamily="18" charset="0"/>
                                  </a:rPr>
                                </m:ctrlPr>
                              </m:dPr>
                              <m:e>
                                <m:r>
                                  <a:rPr lang="en-US" sz="2000" i="1" dirty="0">
                                    <a:solidFill>
                                      <a:prstClr val="black"/>
                                    </a:solidFill>
                                    <a:latin typeface="Cambria Math" panose="02040503050406030204" pitchFamily="18" charset="0"/>
                                  </a:rPr>
                                  <m:t>𝑃</m:t>
                                </m:r>
                                <m:sSup>
                                  <m:sSupPr>
                                    <m:ctrlPr>
                                      <a:rPr lang="en-US" sz="2000" i="1" dirty="0">
                                        <a:solidFill>
                                          <a:prstClr val="black"/>
                                        </a:solidFill>
                                        <a:latin typeface="Cambria Math" panose="02040503050406030204" pitchFamily="18" charset="0"/>
                                      </a:rPr>
                                    </m:ctrlPr>
                                  </m:sSupPr>
                                  <m:e>
                                    <m:r>
                                      <a:rPr lang="en-US" sz="2000" i="1" dirty="0">
                                        <a:solidFill>
                                          <a:prstClr val="black"/>
                                        </a:solidFill>
                                        <a:latin typeface="Cambria Math" panose="02040503050406030204" pitchFamily="18" charset="0"/>
                                      </a:rPr>
                                      <m:t>𝑎</m:t>
                                    </m:r>
                                  </m:e>
                                  <m:sup>
                                    <m:r>
                                      <m:rPr>
                                        <m:sty m:val="p"/>
                                      </m:rPr>
                                      <a:rPr lang="en-US" sz="2000" dirty="0">
                                        <a:solidFill>
                                          <a:prstClr val="black"/>
                                        </a:solidFill>
                                        <a:latin typeface="Cambria Math" panose="02040503050406030204" pitchFamily="18" charset="0"/>
                                      </a:rPr>
                                      <m:t>h</m:t>
                                    </m:r>
                                  </m:sup>
                                </m:sSup>
                                <m:r>
                                  <a:rPr lang="en-US" sz="2000" i="1" dirty="0">
                                    <a:solidFill>
                                      <a:prstClr val="black"/>
                                    </a:solidFill>
                                    <a:latin typeface="Cambria Math" panose="02040503050406030204" pitchFamily="18" charset="0"/>
                                  </a:rPr>
                                  <m:t>=</m:t>
                                </m:r>
                                <m:r>
                                  <a:rPr lang="en-US" sz="2000" b="1" dirty="0">
                                    <a:solidFill>
                                      <a:prstClr val="black"/>
                                    </a:solidFill>
                                    <a:latin typeface="Cambria Math" panose="02040503050406030204" pitchFamily="18" charset="0"/>
                                  </a:rPr>
                                  <m:t>𝛌</m:t>
                                </m:r>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𝑃</m:t>
                                </m:r>
                                <m:sSup>
                                  <m:sSupPr>
                                    <m:ctrlPr>
                                      <a:rPr lang="en-US" sz="2000" i="1" dirty="0">
                                        <a:solidFill>
                                          <a:prstClr val="black"/>
                                        </a:solidFill>
                                        <a:latin typeface="Cambria Math" panose="02040503050406030204" pitchFamily="18" charset="0"/>
                                      </a:rPr>
                                    </m:ctrlPr>
                                  </m:sSupPr>
                                  <m:e>
                                    <m:r>
                                      <a:rPr lang="en-US" sz="2000" i="1" dirty="0">
                                        <a:solidFill>
                                          <a:prstClr val="black"/>
                                        </a:solidFill>
                                        <a:latin typeface="Cambria Math" panose="02040503050406030204" pitchFamily="18" charset="0"/>
                                      </a:rPr>
                                      <m:t>𝑎</m:t>
                                    </m:r>
                                  </m:e>
                                  <m:sup>
                                    <m:r>
                                      <m:rPr>
                                        <m:sty m:val="p"/>
                                      </m:rPr>
                                      <a:rPr lang="en-US" sz="2000" dirty="0">
                                        <a:solidFill>
                                          <a:prstClr val="black"/>
                                        </a:solidFill>
                                        <a:latin typeface="Cambria Math" panose="02040503050406030204" pitchFamily="18" charset="0"/>
                                      </a:rPr>
                                      <m:t>o</m:t>
                                    </m:r>
                                  </m:sup>
                                </m:sSup>
                                <m:r>
                                  <a:rPr lang="en-US" sz="2000" i="1" dirty="0">
                                    <a:solidFill>
                                      <a:prstClr val="black"/>
                                    </a:solidFill>
                                    <a:latin typeface="Cambria Math" panose="02040503050406030204" pitchFamily="18" charset="0"/>
                                  </a:rPr>
                                  <m:t>=</m:t>
                                </m:r>
                                <m:r>
                                  <a:rPr lang="en-US" sz="2000" b="1" dirty="0">
                                    <a:solidFill>
                                      <a:prstClr val="black"/>
                                    </a:solidFill>
                                    <a:latin typeface="Cambria Math" panose="02040503050406030204" pitchFamily="18" charset="0"/>
                                  </a:rPr>
                                  <m:t>𝐜</m:t>
                                </m:r>
                              </m:e>
                            </m:d>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𝑣</m:t>
                            </m:r>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𝑋</m:t>
                            </m:r>
                            <m:d>
                              <m:dPr>
                                <m:ctrlPr>
                                  <a:rPr lang="en-US" sz="2000" i="1" dirty="0">
                                    <a:solidFill>
                                      <a:prstClr val="black"/>
                                    </a:solidFill>
                                    <a:latin typeface="Cambria Math" panose="02040503050406030204" pitchFamily="18" charset="0"/>
                                  </a:rPr>
                                </m:ctrlPr>
                              </m:dPr>
                              <m:e>
                                <m:r>
                                  <a:rPr lang="en-US" sz="2000" i="1" dirty="0">
                                    <a:solidFill>
                                      <a:prstClr val="black"/>
                                    </a:solidFill>
                                    <a:latin typeface="Cambria Math" panose="02040503050406030204" pitchFamily="18" charset="0"/>
                                  </a:rPr>
                                  <m:t>𝑃</m:t>
                                </m:r>
                                <m:sSup>
                                  <m:sSupPr>
                                    <m:ctrlPr>
                                      <a:rPr lang="en-US" sz="2000" i="1" dirty="0">
                                        <a:solidFill>
                                          <a:prstClr val="black"/>
                                        </a:solidFill>
                                        <a:latin typeface="Cambria Math" panose="02040503050406030204" pitchFamily="18" charset="0"/>
                                      </a:rPr>
                                    </m:ctrlPr>
                                  </m:sSupPr>
                                  <m:e>
                                    <m:r>
                                      <a:rPr lang="en-US" sz="2000" i="1" dirty="0">
                                        <a:solidFill>
                                          <a:prstClr val="black"/>
                                        </a:solidFill>
                                        <a:latin typeface="Cambria Math" panose="02040503050406030204" pitchFamily="18" charset="0"/>
                                      </a:rPr>
                                      <m:t>𝑎</m:t>
                                    </m:r>
                                  </m:e>
                                  <m:sup>
                                    <m:r>
                                      <m:rPr>
                                        <m:sty m:val="p"/>
                                      </m:rPr>
                                      <a:rPr lang="en-US" sz="2000" dirty="0">
                                        <a:solidFill>
                                          <a:prstClr val="black"/>
                                        </a:solidFill>
                                        <a:latin typeface="Cambria Math" panose="02040503050406030204" pitchFamily="18" charset="0"/>
                                      </a:rPr>
                                      <m:t>h</m:t>
                                    </m:r>
                                  </m:sup>
                                </m:sSup>
                                <m:r>
                                  <a:rPr lang="en-US" sz="2000" i="1" dirty="0">
                                    <a:solidFill>
                                      <a:prstClr val="black"/>
                                    </a:solidFill>
                                    <a:latin typeface="Cambria Math" panose="02040503050406030204" pitchFamily="18" charset="0"/>
                                  </a:rPr>
                                  <m:t>=</m:t>
                                </m:r>
                                <m:r>
                                  <a:rPr lang="en-US" sz="2000" b="1" dirty="0">
                                    <a:solidFill>
                                      <a:prstClr val="black"/>
                                    </a:solidFill>
                                    <a:latin typeface="Cambria Math" panose="02040503050406030204" pitchFamily="18" charset="0"/>
                                  </a:rPr>
                                  <m:t>𝛌</m:t>
                                </m:r>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𝑃</m:t>
                                </m:r>
                                <m:sSup>
                                  <m:sSupPr>
                                    <m:ctrlPr>
                                      <a:rPr lang="en-US" sz="2000" i="1" dirty="0">
                                        <a:solidFill>
                                          <a:prstClr val="black"/>
                                        </a:solidFill>
                                        <a:latin typeface="Cambria Math" panose="02040503050406030204" pitchFamily="18" charset="0"/>
                                      </a:rPr>
                                    </m:ctrlPr>
                                  </m:sSupPr>
                                  <m:e>
                                    <m:r>
                                      <a:rPr lang="en-US" sz="2000" i="1" dirty="0">
                                        <a:solidFill>
                                          <a:prstClr val="black"/>
                                        </a:solidFill>
                                        <a:latin typeface="Cambria Math" panose="02040503050406030204" pitchFamily="18" charset="0"/>
                                      </a:rPr>
                                      <m:t>𝑎</m:t>
                                    </m:r>
                                  </m:e>
                                  <m:sup>
                                    <m:r>
                                      <m:rPr>
                                        <m:sty m:val="p"/>
                                      </m:rPr>
                                      <a:rPr lang="en-US" sz="2000" dirty="0">
                                        <a:solidFill>
                                          <a:prstClr val="black"/>
                                        </a:solidFill>
                                        <a:latin typeface="Cambria Math" panose="02040503050406030204" pitchFamily="18" charset="0"/>
                                      </a:rPr>
                                      <m:t>o</m:t>
                                    </m:r>
                                  </m:sup>
                                </m:sSup>
                                <m:d>
                                  <m:dPr>
                                    <m:ctrlPr>
                                      <a:rPr lang="en-US" sz="2000" i="1" dirty="0">
                                        <a:solidFill>
                                          <a:prstClr val="black"/>
                                        </a:solidFill>
                                        <a:latin typeface="Cambria Math" panose="02040503050406030204" pitchFamily="18" charset="0"/>
                                      </a:rPr>
                                    </m:ctrlPr>
                                  </m:dPr>
                                  <m:e>
                                    <m:r>
                                      <a:rPr lang="en-US" sz="2000" i="1" dirty="0">
                                        <a:solidFill>
                                          <a:prstClr val="black"/>
                                        </a:solidFill>
                                        <a:latin typeface="Cambria Math" panose="02040503050406030204" pitchFamily="18" charset="0"/>
                                      </a:rPr>
                                      <m:t>𝑋</m:t>
                                    </m:r>
                                  </m:e>
                                </m:d>
                                <m:r>
                                  <a:rPr lang="en-US" sz="2000" i="1" dirty="0">
                                    <a:solidFill>
                                      <a:prstClr val="black"/>
                                    </a:solidFill>
                                    <a:latin typeface="Cambria Math" panose="02040503050406030204" pitchFamily="18" charset="0"/>
                                  </a:rPr>
                                  <m:t>=</m:t>
                                </m:r>
                                <m:sSup>
                                  <m:sSupPr>
                                    <m:ctrlPr>
                                      <a:rPr lang="en-US" sz="2000" b="1" i="1" dirty="0">
                                        <a:solidFill>
                                          <a:prstClr val="black"/>
                                        </a:solidFill>
                                        <a:latin typeface="Cambria Math" panose="02040503050406030204" pitchFamily="18" charset="0"/>
                                      </a:rPr>
                                    </m:ctrlPr>
                                  </m:sSupPr>
                                  <m:e>
                                    <m:r>
                                      <a:rPr lang="en-US" sz="2000" b="1" dirty="0">
                                        <a:solidFill>
                                          <a:prstClr val="black"/>
                                        </a:solidFill>
                                        <a:latin typeface="Cambria Math" panose="02040503050406030204" pitchFamily="18" charset="0"/>
                                      </a:rPr>
                                      <m:t>𝐜</m:t>
                                    </m:r>
                                  </m:e>
                                  <m:sup>
                                    <m:r>
                                      <a:rPr lang="en-US" sz="2000" b="1" i="1" dirty="0">
                                        <a:solidFill>
                                          <a:prstClr val="black"/>
                                        </a:solidFill>
                                        <a:latin typeface="Cambria Math" panose="02040503050406030204" pitchFamily="18" charset="0"/>
                                      </a:rPr>
                                      <m:t>′</m:t>
                                    </m:r>
                                  </m:sup>
                                </m:sSup>
                              </m:e>
                            </m:d>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𝑣</m:t>
                            </m:r>
                          </m:e>
                        </m:d>
                      </m:e>
                    </m:func>
                    <m:r>
                      <a:rPr lang="en-US" sz="2000" i="1" dirty="0">
                        <a:solidFill>
                          <a:prstClr val="black"/>
                        </a:solidFill>
                        <a:latin typeface="Cambria Math" panose="02040503050406030204" pitchFamily="18" charset="0"/>
                      </a:rPr>
                      <m:t>&gt;0</m:t>
                    </m:r>
                  </m:oMath>
                </a14:m>
                <a:r>
                  <a:rPr lang="en-US" sz="2000" dirty="0">
                    <a:solidFill>
                      <a:prstClr val="black"/>
                    </a:solidFill>
                  </a:rPr>
                  <a:t> and </a:t>
                </a:r>
                <a14:m>
                  <m:oMath xmlns:m="http://schemas.openxmlformats.org/officeDocument/2006/math">
                    <m:func>
                      <m:funcPr>
                        <m:ctrlPr>
                          <a:rPr lang="en-US" sz="2000" i="1" dirty="0">
                            <a:solidFill>
                              <a:prstClr val="black"/>
                            </a:solidFill>
                            <a:latin typeface="Cambria Math" panose="02040503050406030204" pitchFamily="18" charset="0"/>
                          </a:rPr>
                        </m:ctrlPr>
                      </m:funcPr>
                      <m:fName>
                        <m:r>
                          <m:rPr>
                            <m:sty m:val="p"/>
                          </m:rPr>
                          <a:rPr lang="en-US" sz="2000" dirty="0">
                            <a:solidFill>
                              <a:prstClr val="black"/>
                            </a:solidFill>
                            <a:latin typeface="Cambria Math" panose="02040503050406030204" pitchFamily="18" charset="0"/>
                          </a:rPr>
                          <m:t>Pr</m:t>
                        </m:r>
                      </m:fName>
                      <m:e>
                        <m:d>
                          <m:dPr>
                            <m:begChr m:val="{"/>
                            <m:endChr m:val="}"/>
                            <m:ctrlPr>
                              <a:rPr lang="en-US" sz="2000" i="1" dirty="0">
                                <a:solidFill>
                                  <a:prstClr val="black"/>
                                </a:solidFill>
                                <a:latin typeface="Cambria Math" panose="02040503050406030204" pitchFamily="18" charset="0"/>
                              </a:rPr>
                            </m:ctrlPr>
                          </m:dPr>
                          <m:e>
                            <m:r>
                              <a:rPr lang="en-US" sz="2000" b="1" dirty="0">
                                <a:solidFill>
                                  <a:prstClr val="black"/>
                                </a:solidFill>
                                <a:latin typeface="Cambria Math" panose="02040503050406030204" pitchFamily="18" charset="0"/>
                              </a:rPr>
                              <m:t>𝛌</m:t>
                            </m:r>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𝑋</m:t>
                            </m:r>
                            <m:d>
                              <m:dPr>
                                <m:ctrlPr>
                                  <a:rPr lang="en-US" sz="2000" i="1" dirty="0">
                                    <a:solidFill>
                                      <a:prstClr val="black"/>
                                    </a:solidFill>
                                    <a:latin typeface="Cambria Math" panose="02040503050406030204" pitchFamily="18" charset="0"/>
                                  </a:rPr>
                                </m:ctrlPr>
                              </m:dPr>
                              <m:e>
                                <m:r>
                                  <a:rPr lang="en-US" sz="2000" i="1" dirty="0">
                                    <a:solidFill>
                                      <a:prstClr val="black"/>
                                    </a:solidFill>
                                    <a:latin typeface="Cambria Math" panose="02040503050406030204" pitchFamily="18" charset="0"/>
                                  </a:rPr>
                                  <m:t>𝑃</m:t>
                                </m:r>
                                <m:sSup>
                                  <m:sSupPr>
                                    <m:ctrlPr>
                                      <a:rPr lang="en-US" sz="2000" i="1" dirty="0">
                                        <a:solidFill>
                                          <a:prstClr val="black"/>
                                        </a:solidFill>
                                        <a:latin typeface="Cambria Math" panose="02040503050406030204" pitchFamily="18" charset="0"/>
                                      </a:rPr>
                                    </m:ctrlPr>
                                  </m:sSupPr>
                                  <m:e>
                                    <m:r>
                                      <a:rPr lang="en-US" sz="2000" i="1" dirty="0">
                                        <a:solidFill>
                                          <a:prstClr val="black"/>
                                        </a:solidFill>
                                        <a:latin typeface="Cambria Math" panose="02040503050406030204" pitchFamily="18" charset="0"/>
                                      </a:rPr>
                                      <m:t>𝑎</m:t>
                                    </m:r>
                                  </m:e>
                                  <m:sup>
                                    <m:r>
                                      <m:rPr>
                                        <m:sty m:val="p"/>
                                      </m:rPr>
                                      <a:rPr lang="en-US" sz="2000" dirty="0">
                                        <a:solidFill>
                                          <a:prstClr val="black"/>
                                        </a:solidFill>
                                        <a:latin typeface="Cambria Math" panose="02040503050406030204" pitchFamily="18" charset="0"/>
                                      </a:rPr>
                                      <m:t>h</m:t>
                                    </m:r>
                                  </m:sup>
                                </m:sSup>
                                <m:r>
                                  <a:rPr lang="en-US" sz="2000" i="1" dirty="0">
                                    <a:solidFill>
                                      <a:prstClr val="black"/>
                                    </a:solidFill>
                                    <a:latin typeface="Cambria Math" panose="02040503050406030204" pitchFamily="18" charset="0"/>
                                  </a:rPr>
                                  <m:t>=</m:t>
                                </m:r>
                                <m:r>
                                  <a:rPr lang="en-US" sz="2000" b="1" dirty="0">
                                    <a:solidFill>
                                      <a:prstClr val="black"/>
                                    </a:solidFill>
                                    <a:latin typeface="Cambria Math" panose="02040503050406030204" pitchFamily="18" charset="0"/>
                                  </a:rPr>
                                  <m:t>𝛌</m:t>
                                </m:r>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𝑃</m:t>
                                </m:r>
                                <m:sSup>
                                  <m:sSupPr>
                                    <m:ctrlPr>
                                      <a:rPr lang="en-US" sz="2000" i="1" dirty="0">
                                        <a:solidFill>
                                          <a:prstClr val="black"/>
                                        </a:solidFill>
                                        <a:latin typeface="Cambria Math" panose="02040503050406030204" pitchFamily="18" charset="0"/>
                                      </a:rPr>
                                    </m:ctrlPr>
                                  </m:sSupPr>
                                  <m:e>
                                    <m:r>
                                      <a:rPr lang="en-US" sz="2000" i="1" dirty="0">
                                        <a:solidFill>
                                          <a:prstClr val="black"/>
                                        </a:solidFill>
                                        <a:latin typeface="Cambria Math" panose="02040503050406030204" pitchFamily="18" charset="0"/>
                                      </a:rPr>
                                      <m:t>𝑎</m:t>
                                    </m:r>
                                  </m:e>
                                  <m:sup>
                                    <m:r>
                                      <m:rPr>
                                        <m:sty m:val="p"/>
                                      </m:rPr>
                                      <a:rPr lang="en-US" sz="2000" dirty="0">
                                        <a:solidFill>
                                          <a:prstClr val="black"/>
                                        </a:solidFill>
                                        <a:latin typeface="Cambria Math" panose="02040503050406030204" pitchFamily="18" charset="0"/>
                                      </a:rPr>
                                      <m:t>o</m:t>
                                    </m:r>
                                  </m:sup>
                                </m:sSup>
                                <m:r>
                                  <a:rPr lang="en-US" sz="2000" i="1" dirty="0">
                                    <a:solidFill>
                                      <a:prstClr val="black"/>
                                    </a:solidFill>
                                    <a:latin typeface="Cambria Math" panose="02040503050406030204" pitchFamily="18" charset="0"/>
                                  </a:rPr>
                                  <m:t>=</m:t>
                                </m:r>
                                <m:r>
                                  <a:rPr lang="en-US" sz="2000" b="1" dirty="0">
                                    <a:solidFill>
                                      <a:prstClr val="black"/>
                                    </a:solidFill>
                                    <a:latin typeface="Cambria Math" panose="02040503050406030204" pitchFamily="18" charset="0"/>
                                  </a:rPr>
                                  <m:t>𝐜</m:t>
                                </m:r>
                              </m:e>
                            </m:d>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𝑣</m:t>
                            </m:r>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𝑋</m:t>
                            </m:r>
                            <m:d>
                              <m:dPr>
                                <m:ctrlPr>
                                  <a:rPr lang="en-US" sz="2000" i="1" dirty="0">
                                    <a:solidFill>
                                      <a:prstClr val="black"/>
                                    </a:solidFill>
                                    <a:latin typeface="Cambria Math" panose="02040503050406030204" pitchFamily="18" charset="0"/>
                                  </a:rPr>
                                </m:ctrlPr>
                              </m:dPr>
                              <m:e>
                                <m:r>
                                  <a:rPr lang="en-US" sz="2000" i="1" dirty="0">
                                    <a:solidFill>
                                      <a:prstClr val="black"/>
                                    </a:solidFill>
                                    <a:latin typeface="Cambria Math" panose="02040503050406030204" pitchFamily="18" charset="0"/>
                                  </a:rPr>
                                  <m:t>𝑃</m:t>
                                </m:r>
                                <m:sSup>
                                  <m:sSupPr>
                                    <m:ctrlPr>
                                      <a:rPr lang="en-US" sz="2000" i="1" dirty="0">
                                        <a:solidFill>
                                          <a:prstClr val="black"/>
                                        </a:solidFill>
                                        <a:latin typeface="Cambria Math" panose="02040503050406030204" pitchFamily="18" charset="0"/>
                                      </a:rPr>
                                    </m:ctrlPr>
                                  </m:sSupPr>
                                  <m:e>
                                    <m:r>
                                      <a:rPr lang="en-US" sz="2000" i="1" dirty="0">
                                        <a:solidFill>
                                          <a:prstClr val="black"/>
                                        </a:solidFill>
                                        <a:latin typeface="Cambria Math" panose="02040503050406030204" pitchFamily="18" charset="0"/>
                                      </a:rPr>
                                      <m:t>𝑎</m:t>
                                    </m:r>
                                  </m:e>
                                  <m:sup>
                                    <m:r>
                                      <m:rPr>
                                        <m:sty m:val="p"/>
                                      </m:rPr>
                                      <a:rPr lang="en-US" sz="2000" dirty="0">
                                        <a:solidFill>
                                          <a:prstClr val="black"/>
                                        </a:solidFill>
                                        <a:latin typeface="Cambria Math" panose="02040503050406030204" pitchFamily="18" charset="0"/>
                                      </a:rPr>
                                      <m:t>h</m:t>
                                    </m:r>
                                  </m:sup>
                                </m:sSup>
                                <m:r>
                                  <a:rPr lang="en-US" sz="2000" i="1" dirty="0">
                                    <a:solidFill>
                                      <a:prstClr val="black"/>
                                    </a:solidFill>
                                    <a:latin typeface="Cambria Math" panose="02040503050406030204" pitchFamily="18" charset="0"/>
                                  </a:rPr>
                                  <m:t>=</m:t>
                                </m:r>
                                <m:r>
                                  <a:rPr lang="en-US" sz="2000" b="1" dirty="0">
                                    <a:solidFill>
                                      <a:prstClr val="black"/>
                                    </a:solidFill>
                                    <a:latin typeface="Cambria Math" panose="02040503050406030204" pitchFamily="18" charset="0"/>
                                  </a:rPr>
                                  <m:t>𝛌</m:t>
                                </m:r>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𝑃</m:t>
                                </m:r>
                                <m:sSup>
                                  <m:sSupPr>
                                    <m:ctrlPr>
                                      <a:rPr lang="en-US" sz="2000" i="1" dirty="0">
                                        <a:solidFill>
                                          <a:prstClr val="black"/>
                                        </a:solidFill>
                                        <a:latin typeface="Cambria Math" panose="02040503050406030204" pitchFamily="18" charset="0"/>
                                      </a:rPr>
                                    </m:ctrlPr>
                                  </m:sSupPr>
                                  <m:e>
                                    <m:r>
                                      <a:rPr lang="en-US" sz="2000" i="1" dirty="0">
                                        <a:solidFill>
                                          <a:prstClr val="black"/>
                                        </a:solidFill>
                                        <a:latin typeface="Cambria Math" panose="02040503050406030204" pitchFamily="18" charset="0"/>
                                      </a:rPr>
                                      <m:t>𝑎</m:t>
                                    </m:r>
                                  </m:e>
                                  <m:sup>
                                    <m:r>
                                      <m:rPr>
                                        <m:sty m:val="p"/>
                                      </m:rPr>
                                      <a:rPr lang="en-US" sz="2000" dirty="0">
                                        <a:solidFill>
                                          <a:prstClr val="black"/>
                                        </a:solidFill>
                                        <a:latin typeface="Cambria Math" panose="02040503050406030204" pitchFamily="18" charset="0"/>
                                      </a:rPr>
                                      <m:t>o</m:t>
                                    </m:r>
                                  </m:sup>
                                </m:sSup>
                                <m:d>
                                  <m:dPr>
                                    <m:ctrlPr>
                                      <a:rPr lang="en-US" sz="2000" i="1" dirty="0">
                                        <a:solidFill>
                                          <a:prstClr val="black"/>
                                        </a:solidFill>
                                        <a:latin typeface="Cambria Math" panose="02040503050406030204" pitchFamily="18" charset="0"/>
                                      </a:rPr>
                                    </m:ctrlPr>
                                  </m:dPr>
                                  <m:e>
                                    <m:r>
                                      <a:rPr lang="en-US" sz="2000" i="1" dirty="0">
                                        <a:solidFill>
                                          <a:prstClr val="black"/>
                                        </a:solidFill>
                                        <a:latin typeface="Cambria Math" panose="02040503050406030204" pitchFamily="18" charset="0"/>
                                      </a:rPr>
                                      <m:t>𝑋</m:t>
                                    </m:r>
                                  </m:e>
                                </m:d>
                                <m:r>
                                  <a:rPr lang="en-US" sz="2000" i="1" dirty="0">
                                    <a:solidFill>
                                      <a:prstClr val="black"/>
                                    </a:solidFill>
                                    <a:latin typeface="Cambria Math" panose="02040503050406030204" pitchFamily="18" charset="0"/>
                                  </a:rPr>
                                  <m:t>=</m:t>
                                </m:r>
                                <m:sSup>
                                  <m:sSupPr>
                                    <m:ctrlPr>
                                      <a:rPr lang="en-US" sz="2000" b="1" i="1" dirty="0">
                                        <a:solidFill>
                                          <a:prstClr val="black"/>
                                        </a:solidFill>
                                        <a:latin typeface="Cambria Math" panose="02040503050406030204" pitchFamily="18" charset="0"/>
                                      </a:rPr>
                                    </m:ctrlPr>
                                  </m:sSupPr>
                                  <m:e>
                                    <m:r>
                                      <a:rPr lang="en-US" sz="2000" b="1" dirty="0">
                                        <a:solidFill>
                                          <a:prstClr val="black"/>
                                        </a:solidFill>
                                        <a:latin typeface="Cambria Math" panose="02040503050406030204" pitchFamily="18" charset="0"/>
                                      </a:rPr>
                                      <m:t>𝐜</m:t>
                                    </m:r>
                                  </m:e>
                                  <m:sup>
                                    <m:r>
                                      <a:rPr lang="en-US" sz="2000" b="1" i="1" dirty="0">
                                        <a:solidFill>
                                          <a:prstClr val="black"/>
                                        </a:solidFill>
                                        <a:latin typeface="Cambria Math" panose="02040503050406030204" pitchFamily="18" charset="0"/>
                                      </a:rPr>
                                      <m:t>′</m:t>
                                    </m:r>
                                  </m:sup>
                                </m:sSup>
                              </m:e>
                            </m:d>
                            <m:r>
                              <a:rPr lang="en-US" sz="2000" i="1" dirty="0">
                                <a:solidFill>
                                  <a:prstClr val="black"/>
                                </a:solidFill>
                                <a:latin typeface="Cambria Math" panose="02040503050406030204" pitchFamily="18" charset="0"/>
                              </a:rPr>
                              <m:t>=</m:t>
                            </m:r>
                            <m:r>
                              <a:rPr lang="en-US" sz="2000" i="1" dirty="0">
                                <a:solidFill>
                                  <a:prstClr val="black"/>
                                </a:solidFill>
                                <a:latin typeface="Cambria Math" panose="02040503050406030204" pitchFamily="18" charset="0"/>
                              </a:rPr>
                              <m:t>𝑣</m:t>
                            </m:r>
                          </m:e>
                        </m:d>
                      </m:e>
                    </m:func>
                    <m:r>
                      <a:rPr lang="en-US" sz="2000" i="1" dirty="0">
                        <a:solidFill>
                          <a:prstClr val="black"/>
                        </a:solidFill>
                        <a:latin typeface="Cambria Math" panose="02040503050406030204" pitchFamily="18" charset="0"/>
                      </a:rPr>
                      <m:t>&gt;0</m:t>
                    </m:r>
                  </m:oMath>
                </a14:m>
                <a:endParaRPr lang="en-US" dirty="0"/>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49" y="1226714"/>
                <a:ext cx="8515351" cy="3916786"/>
              </a:xfrm>
              <a:blipFill>
                <a:blip r:embed="rId3"/>
                <a:stretch>
                  <a:fillRect l="-446" t="-1942"/>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ABB28BEE-EFBA-8A41-857E-9C6B4C674CBF}"/>
              </a:ext>
            </a:extLst>
          </p:cNvPr>
          <p:cNvGrpSpPr/>
          <p:nvPr/>
        </p:nvGrpSpPr>
        <p:grpSpPr>
          <a:xfrm>
            <a:off x="6178121" y="1135796"/>
            <a:ext cx="2286167" cy="1464543"/>
            <a:chOff x="10087400" y="3762491"/>
            <a:chExt cx="2606963" cy="1670048"/>
          </a:xfrm>
        </p:grpSpPr>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F871A62A-769C-9A46-8BF2-F387897C7B34}"/>
                    </a:ext>
                  </a:extLst>
                </p:cNvPr>
                <p:cNvSpPr/>
                <p:nvPr/>
              </p:nvSpPr>
              <p:spPr>
                <a:xfrm>
                  <a:off x="11715293" y="4530926"/>
                  <a:ext cx="364948" cy="3649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a:solidFill>
                        <a:schemeClr val="tx1"/>
                      </a:solidFill>
                      <a:cs typeface="Times New Roman" panose="02020603050405020304" pitchFamily="18" charset="0"/>
                    </a:rPr>
                    <a:t> </a:t>
                  </a: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𝑌</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7" name="Oval 6">
                  <a:extLst>
                    <a:ext uri="{FF2B5EF4-FFF2-40B4-BE49-F238E27FC236}">
                      <a16:creationId xmlns:a16="http://schemas.microsoft.com/office/drawing/2014/main" id="{F871A62A-769C-9A46-8BF2-F387897C7B34}"/>
                    </a:ext>
                  </a:extLst>
                </p:cNvPr>
                <p:cNvSpPr>
                  <a:spLocks noRot="1" noChangeAspect="1" noMove="1" noResize="1" noEditPoints="1" noAdjustHandles="1" noChangeArrowheads="1" noChangeShapeType="1" noTextEdit="1"/>
                </p:cNvSpPr>
                <p:nvPr/>
              </p:nvSpPr>
              <p:spPr>
                <a:xfrm>
                  <a:off x="11715293" y="4530926"/>
                  <a:ext cx="364948" cy="364947"/>
                </a:xfrm>
                <a:prstGeom prst="ellipse">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AC32B5C8-7465-DB46-9185-3D3FF3D3EF44}"/>
                    </a:ext>
                  </a:extLst>
                </p:cNvPr>
                <p:cNvSpPr/>
                <p:nvPr/>
              </p:nvSpPr>
              <p:spPr>
                <a:xfrm>
                  <a:off x="12329415" y="3762492"/>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𝑏</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8" name="Oval 7">
                  <a:extLst>
                    <a:ext uri="{FF2B5EF4-FFF2-40B4-BE49-F238E27FC236}">
                      <a16:creationId xmlns:a16="http://schemas.microsoft.com/office/drawing/2014/main" id="{AC32B5C8-7465-DB46-9185-3D3FF3D3EF44}"/>
                    </a:ext>
                  </a:extLst>
                </p:cNvPr>
                <p:cNvSpPr>
                  <a:spLocks noRot="1" noChangeAspect="1" noMove="1" noResize="1" noEditPoints="1" noAdjustHandles="1" noChangeArrowheads="1" noChangeShapeType="1" noTextEdit="1"/>
                </p:cNvSpPr>
                <p:nvPr/>
              </p:nvSpPr>
              <p:spPr>
                <a:xfrm>
                  <a:off x="12329415" y="3762492"/>
                  <a:ext cx="364948" cy="364946"/>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9EC3FE49-85E9-D344-95C7-3B2E70038ACD}"/>
                    </a:ext>
                  </a:extLst>
                </p:cNvPr>
                <p:cNvSpPr/>
                <p:nvPr/>
              </p:nvSpPr>
              <p:spPr>
                <a:xfrm>
                  <a:off x="10834739" y="3762492"/>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9" name="Oval 8">
                  <a:extLst>
                    <a:ext uri="{FF2B5EF4-FFF2-40B4-BE49-F238E27FC236}">
                      <a16:creationId xmlns:a16="http://schemas.microsoft.com/office/drawing/2014/main" id="{9EC3FE49-85E9-D344-95C7-3B2E70038ACD}"/>
                    </a:ext>
                  </a:extLst>
                </p:cNvPr>
                <p:cNvSpPr>
                  <a:spLocks noRot="1" noChangeAspect="1" noMove="1" noResize="1" noEditPoints="1" noAdjustHandles="1" noChangeArrowheads="1" noChangeShapeType="1" noTextEdit="1"/>
                </p:cNvSpPr>
                <p:nvPr/>
              </p:nvSpPr>
              <p:spPr>
                <a:xfrm>
                  <a:off x="10834739" y="3762492"/>
                  <a:ext cx="364948" cy="364946"/>
                </a:xfrm>
                <a:prstGeom prst="ellipse">
                  <a:avLst/>
                </a:prstGeom>
                <a:blipFill>
                  <a:blip r:embed="rId6"/>
                  <a:stretch>
                    <a:fillRect/>
                  </a:stretch>
                </a:blipFill>
                <a:ln>
                  <a:solidFill>
                    <a:schemeClr val="tx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91CA245E-B267-3648-A316-E1B908663CD6}"/>
                </a:ext>
              </a:extLst>
            </p:cNvPr>
            <p:cNvSpPr/>
            <p:nvPr/>
          </p:nvSpPr>
          <p:spPr>
            <a:xfrm>
              <a:off x="10735109" y="4530926"/>
              <a:ext cx="364948" cy="3649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X</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F5A6054E-5D2B-6C4F-8442-D97922FDDC16}"/>
                </a:ext>
              </a:extLst>
            </p:cNvPr>
            <p:cNvCxnSpPr>
              <a:cxnSpLocks/>
              <a:stCxn id="15" idx="4"/>
              <a:endCxn id="7" idx="0"/>
            </p:cNvCxnSpPr>
            <p:nvPr/>
          </p:nvCxnSpPr>
          <p:spPr>
            <a:xfrm>
              <a:off x="11764551" y="4129189"/>
              <a:ext cx="133216" cy="4017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3DD4919-36B6-0B43-8345-DBE6F8CF3CFC}"/>
                </a:ext>
              </a:extLst>
            </p:cNvPr>
            <p:cNvCxnSpPr>
              <a:cxnSpLocks/>
              <a:stCxn id="15" idx="4"/>
              <a:endCxn id="10" idx="0"/>
            </p:cNvCxnSpPr>
            <p:nvPr/>
          </p:nvCxnSpPr>
          <p:spPr>
            <a:xfrm flipH="1">
              <a:off x="10917583" y="4129189"/>
              <a:ext cx="846968" cy="4017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EE55555-D808-7C48-89B7-59DFC636CF70}"/>
                </a:ext>
              </a:extLst>
            </p:cNvPr>
            <p:cNvCxnSpPr>
              <a:cxnSpLocks/>
              <a:stCxn id="9" idx="4"/>
              <a:endCxn id="10" idx="0"/>
            </p:cNvCxnSpPr>
            <p:nvPr/>
          </p:nvCxnSpPr>
          <p:spPr>
            <a:xfrm flipH="1">
              <a:off x="10917583" y="4127438"/>
              <a:ext cx="99630" cy="4034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128D4F-538B-4B4C-A05E-457589C567B2}"/>
                </a:ext>
              </a:extLst>
            </p:cNvPr>
            <p:cNvCxnSpPr>
              <a:cxnSpLocks/>
              <a:stCxn id="8" idx="4"/>
              <a:endCxn id="7" idx="0"/>
            </p:cNvCxnSpPr>
            <p:nvPr/>
          </p:nvCxnSpPr>
          <p:spPr>
            <a:xfrm flipH="1">
              <a:off x="11897767" y="4127438"/>
              <a:ext cx="614122" cy="4034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F5495D4B-8F45-7043-98FD-EE9843F76DE5}"/>
                    </a:ext>
                  </a:extLst>
                </p:cNvPr>
                <p:cNvSpPr/>
                <p:nvPr/>
              </p:nvSpPr>
              <p:spPr>
                <a:xfrm>
                  <a:off x="11582077" y="3764243"/>
                  <a:ext cx="364948" cy="3649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5" name="Oval 14">
                  <a:extLst>
                    <a:ext uri="{FF2B5EF4-FFF2-40B4-BE49-F238E27FC236}">
                      <a16:creationId xmlns:a16="http://schemas.microsoft.com/office/drawing/2014/main" id="{F5495D4B-8F45-7043-98FD-EE9843F76DE5}"/>
                    </a:ext>
                  </a:extLst>
                </p:cNvPr>
                <p:cNvSpPr>
                  <a:spLocks noRot="1" noChangeAspect="1" noMove="1" noResize="1" noEditPoints="1" noAdjustHandles="1" noChangeArrowheads="1" noChangeShapeType="1" noTextEdit="1"/>
                </p:cNvSpPr>
                <p:nvPr/>
              </p:nvSpPr>
              <p:spPr>
                <a:xfrm>
                  <a:off x="11582077" y="3764243"/>
                  <a:ext cx="364948" cy="364947"/>
                </a:xfrm>
                <a:prstGeom prst="ellipse">
                  <a:avLst/>
                </a:prstGeom>
                <a:blipFill>
                  <a:blip r:embed="rId7"/>
                  <a:stretch>
                    <a:fillRect/>
                  </a:stretch>
                </a:blipFill>
                <a:ln>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A157F9EE-D687-C744-B05B-4A8AF1C1664A}"/>
                </a:ext>
              </a:extLst>
            </p:cNvPr>
            <p:cNvCxnSpPr>
              <a:cxnSpLocks/>
              <a:stCxn id="9" idx="5"/>
              <a:endCxn id="7" idx="0"/>
            </p:cNvCxnSpPr>
            <p:nvPr/>
          </p:nvCxnSpPr>
          <p:spPr>
            <a:xfrm>
              <a:off x="11146241" y="4073993"/>
              <a:ext cx="751526" cy="4569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793735B-ABD9-3543-AB2D-8113E93316A1}"/>
                </a:ext>
              </a:extLst>
            </p:cNvPr>
            <p:cNvCxnSpPr>
              <a:cxnSpLocks/>
              <a:stCxn id="8" idx="3"/>
              <a:endCxn id="10" idx="0"/>
            </p:cNvCxnSpPr>
            <p:nvPr/>
          </p:nvCxnSpPr>
          <p:spPr>
            <a:xfrm flipH="1">
              <a:off x="10917583" y="4073993"/>
              <a:ext cx="1465278" cy="4569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83480125-9BEA-6241-A022-A6FF5D5A84F7}"/>
                    </a:ext>
                  </a:extLst>
                </p:cNvPr>
                <p:cNvSpPr/>
                <p:nvPr/>
              </p:nvSpPr>
              <p:spPr>
                <a:xfrm>
                  <a:off x="10087400" y="3762491"/>
                  <a:ext cx="364948" cy="3649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Φ</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8" name="Oval 17">
                  <a:extLst>
                    <a:ext uri="{FF2B5EF4-FFF2-40B4-BE49-F238E27FC236}">
                      <a16:creationId xmlns:a16="http://schemas.microsoft.com/office/drawing/2014/main" id="{83480125-9BEA-6241-A022-A6FF5D5A84F7}"/>
                    </a:ext>
                  </a:extLst>
                </p:cNvPr>
                <p:cNvSpPr>
                  <a:spLocks noRot="1" noChangeAspect="1" noMove="1" noResize="1" noEditPoints="1" noAdjustHandles="1" noChangeArrowheads="1" noChangeShapeType="1" noTextEdit="1"/>
                </p:cNvSpPr>
                <p:nvPr/>
              </p:nvSpPr>
              <p:spPr>
                <a:xfrm>
                  <a:off x="10087400" y="3762491"/>
                  <a:ext cx="364948" cy="364947"/>
                </a:xfrm>
                <a:prstGeom prst="ellipse">
                  <a:avLst/>
                </a:prstGeom>
                <a:blipFill>
                  <a:blip r:embed="rId8"/>
                  <a:stretch>
                    <a:fillRect/>
                  </a:stretch>
                </a:blipFill>
                <a:ln>
                  <a:solidFill>
                    <a:schemeClr val="tx1"/>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6F5624C4-2844-AD4D-BEC7-4AB2AE8ADB77}"/>
                </a:ext>
              </a:extLst>
            </p:cNvPr>
            <p:cNvCxnSpPr>
              <a:cxnSpLocks/>
              <a:stCxn id="18" idx="4"/>
              <a:endCxn id="10" idx="0"/>
            </p:cNvCxnSpPr>
            <p:nvPr/>
          </p:nvCxnSpPr>
          <p:spPr>
            <a:xfrm>
              <a:off x="10269874" y="4127438"/>
              <a:ext cx="647709" cy="4034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587BC980-FF66-3643-ADD5-B89984BB91F8}"/>
                </a:ext>
              </a:extLst>
            </p:cNvPr>
            <p:cNvSpPr/>
            <p:nvPr/>
          </p:nvSpPr>
          <p:spPr>
            <a:xfrm>
              <a:off x="11232836" y="5067592"/>
              <a:ext cx="364948" cy="3649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Z</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56" name="Straight Arrow Connector 55">
              <a:extLst>
                <a:ext uri="{FF2B5EF4-FFF2-40B4-BE49-F238E27FC236}">
                  <a16:creationId xmlns:a16="http://schemas.microsoft.com/office/drawing/2014/main" id="{8BB61FBA-B2E9-F049-9C81-3EB3CD781D72}"/>
                </a:ext>
              </a:extLst>
            </p:cNvPr>
            <p:cNvCxnSpPr>
              <a:cxnSpLocks/>
              <a:stCxn id="10" idx="5"/>
              <a:endCxn id="55" idx="0"/>
            </p:cNvCxnSpPr>
            <p:nvPr/>
          </p:nvCxnSpPr>
          <p:spPr>
            <a:xfrm>
              <a:off x="11046611" y="4842427"/>
              <a:ext cx="368699" cy="2251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817C28C-BE4E-0740-902C-16BFB41588AA}"/>
                </a:ext>
              </a:extLst>
            </p:cNvPr>
            <p:cNvCxnSpPr>
              <a:cxnSpLocks/>
              <a:stCxn id="7" idx="3"/>
              <a:endCxn id="55" idx="0"/>
            </p:cNvCxnSpPr>
            <p:nvPr/>
          </p:nvCxnSpPr>
          <p:spPr>
            <a:xfrm flipH="1">
              <a:off x="11415310" y="4842427"/>
              <a:ext cx="353429" cy="2251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C8B519B-E248-0B4C-A113-5326E3D30DFB}"/>
              </a:ext>
            </a:extLst>
          </p:cNvPr>
          <p:cNvGrpSpPr/>
          <p:nvPr/>
        </p:nvGrpSpPr>
        <p:grpSpPr>
          <a:xfrm>
            <a:off x="1255087" y="2728743"/>
            <a:ext cx="2553731" cy="1061594"/>
            <a:chOff x="5026452" y="4082055"/>
            <a:chExt cx="2553731" cy="1061594"/>
          </a:xfrm>
        </p:grpSpPr>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4F241C84-F999-F249-86F2-3F86E385A2A2}"/>
                    </a:ext>
                  </a:extLst>
                </p:cNvPr>
                <p:cNvSpPr/>
                <p:nvPr/>
              </p:nvSpPr>
              <p:spPr>
                <a:xfrm>
                  <a:off x="5850314" y="4082055"/>
                  <a:ext cx="320039"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4" name="Oval 23">
                  <a:extLst>
                    <a:ext uri="{FF2B5EF4-FFF2-40B4-BE49-F238E27FC236}">
                      <a16:creationId xmlns:a16="http://schemas.microsoft.com/office/drawing/2014/main" id="{4F241C84-F999-F249-86F2-3F86E385A2A2}"/>
                    </a:ext>
                  </a:extLst>
                </p:cNvPr>
                <p:cNvSpPr>
                  <a:spLocks noRot="1" noChangeAspect="1" noMove="1" noResize="1" noEditPoints="1" noAdjustHandles="1" noChangeArrowheads="1" noChangeShapeType="1" noTextEdit="1"/>
                </p:cNvSpPr>
                <p:nvPr/>
              </p:nvSpPr>
              <p:spPr>
                <a:xfrm>
                  <a:off x="5850314" y="4082055"/>
                  <a:ext cx="320039" cy="320038"/>
                </a:xfrm>
                <a:prstGeom prst="ellipse">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0B5EF89D-E656-334E-B2AA-CDBCFF77A67C}"/>
                    </a:ext>
                  </a:extLst>
                </p:cNvPr>
                <p:cNvSpPr/>
                <p:nvPr/>
              </p:nvSpPr>
              <p:spPr>
                <a:xfrm>
                  <a:off x="5026452" y="4082055"/>
                  <a:ext cx="320039"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𝜇</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5" name="Oval 24">
                  <a:extLst>
                    <a:ext uri="{FF2B5EF4-FFF2-40B4-BE49-F238E27FC236}">
                      <a16:creationId xmlns:a16="http://schemas.microsoft.com/office/drawing/2014/main" id="{0B5EF89D-E656-334E-B2AA-CDBCFF77A67C}"/>
                    </a:ext>
                  </a:extLst>
                </p:cNvPr>
                <p:cNvSpPr>
                  <a:spLocks noRot="1" noChangeAspect="1" noMove="1" noResize="1" noEditPoints="1" noAdjustHandles="1" noChangeArrowheads="1" noChangeShapeType="1" noTextEdit="1"/>
                </p:cNvSpPr>
                <p:nvPr/>
              </p:nvSpPr>
              <p:spPr>
                <a:xfrm>
                  <a:off x="5026452" y="4082055"/>
                  <a:ext cx="320039" cy="320038"/>
                </a:xfrm>
                <a:prstGeom prst="ellipse">
                  <a:avLst/>
                </a:prstGeom>
                <a:blipFill>
                  <a:blip r:embed="rId10"/>
                  <a:stretch>
                    <a:fillRect b="-11111"/>
                  </a:stretch>
                </a:blipFill>
                <a:ln>
                  <a:solidFill>
                    <a:schemeClr val="tx1"/>
                  </a:solidFill>
                </a:ln>
              </p:spPr>
              <p:txBody>
                <a:bodyPr/>
                <a:lstStyle/>
                <a:p>
                  <a:r>
                    <a:rPr lang="en-US">
                      <a:noFill/>
                    </a:rPr>
                    <a:t> </a:t>
                  </a:r>
                </a:p>
              </p:txBody>
            </p:sp>
          </mc:Fallback>
        </mc:AlternateContent>
        <p:sp>
          <p:nvSpPr>
            <p:cNvPr id="26" name="Oval 25">
              <a:extLst>
                <a:ext uri="{FF2B5EF4-FFF2-40B4-BE49-F238E27FC236}">
                  <a16:creationId xmlns:a16="http://schemas.microsoft.com/office/drawing/2014/main" id="{30D007D5-A27E-DE4D-ABCA-3C3EE38B5014}"/>
                </a:ext>
              </a:extLst>
            </p:cNvPr>
            <p:cNvSpPr/>
            <p:nvPr/>
          </p:nvSpPr>
          <p:spPr>
            <a:xfrm>
              <a:off x="5438383" y="4783416"/>
              <a:ext cx="320039"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X</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776A1E4C-8437-AA4B-85EE-56CDCBC05859}"/>
                </a:ext>
              </a:extLst>
            </p:cNvPr>
            <p:cNvCxnSpPr>
              <a:cxnSpLocks/>
              <a:stCxn id="25" idx="4"/>
              <a:endCxn id="26" idx="0"/>
            </p:cNvCxnSpPr>
            <p:nvPr/>
          </p:nvCxnSpPr>
          <p:spPr>
            <a:xfrm>
              <a:off x="5186472" y="4402093"/>
              <a:ext cx="411931" cy="3813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908AEF6-564D-9C48-93A8-6F1A71875F31}"/>
                </a:ext>
              </a:extLst>
            </p:cNvPr>
            <p:cNvCxnSpPr>
              <a:cxnSpLocks/>
              <a:stCxn id="24" idx="4"/>
              <a:endCxn id="26" idx="0"/>
            </p:cNvCxnSpPr>
            <p:nvPr/>
          </p:nvCxnSpPr>
          <p:spPr>
            <a:xfrm flipH="1">
              <a:off x="5598403" y="4402093"/>
              <a:ext cx="411931" cy="3813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1213FA6-F13C-5E44-B632-EBEF6A0230A0}"/>
                    </a:ext>
                  </a:extLst>
                </p:cNvPr>
                <p:cNvSpPr txBox="1"/>
                <p:nvPr/>
              </p:nvSpPr>
              <p:spPr>
                <a:xfrm>
                  <a:off x="5840861" y="4743539"/>
                  <a:ext cx="173932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𝒩</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𝜇</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e>
                        </m:d>
                      </m:oMath>
                    </m:oMathPara>
                  </a14:m>
                  <a:endParaRPr lang="en-US" sz="2000" dirty="0"/>
                </a:p>
              </p:txBody>
            </p:sp>
          </mc:Choice>
          <mc:Fallback xmlns="">
            <p:sp>
              <p:nvSpPr>
                <p:cNvPr id="37" name="TextBox 36">
                  <a:extLst>
                    <a:ext uri="{FF2B5EF4-FFF2-40B4-BE49-F238E27FC236}">
                      <a16:creationId xmlns:a16="http://schemas.microsoft.com/office/drawing/2014/main" id="{A1213FA6-F13C-5E44-B632-EBEF6A0230A0}"/>
                    </a:ext>
                  </a:extLst>
                </p:cNvPr>
                <p:cNvSpPr txBox="1">
                  <a:spLocks noRot="1" noChangeAspect="1" noMove="1" noResize="1" noEditPoints="1" noAdjustHandles="1" noChangeArrowheads="1" noChangeShapeType="1" noTextEdit="1"/>
                </p:cNvSpPr>
                <p:nvPr/>
              </p:nvSpPr>
              <p:spPr>
                <a:xfrm>
                  <a:off x="5840861" y="4743539"/>
                  <a:ext cx="1739322" cy="400110"/>
                </a:xfrm>
                <a:prstGeom prst="rect">
                  <a:avLst/>
                </a:prstGeom>
                <a:blipFill>
                  <a:blip r:embed="rId11"/>
                  <a:stretch>
                    <a:fillRect b="-6250"/>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EC872B5E-EE61-8C4F-9A03-DB0B15ACFE70}"/>
              </a:ext>
            </a:extLst>
          </p:cNvPr>
          <p:cNvGrpSpPr/>
          <p:nvPr/>
        </p:nvGrpSpPr>
        <p:grpSpPr>
          <a:xfrm>
            <a:off x="4571698" y="2698040"/>
            <a:ext cx="3084244" cy="1104825"/>
            <a:chOff x="6906149" y="4051352"/>
            <a:chExt cx="3084244" cy="1104825"/>
          </a:xfrm>
        </p:grpSpPr>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8EC71954-B0F3-004B-9DFD-546B61A9A3D8}"/>
                    </a:ext>
                  </a:extLst>
                </p:cNvPr>
                <p:cNvSpPr/>
                <p:nvPr/>
              </p:nvSpPr>
              <p:spPr>
                <a:xfrm>
                  <a:off x="7514378" y="4092075"/>
                  <a:ext cx="320039"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9" name="Oval 38">
                  <a:extLst>
                    <a:ext uri="{FF2B5EF4-FFF2-40B4-BE49-F238E27FC236}">
                      <a16:creationId xmlns:a16="http://schemas.microsoft.com/office/drawing/2014/main" id="{8EC71954-B0F3-004B-9DFD-546B61A9A3D8}"/>
                    </a:ext>
                  </a:extLst>
                </p:cNvPr>
                <p:cNvSpPr>
                  <a:spLocks noRot="1" noChangeAspect="1" noMove="1" noResize="1" noEditPoints="1" noAdjustHandles="1" noChangeArrowheads="1" noChangeShapeType="1" noTextEdit="1"/>
                </p:cNvSpPr>
                <p:nvPr/>
              </p:nvSpPr>
              <p:spPr>
                <a:xfrm>
                  <a:off x="7514378" y="4092075"/>
                  <a:ext cx="320039" cy="320038"/>
                </a:xfrm>
                <a:prstGeom prst="ellipse">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4081F001-6838-444B-A2F3-5D9220F8306B}"/>
                    </a:ext>
                  </a:extLst>
                </p:cNvPr>
                <p:cNvSpPr/>
                <p:nvPr/>
              </p:nvSpPr>
              <p:spPr>
                <a:xfrm>
                  <a:off x="6906149" y="4092075"/>
                  <a:ext cx="320039"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𝜇</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40" name="Oval 39">
                  <a:extLst>
                    <a:ext uri="{FF2B5EF4-FFF2-40B4-BE49-F238E27FC236}">
                      <a16:creationId xmlns:a16="http://schemas.microsoft.com/office/drawing/2014/main" id="{4081F001-6838-444B-A2F3-5D9220F8306B}"/>
                    </a:ext>
                  </a:extLst>
                </p:cNvPr>
                <p:cNvSpPr>
                  <a:spLocks noRot="1" noChangeAspect="1" noMove="1" noResize="1" noEditPoints="1" noAdjustHandles="1" noChangeArrowheads="1" noChangeShapeType="1" noTextEdit="1"/>
                </p:cNvSpPr>
                <p:nvPr/>
              </p:nvSpPr>
              <p:spPr>
                <a:xfrm>
                  <a:off x="6906149" y="4092075"/>
                  <a:ext cx="320039" cy="320038"/>
                </a:xfrm>
                <a:prstGeom prst="ellipse">
                  <a:avLst/>
                </a:prstGeom>
                <a:blipFill>
                  <a:blip r:embed="rId13"/>
                  <a:stretch>
                    <a:fillRect b="-7692"/>
                  </a:stretch>
                </a:blipFill>
                <a:ln>
                  <a:solidFill>
                    <a:schemeClr val="tx1"/>
                  </a:solidFill>
                </a:ln>
              </p:spPr>
              <p:txBody>
                <a:bodyPr/>
                <a:lstStyle/>
                <a:p>
                  <a:r>
                    <a:rPr lang="en-US">
                      <a:noFill/>
                    </a:rPr>
                    <a:t> </a:t>
                  </a:r>
                </a:p>
              </p:txBody>
            </p:sp>
          </mc:Fallback>
        </mc:AlternateContent>
        <p:sp>
          <p:nvSpPr>
            <p:cNvPr id="41" name="Oval 40">
              <a:extLst>
                <a:ext uri="{FF2B5EF4-FFF2-40B4-BE49-F238E27FC236}">
                  <a16:creationId xmlns:a16="http://schemas.microsoft.com/office/drawing/2014/main" id="{C3FCF5A8-A8D5-6E40-A25A-DCC034A74275}"/>
                </a:ext>
              </a:extLst>
            </p:cNvPr>
            <p:cNvSpPr/>
            <p:nvPr/>
          </p:nvSpPr>
          <p:spPr>
            <a:xfrm>
              <a:off x="7513307" y="4781815"/>
              <a:ext cx="320039"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X</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42" name="Straight Arrow Connector 41">
              <a:extLst>
                <a:ext uri="{FF2B5EF4-FFF2-40B4-BE49-F238E27FC236}">
                  <a16:creationId xmlns:a16="http://schemas.microsoft.com/office/drawing/2014/main" id="{1C08E081-5826-134F-92D9-2AB439B30ED2}"/>
                </a:ext>
              </a:extLst>
            </p:cNvPr>
            <p:cNvCxnSpPr>
              <a:cxnSpLocks/>
              <a:stCxn id="40" idx="4"/>
              <a:endCxn id="41" idx="0"/>
            </p:cNvCxnSpPr>
            <p:nvPr/>
          </p:nvCxnSpPr>
          <p:spPr>
            <a:xfrm>
              <a:off x="7066169" y="4412113"/>
              <a:ext cx="607158" cy="3697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71BD95D-9C71-A14A-B01C-65CC33831175}"/>
                </a:ext>
              </a:extLst>
            </p:cNvPr>
            <p:cNvCxnSpPr>
              <a:cxnSpLocks/>
              <a:stCxn id="39" idx="4"/>
              <a:endCxn id="41" idx="0"/>
            </p:cNvCxnSpPr>
            <p:nvPr/>
          </p:nvCxnSpPr>
          <p:spPr>
            <a:xfrm flipH="1">
              <a:off x="7673327" y="4412113"/>
              <a:ext cx="1071" cy="3697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D98F1784-0180-E549-8B40-1E24E9777FBA}"/>
                    </a:ext>
                  </a:extLst>
                </p:cNvPr>
                <p:cNvSpPr/>
                <p:nvPr/>
              </p:nvSpPr>
              <p:spPr>
                <a:xfrm>
                  <a:off x="8122610" y="4092074"/>
                  <a:ext cx="320039" cy="3200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𝑧</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45" name="Oval 44">
                  <a:extLst>
                    <a:ext uri="{FF2B5EF4-FFF2-40B4-BE49-F238E27FC236}">
                      <a16:creationId xmlns:a16="http://schemas.microsoft.com/office/drawing/2014/main" id="{D98F1784-0180-E549-8B40-1E24E9777FBA}"/>
                    </a:ext>
                  </a:extLst>
                </p:cNvPr>
                <p:cNvSpPr>
                  <a:spLocks noRot="1" noChangeAspect="1" noMove="1" noResize="1" noEditPoints="1" noAdjustHandles="1" noChangeArrowheads="1" noChangeShapeType="1" noTextEdit="1"/>
                </p:cNvSpPr>
                <p:nvPr/>
              </p:nvSpPr>
              <p:spPr>
                <a:xfrm>
                  <a:off x="8122610" y="4092074"/>
                  <a:ext cx="320039" cy="320038"/>
                </a:xfrm>
                <a:prstGeom prst="ellipse">
                  <a:avLst/>
                </a:prstGeom>
                <a:blipFill>
                  <a:blip r:embed="rId14"/>
                  <a:stretch>
                    <a:fillRect/>
                  </a:stretch>
                </a:blipFill>
                <a:ln>
                  <a:solidFill>
                    <a:schemeClr val="tx1"/>
                  </a:solidFill>
                </a:ln>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56AC2B20-228C-0442-893A-539F3D005214}"/>
                </a:ext>
              </a:extLst>
            </p:cNvPr>
            <p:cNvCxnSpPr>
              <a:cxnSpLocks/>
              <a:stCxn id="45" idx="4"/>
              <a:endCxn id="41" idx="0"/>
            </p:cNvCxnSpPr>
            <p:nvPr/>
          </p:nvCxnSpPr>
          <p:spPr>
            <a:xfrm flipH="1">
              <a:off x="7673327" y="4412112"/>
              <a:ext cx="609303" cy="3697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9345B65-86B4-4144-BE97-B8558A847ACA}"/>
                    </a:ext>
                  </a:extLst>
                </p:cNvPr>
                <p:cNvSpPr txBox="1"/>
                <p:nvPr/>
              </p:nvSpPr>
              <p:spPr>
                <a:xfrm>
                  <a:off x="7898942" y="4756067"/>
                  <a:ext cx="15374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𝜇</m:t>
                        </m:r>
                        <m:r>
                          <a:rPr lang="en-US" sz="2000" b="0" i="1" smtClean="0">
                            <a:latin typeface="Cambria Math" panose="02040503050406030204" pitchFamily="18" charset="0"/>
                          </a:rPr>
                          <m:t>+</m:t>
                        </m:r>
                        <m:r>
                          <a:rPr lang="en-US" sz="2000" b="0" i="1" smtClean="0">
                            <a:latin typeface="Cambria Math" panose="02040503050406030204" pitchFamily="18" charset="0"/>
                          </a:rPr>
                          <m:t>𝜎</m:t>
                        </m:r>
                        <m:r>
                          <a:rPr lang="en-US" sz="2000" b="0" i="1" smtClean="0">
                            <a:latin typeface="Cambria Math" panose="02040503050406030204" pitchFamily="18" charset="0"/>
                          </a:rPr>
                          <m:t>𝑧</m:t>
                        </m:r>
                      </m:oMath>
                    </m:oMathPara>
                  </a14:m>
                  <a:endParaRPr lang="en-US" sz="2000" dirty="0"/>
                </a:p>
              </p:txBody>
            </p:sp>
          </mc:Choice>
          <mc:Fallback xmlns="">
            <p:sp>
              <p:nvSpPr>
                <p:cNvPr id="44" name="TextBox 43">
                  <a:extLst>
                    <a:ext uri="{FF2B5EF4-FFF2-40B4-BE49-F238E27FC236}">
                      <a16:creationId xmlns:a16="http://schemas.microsoft.com/office/drawing/2014/main" id="{A9345B65-86B4-4144-BE97-B8558A847ACA}"/>
                    </a:ext>
                  </a:extLst>
                </p:cNvPr>
                <p:cNvSpPr txBox="1">
                  <a:spLocks noRot="1" noChangeAspect="1" noMove="1" noResize="1" noEditPoints="1" noAdjustHandles="1" noChangeArrowheads="1" noChangeShapeType="1" noTextEdit="1"/>
                </p:cNvSpPr>
                <p:nvPr/>
              </p:nvSpPr>
              <p:spPr>
                <a:xfrm>
                  <a:off x="7898942" y="4756067"/>
                  <a:ext cx="1537472" cy="400110"/>
                </a:xfrm>
                <a:prstGeom prst="rect">
                  <a:avLst/>
                </a:prstGeom>
                <a:blipFill>
                  <a:blip r:embed="rId1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518E728F-B414-8A4A-84E2-9D425FFD0C6C}"/>
                    </a:ext>
                  </a:extLst>
                </p:cNvPr>
                <p:cNvSpPr txBox="1"/>
                <p:nvPr/>
              </p:nvSpPr>
              <p:spPr>
                <a:xfrm>
                  <a:off x="8485429" y="4051352"/>
                  <a:ext cx="150496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𝒩</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0,1</m:t>
                            </m:r>
                          </m:e>
                        </m:d>
                      </m:oMath>
                    </m:oMathPara>
                  </a14:m>
                  <a:endParaRPr lang="en-US" sz="2000" dirty="0"/>
                </a:p>
              </p:txBody>
            </p:sp>
          </mc:Choice>
          <mc:Fallback xmlns="">
            <p:sp>
              <p:nvSpPr>
                <p:cNvPr id="52" name="TextBox 51">
                  <a:extLst>
                    <a:ext uri="{FF2B5EF4-FFF2-40B4-BE49-F238E27FC236}">
                      <a16:creationId xmlns:a16="http://schemas.microsoft.com/office/drawing/2014/main" id="{518E728F-B414-8A4A-84E2-9D425FFD0C6C}"/>
                    </a:ext>
                  </a:extLst>
                </p:cNvPr>
                <p:cNvSpPr txBox="1">
                  <a:spLocks noRot="1" noChangeAspect="1" noMove="1" noResize="1" noEditPoints="1" noAdjustHandles="1" noChangeArrowheads="1" noChangeShapeType="1" noTextEdit="1"/>
                </p:cNvSpPr>
                <p:nvPr/>
              </p:nvSpPr>
              <p:spPr>
                <a:xfrm>
                  <a:off x="8485429" y="4051352"/>
                  <a:ext cx="1504964" cy="400110"/>
                </a:xfrm>
                <a:prstGeom prst="rect">
                  <a:avLst/>
                </a:prstGeom>
                <a:blipFill>
                  <a:blip r:embed="rId16"/>
                  <a:stretch>
                    <a:fillRect/>
                  </a:stretch>
                </a:blipFill>
              </p:spPr>
              <p:txBody>
                <a:bodyPr/>
                <a:lstStyle/>
                <a:p>
                  <a:r>
                    <a:rPr lang="en-US">
                      <a:noFill/>
                    </a:rPr>
                    <a:t> </a:t>
                  </a:r>
                </a:p>
              </p:txBody>
            </p:sp>
          </mc:Fallback>
        </mc:AlternateContent>
      </p:grpSp>
      <p:sp>
        <p:nvSpPr>
          <p:cNvPr id="65" name="Freeform 64">
            <a:extLst>
              <a:ext uri="{FF2B5EF4-FFF2-40B4-BE49-F238E27FC236}">
                <a16:creationId xmlns:a16="http://schemas.microsoft.com/office/drawing/2014/main" id="{4437ECC8-A781-DE4E-B51D-4AD971760067}"/>
              </a:ext>
            </a:extLst>
          </p:cNvPr>
          <p:cNvSpPr/>
          <p:nvPr/>
        </p:nvSpPr>
        <p:spPr>
          <a:xfrm>
            <a:off x="6001360" y="992404"/>
            <a:ext cx="2577668" cy="1240254"/>
          </a:xfrm>
          <a:custGeom>
            <a:avLst/>
            <a:gdLst>
              <a:gd name="connsiteX0" fmla="*/ 921954 w 2573520"/>
              <a:gd name="connsiteY0" fmla="*/ 19669 h 1242962"/>
              <a:gd name="connsiteX1" fmla="*/ 2358869 w 2573520"/>
              <a:gd name="connsiteY1" fmla="*/ 31544 h 1242962"/>
              <a:gd name="connsiteX2" fmla="*/ 2560749 w 2573520"/>
              <a:gd name="connsiteY2" fmla="*/ 375928 h 1242962"/>
              <a:gd name="connsiteX3" fmla="*/ 2299492 w 2573520"/>
              <a:gd name="connsiteY3" fmla="*/ 577809 h 1242962"/>
              <a:gd name="connsiteX4" fmla="*/ 1610723 w 2573520"/>
              <a:gd name="connsiteY4" fmla="*/ 755939 h 1242962"/>
              <a:gd name="connsiteX5" fmla="*/ 1135710 w 2573520"/>
              <a:gd name="connsiteY5" fmla="*/ 993445 h 1242962"/>
              <a:gd name="connsiteX6" fmla="*/ 898204 w 2573520"/>
              <a:gd name="connsiteY6" fmla="*/ 1242827 h 1242962"/>
              <a:gd name="connsiteX7" fmla="*/ 541944 w 2573520"/>
              <a:gd name="connsiteY7" fmla="*/ 1017196 h 1242962"/>
              <a:gd name="connsiteX8" fmla="*/ 31305 w 2573520"/>
              <a:gd name="connsiteY8" fmla="*/ 364053 h 1242962"/>
              <a:gd name="connsiteX9" fmla="*/ 150058 w 2573520"/>
              <a:gd name="connsiteY9" fmla="*/ 67170 h 1242962"/>
              <a:gd name="connsiteX10" fmla="*/ 921954 w 2573520"/>
              <a:gd name="connsiteY10" fmla="*/ 19669 h 1242962"/>
              <a:gd name="connsiteX0" fmla="*/ 921954 w 2573520"/>
              <a:gd name="connsiteY0" fmla="*/ 19669 h 1242837"/>
              <a:gd name="connsiteX1" fmla="*/ 2358869 w 2573520"/>
              <a:gd name="connsiteY1" fmla="*/ 31544 h 1242837"/>
              <a:gd name="connsiteX2" fmla="*/ 2560749 w 2573520"/>
              <a:gd name="connsiteY2" fmla="*/ 375928 h 1242837"/>
              <a:gd name="connsiteX3" fmla="*/ 2299492 w 2573520"/>
              <a:gd name="connsiteY3" fmla="*/ 577809 h 1242837"/>
              <a:gd name="connsiteX4" fmla="*/ 1610723 w 2573520"/>
              <a:gd name="connsiteY4" fmla="*/ 755939 h 1242837"/>
              <a:gd name="connsiteX5" fmla="*/ 1189184 w 2573520"/>
              <a:gd name="connsiteY5" fmla="*/ 1025529 h 1242837"/>
              <a:gd name="connsiteX6" fmla="*/ 898204 w 2573520"/>
              <a:gd name="connsiteY6" fmla="*/ 1242827 h 1242837"/>
              <a:gd name="connsiteX7" fmla="*/ 541944 w 2573520"/>
              <a:gd name="connsiteY7" fmla="*/ 1017196 h 1242837"/>
              <a:gd name="connsiteX8" fmla="*/ 31305 w 2573520"/>
              <a:gd name="connsiteY8" fmla="*/ 364053 h 1242837"/>
              <a:gd name="connsiteX9" fmla="*/ 150058 w 2573520"/>
              <a:gd name="connsiteY9" fmla="*/ 67170 h 1242837"/>
              <a:gd name="connsiteX10" fmla="*/ 921954 w 2573520"/>
              <a:gd name="connsiteY10" fmla="*/ 19669 h 1242837"/>
              <a:gd name="connsiteX0" fmla="*/ 921954 w 2573520"/>
              <a:gd name="connsiteY0" fmla="*/ 19669 h 1242924"/>
              <a:gd name="connsiteX1" fmla="*/ 2358869 w 2573520"/>
              <a:gd name="connsiteY1" fmla="*/ 31544 h 1242924"/>
              <a:gd name="connsiteX2" fmla="*/ 2560749 w 2573520"/>
              <a:gd name="connsiteY2" fmla="*/ 375928 h 1242924"/>
              <a:gd name="connsiteX3" fmla="*/ 2299492 w 2573520"/>
              <a:gd name="connsiteY3" fmla="*/ 577809 h 1242924"/>
              <a:gd name="connsiteX4" fmla="*/ 1610723 w 2573520"/>
              <a:gd name="connsiteY4" fmla="*/ 755939 h 1242924"/>
              <a:gd name="connsiteX5" fmla="*/ 1205226 w 2573520"/>
              <a:gd name="connsiteY5" fmla="*/ 1041571 h 1242924"/>
              <a:gd name="connsiteX6" fmla="*/ 898204 w 2573520"/>
              <a:gd name="connsiteY6" fmla="*/ 1242827 h 1242924"/>
              <a:gd name="connsiteX7" fmla="*/ 541944 w 2573520"/>
              <a:gd name="connsiteY7" fmla="*/ 1017196 h 1242924"/>
              <a:gd name="connsiteX8" fmla="*/ 31305 w 2573520"/>
              <a:gd name="connsiteY8" fmla="*/ 364053 h 1242924"/>
              <a:gd name="connsiteX9" fmla="*/ 150058 w 2573520"/>
              <a:gd name="connsiteY9" fmla="*/ 67170 h 1242924"/>
              <a:gd name="connsiteX10" fmla="*/ 921954 w 2573520"/>
              <a:gd name="connsiteY10" fmla="*/ 19669 h 1242924"/>
              <a:gd name="connsiteX0" fmla="*/ 921954 w 2590604"/>
              <a:gd name="connsiteY0" fmla="*/ 16999 h 1240254"/>
              <a:gd name="connsiteX1" fmla="*/ 2358869 w 2590604"/>
              <a:gd name="connsiteY1" fmla="*/ 28874 h 1240254"/>
              <a:gd name="connsiteX2" fmla="*/ 2582138 w 2590604"/>
              <a:gd name="connsiteY2" fmla="*/ 335826 h 1240254"/>
              <a:gd name="connsiteX3" fmla="*/ 2299492 w 2590604"/>
              <a:gd name="connsiteY3" fmla="*/ 575139 h 1240254"/>
              <a:gd name="connsiteX4" fmla="*/ 1610723 w 2590604"/>
              <a:gd name="connsiteY4" fmla="*/ 753269 h 1240254"/>
              <a:gd name="connsiteX5" fmla="*/ 1205226 w 2590604"/>
              <a:gd name="connsiteY5" fmla="*/ 1038901 h 1240254"/>
              <a:gd name="connsiteX6" fmla="*/ 898204 w 2590604"/>
              <a:gd name="connsiteY6" fmla="*/ 1240157 h 1240254"/>
              <a:gd name="connsiteX7" fmla="*/ 541944 w 2590604"/>
              <a:gd name="connsiteY7" fmla="*/ 1014526 h 1240254"/>
              <a:gd name="connsiteX8" fmla="*/ 31305 w 2590604"/>
              <a:gd name="connsiteY8" fmla="*/ 361383 h 1240254"/>
              <a:gd name="connsiteX9" fmla="*/ 150058 w 2590604"/>
              <a:gd name="connsiteY9" fmla="*/ 64500 h 1240254"/>
              <a:gd name="connsiteX10" fmla="*/ 921954 w 2590604"/>
              <a:gd name="connsiteY10" fmla="*/ 16999 h 1240254"/>
              <a:gd name="connsiteX0" fmla="*/ 921954 w 2577668"/>
              <a:gd name="connsiteY0" fmla="*/ 16999 h 1240254"/>
              <a:gd name="connsiteX1" fmla="*/ 2358869 w 2577668"/>
              <a:gd name="connsiteY1" fmla="*/ 28874 h 1240254"/>
              <a:gd name="connsiteX2" fmla="*/ 2566096 w 2577668"/>
              <a:gd name="connsiteY2" fmla="*/ 335826 h 1240254"/>
              <a:gd name="connsiteX3" fmla="*/ 2299492 w 2577668"/>
              <a:gd name="connsiteY3" fmla="*/ 575139 h 1240254"/>
              <a:gd name="connsiteX4" fmla="*/ 1610723 w 2577668"/>
              <a:gd name="connsiteY4" fmla="*/ 753269 h 1240254"/>
              <a:gd name="connsiteX5" fmla="*/ 1205226 w 2577668"/>
              <a:gd name="connsiteY5" fmla="*/ 1038901 h 1240254"/>
              <a:gd name="connsiteX6" fmla="*/ 898204 w 2577668"/>
              <a:gd name="connsiteY6" fmla="*/ 1240157 h 1240254"/>
              <a:gd name="connsiteX7" fmla="*/ 541944 w 2577668"/>
              <a:gd name="connsiteY7" fmla="*/ 1014526 h 1240254"/>
              <a:gd name="connsiteX8" fmla="*/ 31305 w 2577668"/>
              <a:gd name="connsiteY8" fmla="*/ 361383 h 1240254"/>
              <a:gd name="connsiteX9" fmla="*/ 150058 w 2577668"/>
              <a:gd name="connsiteY9" fmla="*/ 64500 h 1240254"/>
              <a:gd name="connsiteX10" fmla="*/ 921954 w 2577668"/>
              <a:gd name="connsiteY10" fmla="*/ 16999 h 124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668" h="1240254">
                <a:moveTo>
                  <a:pt x="921954" y="16999"/>
                </a:moveTo>
                <a:cubicBezTo>
                  <a:pt x="1290089" y="11061"/>
                  <a:pt x="2084846" y="-24264"/>
                  <a:pt x="2358869" y="28874"/>
                </a:cubicBezTo>
                <a:cubicBezTo>
                  <a:pt x="2632892" y="82012"/>
                  <a:pt x="2575992" y="244782"/>
                  <a:pt x="2566096" y="335826"/>
                </a:cubicBezTo>
                <a:cubicBezTo>
                  <a:pt x="2556200" y="426870"/>
                  <a:pt x="2458721" y="505565"/>
                  <a:pt x="2299492" y="575139"/>
                </a:cubicBezTo>
                <a:cubicBezTo>
                  <a:pt x="2140263" y="644713"/>
                  <a:pt x="1793101" y="675975"/>
                  <a:pt x="1610723" y="753269"/>
                </a:cubicBezTo>
                <a:cubicBezTo>
                  <a:pt x="1428345" y="830563"/>
                  <a:pt x="1323979" y="957753"/>
                  <a:pt x="1205226" y="1038901"/>
                </a:cubicBezTo>
                <a:cubicBezTo>
                  <a:pt x="1086473" y="1120049"/>
                  <a:pt x="1008751" y="1244219"/>
                  <a:pt x="898204" y="1240157"/>
                </a:cubicBezTo>
                <a:cubicBezTo>
                  <a:pt x="787657" y="1236095"/>
                  <a:pt x="686427" y="1160988"/>
                  <a:pt x="541944" y="1014526"/>
                </a:cubicBezTo>
                <a:cubicBezTo>
                  <a:pt x="397461" y="868064"/>
                  <a:pt x="96619" y="519721"/>
                  <a:pt x="31305" y="361383"/>
                </a:cubicBezTo>
                <a:cubicBezTo>
                  <a:pt x="-34009" y="203045"/>
                  <a:pt x="1616" y="121897"/>
                  <a:pt x="150058" y="64500"/>
                </a:cubicBezTo>
                <a:cubicBezTo>
                  <a:pt x="298500" y="7103"/>
                  <a:pt x="553819" y="22937"/>
                  <a:pt x="921954" y="16999"/>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Hidden mediating variables</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50" y="1226714"/>
                <a:ext cx="8360972" cy="3916786"/>
              </a:xfrm>
            </p:spPr>
            <p:txBody>
              <a:bodyPr>
                <a:noAutofit/>
              </a:bodyPr>
              <a:lstStyle/>
              <a:p>
                <a:r>
                  <a:rPr lang="en-US" sz="2000" b="1" dirty="0"/>
                  <a:t>Proposition</a:t>
                </a:r>
                <a:r>
                  <a:rPr lang="en-US" sz="2000" dirty="0"/>
                  <a:t>: </a:t>
                </a:r>
                <a:r>
                  <a:rPr lang="en-US" sz="2000" i="1" dirty="0"/>
                  <a:t>Given any model </a:t>
                </a:r>
                <a14:m>
                  <m:oMath xmlns:m="http://schemas.openxmlformats.org/officeDocument/2006/math">
                    <m:r>
                      <a:rPr lang="en-US" sz="2000" b="0" i="1" smtClean="0">
                        <a:latin typeface="Cambria Math" panose="02040503050406030204" pitchFamily="18" charset="0"/>
                      </a:rPr>
                      <m:t>ℳ</m:t>
                    </m:r>
                  </m:oMath>
                </a14:m>
                <a:r>
                  <a:rPr lang="en-US" sz="2000" i="1" dirty="0"/>
                  <a:t>, there exists an equivalent model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ℳ</m:t>
                        </m:r>
                      </m:e>
                      <m:sup>
                        <m:r>
                          <a:rPr lang="en-US" sz="2000" b="0" i="1" smtClean="0">
                            <a:latin typeface="Cambria Math" panose="02040503050406030204" pitchFamily="18" charset="0"/>
                          </a:rPr>
                          <m:t>′</m:t>
                        </m:r>
                      </m:sup>
                    </m:sSup>
                  </m:oMath>
                </a14:m>
                <a:r>
                  <a:rPr lang="en-US" sz="2000" i="1" dirty="0"/>
                  <a:t> that has no hidden influences on any variable from its immediate parents</a:t>
                </a:r>
              </a:p>
              <a:p>
                <a:endParaRPr lang="en-US" sz="2000" dirty="0"/>
              </a:p>
              <a:p>
                <a:endParaRPr lang="en-US" sz="2000" dirty="0"/>
              </a:p>
              <a:p>
                <a:pPr marL="0" indent="0">
                  <a:buNone/>
                </a:pPr>
                <a:endParaRPr lang="en-US" sz="2000" dirty="0"/>
              </a:p>
              <a:p>
                <a:pPr>
                  <a:spcBef>
                    <a:spcPts val="2550"/>
                  </a:spcBef>
                </a:pPr>
                <a:r>
                  <a:rPr lang="en-US" sz="2000" dirty="0"/>
                  <a:t>Define hidden influence to skip over any hidden mediating variables</a:t>
                </a:r>
              </a:p>
              <a:p>
                <a:pPr lvl="1"/>
                <a:r>
                  <a:rPr lang="en-US" sz="2000" dirty="0"/>
                  <a:t>Start with </a:t>
                </a:r>
                <a14:m>
                  <m:oMath xmlns:m="http://schemas.openxmlformats.org/officeDocument/2006/math">
                    <m:r>
                      <a:rPr lang="en-US" sz="2000" b="0" i="1" smtClean="0">
                        <a:latin typeface="Cambria Math" panose="02040503050406030204" pitchFamily="18" charset="0"/>
                      </a:rPr>
                      <m:t>𝒜</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r>
                      <a:rPr lang="en-US" sz="2000" b="0" i="1" smtClean="0">
                        <a:latin typeface="Cambria Math" panose="02040503050406030204" pitchFamily="18" charset="0"/>
                      </a:rPr>
                      <m:t>𝑃𝑎</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oMath>
                </a14:m>
                <a:endParaRPr lang="en-US" sz="2000" dirty="0"/>
              </a:p>
              <a:p>
                <a:pPr lvl="1"/>
                <a:r>
                  <a:rPr lang="en-US" sz="2000" dirty="0"/>
                  <a:t>While </a:t>
                </a:r>
                <a14:m>
                  <m:oMath xmlns:m="http://schemas.openxmlformats.org/officeDocument/2006/math">
                    <m:r>
                      <a:rPr lang="en-US" sz="2000" b="0" i="1" smtClean="0">
                        <a:latin typeface="Cambria Math" panose="02040503050406030204" pitchFamily="18" charset="0"/>
                      </a:rPr>
                      <m:t>∃</m:t>
                    </m:r>
                  </m:oMath>
                </a14:m>
                <a:r>
                  <a:rPr lang="en-US" sz="2000" dirty="0"/>
                  <a:t> hidden </a:t>
                </a:r>
                <a14:m>
                  <m:oMath xmlns:m="http://schemas.openxmlformats.org/officeDocument/2006/math">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m:t>
                    </m:r>
                    <m:r>
                      <a:rPr lang="en-US" sz="2000" b="0" i="1" smtClean="0">
                        <a:latin typeface="Cambria Math" panose="02040503050406030204" pitchFamily="18" charset="0"/>
                      </a:rPr>
                      <m:t>𝒜</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oMath>
                </a14:m>
                <a:r>
                  <a:rPr lang="en-US" sz="2000" dirty="0"/>
                  <a:t> with </a:t>
                </a:r>
                <a14:m>
                  <m:oMath xmlns:m="http://schemas.openxmlformats.org/officeDocument/2006/math">
                    <m:r>
                      <a:rPr lang="en-US" sz="2000" b="0" i="1" smtClean="0">
                        <a:latin typeface="Cambria Math" panose="02040503050406030204" pitchFamily="18" charset="0"/>
                      </a:rPr>
                      <m:t>𝑃𝑎</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Φ</m:t>
                        </m:r>
                      </m:e>
                    </m:d>
                    <m:r>
                      <a:rPr lang="en-US" sz="2000" b="0" i="1" smtClean="0">
                        <a:latin typeface="Cambria Math" panose="02040503050406030204" pitchFamily="18" charset="0"/>
                      </a:rPr>
                      <m:t>≠∅</m:t>
                    </m:r>
                  </m:oMath>
                </a14:m>
                <a:r>
                  <a:rPr lang="en-US" sz="2000" dirty="0"/>
                  <a:t>,</a:t>
                </a:r>
                <a:br>
                  <a:rPr lang="en-US" sz="2000" dirty="0"/>
                </a:br>
                <a14:m>
                  <m:oMath xmlns:m="http://schemas.openxmlformats.org/officeDocument/2006/math">
                    <m:r>
                      <a:rPr lang="en-US" sz="2000" i="1" dirty="0" smtClean="0">
                        <a:latin typeface="Cambria Math" panose="02040503050406030204" pitchFamily="18" charset="0"/>
                      </a:rPr>
                      <m:t>𝒜</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𝑋</m:t>
                        </m:r>
                      </m:e>
                    </m:d>
                    <m:r>
                      <a:rPr lang="en-US" sz="2000" b="0" i="1" dirty="0" smtClean="0">
                        <a:latin typeface="Cambria Math" panose="02040503050406030204" pitchFamily="18" charset="0"/>
                      </a:rPr>
                      <m:t>←</m:t>
                    </m:r>
                    <m:r>
                      <a:rPr lang="en-US" sz="2000" i="1" dirty="0">
                        <a:latin typeface="Cambria Math" panose="02040503050406030204" pitchFamily="18" charset="0"/>
                      </a:rPr>
                      <m:t>𝑃𝑎</m:t>
                    </m:r>
                    <m:d>
                      <m:dPr>
                        <m:ctrlPr>
                          <a:rPr lang="en-US" sz="2000" i="1" dirty="0">
                            <a:latin typeface="Cambria Math" panose="02040503050406030204" pitchFamily="18" charset="0"/>
                          </a:rPr>
                        </m:ctrlPr>
                      </m:dPr>
                      <m:e>
                        <m:r>
                          <m:rPr>
                            <m:sty m:val="p"/>
                          </m:rPr>
                          <a:rPr lang="en-US" sz="2000" dirty="0">
                            <a:latin typeface="Cambria Math" panose="02040503050406030204" pitchFamily="18" charset="0"/>
                          </a:rPr>
                          <m:t>Φ</m:t>
                        </m:r>
                      </m:e>
                    </m:d>
                    <m:r>
                      <a:rPr lang="en-US" sz="2000" b="0" i="1" dirty="0" smtClean="0">
                        <a:latin typeface="Cambria Math" panose="02040503050406030204" pitchFamily="18" charset="0"/>
                      </a:rPr>
                      <m:t>∪</m:t>
                    </m:r>
                    <m:r>
                      <a:rPr lang="en-US" sz="2000" i="1" dirty="0">
                        <a:latin typeface="Cambria Math" panose="02040503050406030204" pitchFamily="18" charset="0"/>
                      </a:rPr>
                      <m:t>𝒜</m:t>
                    </m:r>
                    <m:d>
                      <m:dPr>
                        <m:ctrlPr>
                          <a:rPr lang="en-US" sz="2000" i="1" dirty="0">
                            <a:latin typeface="Cambria Math" panose="02040503050406030204" pitchFamily="18" charset="0"/>
                          </a:rPr>
                        </m:ctrlPr>
                      </m:dPr>
                      <m:e>
                        <m:r>
                          <a:rPr lang="en-US" sz="2000" i="1" dirty="0">
                            <a:latin typeface="Cambria Math" panose="02040503050406030204" pitchFamily="18" charset="0"/>
                          </a:rPr>
                          <m:t>𝑋</m:t>
                        </m:r>
                      </m:e>
                    </m:d>
                    <m:r>
                      <a:rPr lang="en-US" sz="2000" b="0" i="1" dirty="0" smtClean="0">
                        <a:latin typeface="Cambria Math" panose="02040503050406030204" pitchFamily="18" charset="0"/>
                      </a:rPr>
                      <m:t>∖</m:t>
                    </m:r>
                    <m:d>
                      <m:dPr>
                        <m:begChr m:val="{"/>
                        <m:endChr m:val="}"/>
                        <m:ctrlPr>
                          <a:rPr lang="en-US" sz="2000" b="0" i="1" dirty="0" smtClean="0">
                            <a:latin typeface="Cambria Math" panose="02040503050406030204" pitchFamily="18" charset="0"/>
                          </a:rPr>
                        </m:ctrlPr>
                      </m:dPr>
                      <m:e>
                        <m:r>
                          <m:rPr>
                            <m:sty m:val="p"/>
                          </m:rPr>
                          <a:rPr lang="en-US" sz="2000" b="0" i="0" dirty="0" smtClean="0">
                            <a:latin typeface="Cambria Math" panose="02040503050406030204" pitchFamily="18" charset="0"/>
                          </a:rPr>
                          <m:t>Φ</m:t>
                        </m:r>
                      </m:e>
                    </m:d>
                  </m:oMath>
                </a14:m>
                <a:r>
                  <a:rPr lang="en-US" sz="2000" dirty="0"/>
                  <a:t> </a:t>
                </a:r>
                <a:endParaRPr lang="el-GR" sz="2000" dirty="0"/>
              </a:p>
              <a:p>
                <a:pPr lvl="1"/>
                <a:r>
                  <a:rPr lang="en-US" sz="2000" dirty="0"/>
                  <a:t>Split into observable and hidden as above: </a:t>
                </a:r>
                <a14:m>
                  <m:oMath xmlns:m="http://schemas.openxmlformats.org/officeDocument/2006/math">
                    <m:r>
                      <a:rPr lang="en-US" sz="2000" i="1">
                        <a:latin typeface="Cambria Math" panose="02040503050406030204" pitchFamily="18" charset="0"/>
                      </a:rPr>
                      <m:t>𝒜</m:t>
                    </m:r>
                    <m:d>
                      <m:dPr>
                        <m:ctrlPr>
                          <a:rPr lang="en-US" sz="2000" i="1">
                            <a:latin typeface="Cambria Math" panose="02040503050406030204" pitchFamily="18" charset="0"/>
                          </a:rPr>
                        </m:ctrlPr>
                      </m:dPr>
                      <m:e>
                        <m:r>
                          <a:rPr lang="en-US" sz="2000" i="1">
                            <a:latin typeface="Cambria Math" panose="02040503050406030204" pitchFamily="18" charset="0"/>
                          </a:rPr>
                          <m:t>𝑋</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i="1">
                            <a:latin typeface="Cambria Math" panose="02040503050406030204" pitchFamily="18" charset="0"/>
                          </a:rPr>
                          <m:t>𝒜</m:t>
                        </m:r>
                      </m:e>
                      <m:sup>
                        <m:r>
                          <m:rPr>
                            <m:sty m:val="p"/>
                          </m:rPr>
                          <a:rPr lang="en-US" sz="2000" b="0" i="0" smtClean="0">
                            <a:latin typeface="Cambria Math" panose="02040503050406030204" pitchFamily="18" charset="0"/>
                          </a:rPr>
                          <m:t>o</m:t>
                        </m:r>
                      </m:sup>
                    </m:sSup>
                    <m:d>
                      <m:dPr>
                        <m:ctrlPr>
                          <a:rPr lang="en-US" sz="2000" i="1">
                            <a:latin typeface="Cambria Math" panose="02040503050406030204" pitchFamily="18" charset="0"/>
                          </a:rPr>
                        </m:ctrlPr>
                      </m:dPr>
                      <m:e>
                        <m:r>
                          <a:rPr lang="en-US" sz="2000" i="1">
                            <a:latin typeface="Cambria Math" panose="02040503050406030204" pitchFamily="18" charset="0"/>
                          </a:rPr>
                          <m:t>𝑋</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i="1">
                            <a:latin typeface="Cambria Math" panose="02040503050406030204" pitchFamily="18" charset="0"/>
                          </a:rPr>
                          <m:t>𝒜</m:t>
                        </m:r>
                      </m:e>
                      <m:sup>
                        <m:r>
                          <m:rPr>
                            <m:sty m:val="p"/>
                          </m:rPr>
                          <a:rPr lang="en-US" sz="2000" b="0" i="0" smtClean="0">
                            <a:latin typeface="Cambria Math" panose="02040503050406030204" pitchFamily="18" charset="0"/>
                          </a:rPr>
                          <m:t>h</m:t>
                        </m:r>
                      </m:sup>
                    </m:sSup>
                    <m:d>
                      <m:dPr>
                        <m:ctrlPr>
                          <a:rPr lang="en-US" sz="2000" i="1">
                            <a:latin typeface="Cambria Math" panose="02040503050406030204" pitchFamily="18" charset="0"/>
                          </a:rPr>
                        </m:ctrlPr>
                      </m:dPr>
                      <m:e>
                        <m:r>
                          <a:rPr lang="en-US" sz="2000" i="1">
                            <a:latin typeface="Cambria Math" panose="02040503050406030204" pitchFamily="18" charset="0"/>
                          </a:rPr>
                          <m:t>𝑋</m:t>
                        </m:r>
                      </m:e>
                    </m:d>
                  </m:oMath>
                </a14:m>
                <a:endParaRPr lang="en-US" sz="2000" dirty="0">
                  <a:effectLst/>
                </a:endParaRP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50" y="1226714"/>
                <a:ext cx="8360972" cy="3916786"/>
              </a:xfrm>
              <a:blipFill>
                <a:blip r:embed="rId3"/>
                <a:stretch>
                  <a:fillRect l="-607" t="-1942"/>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323D4FDA-DA5A-EB47-94BE-7E93B90A43D5}"/>
              </a:ext>
            </a:extLst>
          </p:cNvPr>
          <p:cNvGrpSpPr/>
          <p:nvPr/>
        </p:nvGrpSpPr>
        <p:grpSpPr>
          <a:xfrm>
            <a:off x="4048976" y="1861845"/>
            <a:ext cx="2677025" cy="1239564"/>
            <a:chOff x="2730818" y="3453138"/>
            <a:chExt cx="2677025" cy="1239564"/>
          </a:xfrm>
        </p:grpSpPr>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8481945-5199-8749-98B5-4D86D743D79A}"/>
                    </a:ext>
                  </a:extLst>
                </p:cNvPr>
                <p:cNvSpPr txBox="1"/>
                <p:nvPr/>
              </p:nvSpPr>
              <p:spPr>
                <a:xfrm>
                  <a:off x="3513029" y="3798416"/>
                  <a:ext cx="140981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Λ</m:t>
                            </m:r>
                          </m:e>
                        </m:d>
                      </m:oMath>
                    </m:oMathPara>
                  </a14:m>
                  <a:endParaRPr lang="en-US" sz="2000" dirty="0"/>
                </a:p>
              </p:txBody>
            </p:sp>
          </mc:Choice>
          <mc:Fallback xmlns="">
            <p:sp>
              <p:nvSpPr>
                <p:cNvPr id="59" name="TextBox 58">
                  <a:extLst>
                    <a:ext uri="{FF2B5EF4-FFF2-40B4-BE49-F238E27FC236}">
                      <a16:creationId xmlns:a16="http://schemas.microsoft.com/office/drawing/2014/main" id="{58481945-5199-8749-98B5-4D86D743D79A}"/>
                    </a:ext>
                  </a:extLst>
                </p:cNvPr>
                <p:cNvSpPr txBox="1">
                  <a:spLocks noRot="1" noChangeAspect="1" noMove="1" noResize="1" noEditPoints="1" noAdjustHandles="1" noChangeArrowheads="1" noChangeShapeType="1" noTextEdit="1"/>
                </p:cNvSpPr>
                <p:nvPr/>
              </p:nvSpPr>
              <p:spPr>
                <a:xfrm>
                  <a:off x="3513029" y="3798416"/>
                  <a:ext cx="1409810"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Oval 59">
                  <a:extLst>
                    <a:ext uri="{FF2B5EF4-FFF2-40B4-BE49-F238E27FC236}">
                      <a16:creationId xmlns:a16="http://schemas.microsoft.com/office/drawing/2014/main" id="{50D81A42-FFED-AE4C-A265-E44B02A56211}"/>
                    </a:ext>
                  </a:extLst>
                </p:cNvPr>
                <p:cNvSpPr/>
                <p:nvPr/>
              </p:nvSpPr>
              <p:spPr>
                <a:xfrm>
                  <a:off x="3554680" y="3453138"/>
                  <a:ext cx="320039" cy="3200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0" name="Oval 59">
                  <a:extLst>
                    <a:ext uri="{FF2B5EF4-FFF2-40B4-BE49-F238E27FC236}">
                      <a16:creationId xmlns:a16="http://schemas.microsoft.com/office/drawing/2014/main" id="{50D81A42-FFED-AE4C-A265-E44B02A56211}"/>
                    </a:ext>
                  </a:extLst>
                </p:cNvPr>
                <p:cNvSpPr>
                  <a:spLocks noRot="1" noChangeAspect="1" noMove="1" noResize="1" noEditPoints="1" noAdjustHandles="1" noChangeArrowheads="1" noChangeShapeType="1" noTextEdit="1"/>
                </p:cNvSpPr>
                <p:nvPr/>
              </p:nvSpPr>
              <p:spPr>
                <a:xfrm>
                  <a:off x="3554680" y="3453138"/>
                  <a:ext cx="320039" cy="320038"/>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Oval 60">
                  <a:extLst>
                    <a:ext uri="{FF2B5EF4-FFF2-40B4-BE49-F238E27FC236}">
                      <a16:creationId xmlns:a16="http://schemas.microsoft.com/office/drawing/2014/main" id="{4954370F-B4E9-1440-8586-72EE6FDD4E0C}"/>
                    </a:ext>
                  </a:extLst>
                </p:cNvPr>
                <p:cNvSpPr/>
                <p:nvPr/>
              </p:nvSpPr>
              <p:spPr>
                <a:xfrm>
                  <a:off x="2730818" y="3453138"/>
                  <a:ext cx="320039"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1" name="Oval 60">
                  <a:extLst>
                    <a:ext uri="{FF2B5EF4-FFF2-40B4-BE49-F238E27FC236}">
                      <a16:creationId xmlns:a16="http://schemas.microsoft.com/office/drawing/2014/main" id="{4954370F-B4E9-1440-8586-72EE6FDD4E0C}"/>
                    </a:ext>
                  </a:extLst>
                </p:cNvPr>
                <p:cNvSpPr>
                  <a:spLocks noRot="1" noChangeAspect="1" noMove="1" noResize="1" noEditPoints="1" noAdjustHandles="1" noChangeArrowheads="1" noChangeShapeType="1" noTextEdit="1"/>
                </p:cNvSpPr>
                <p:nvPr/>
              </p:nvSpPr>
              <p:spPr>
                <a:xfrm>
                  <a:off x="2730818" y="3453138"/>
                  <a:ext cx="320039" cy="320038"/>
                </a:xfrm>
                <a:prstGeom prst="ellipse">
                  <a:avLst/>
                </a:prstGeom>
                <a:blipFill>
                  <a:blip r:embed="rId6"/>
                  <a:stretch>
                    <a:fillRect/>
                  </a:stretch>
                </a:blipFill>
                <a:ln>
                  <a:solidFill>
                    <a:schemeClr val="tx1"/>
                  </a:solidFill>
                </a:ln>
              </p:spPr>
              <p:txBody>
                <a:bodyPr/>
                <a:lstStyle/>
                <a:p>
                  <a:r>
                    <a:rPr lang="en-US">
                      <a:noFill/>
                    </a:rPr>
                    <a:t> </a:t>
                  </a:r>
                </a:p>
              </p:txBody>
            </p:sp>
          </mc:Fallback>
        </mc:AlternateContent>
        <p:sp>
          <p:nvSpPr>
            <p:cNvPr id="62" name="Oval 61">
              <a:extLst>
                <a:ext uri="{FF2B5EF4-FFF2-40B4-BE49-F238E27FC236}">
                  <a16:creationId xmlns:a16="http://schemas.microsoft.com/office/drawing/2014/main" id="{E4FF01B9-0DE3-BC43-B114-026CE850A163}"/>
                </a:ext>
              </a:extLst>
            </p:cNvPr>
            <p:cNvSpPr/>
            <p:nvPr/>
          </p:nvSpPr>
          <p:spPr>
            <a:xfrm>
              <a:off x="3142749" y="4332628"/>
              <a:ext cx="320039"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X</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63" name="Straight Arrow Connector 62">
              <a:extLst>
                <a:ext uri="{FF2B5EF4-FFF2-40B4-BE49-F238E27FC236}">
                  <a16:creationId xmlns:a16="http://schemas.microsoft.com/office/drawing/2014/main" id="{904EBCD9-E85C-8E47-9139-B9CA442BCB39}"/>
                </a:ext>
              </a:extLst>
            </p:cNvPr>
            <p:cNvCxnSpPr>
              <a:cxnSpLocks/>
              <a:stCxn id="61" idx="5"/>
              <a:endCxn id="66" idx="1"/>
            </p:cNvCxnSpPr>
            <p:nvPr/>
          </p:nvCxnSpPr>
          <p:spPr>
            <a:xfrm>
              <a:off x="3003988" y="3726308"/>
              <a:ext cx="185629" cy="1528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CDC47F3-7168-3341-82D2-B238979F530E}"/>
                </a:ext>
              </a:extLst>
            </p:cNvPr>
            <p:cNvCxnSpPr>
              <a:cxnSpLocks/>
              <a:stCxn id="60" idx="3"/>
              <a:endCxn id="66" idx="7"/>
            </p:cNvCxnSpPr>
            <p:nvPr/>
          </p:nvCxnSpPr>
          <p:spPr>
            <a:xfrm flipH="1">
              <a:off x="3415918" y="3726308"/>
              <a:ext cx="185631" cy="1528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Oval 65">
                  <a:extLst>
                    <a:ext uri="{FF2B5EF4-FFF2-40B4-BE49-F238E27FC236}">
                      <a16:creationId xmlns:a16="http://schemas.microsoft.com/office/drawing/2014/main" id="{FF45C24A-DC79-FB42-A408-5277F7868490}"/>
                    </a:ext>
                  </a:extLst>
                </p:cNvPr>
                <p:cNvSpPr/>
                <p:nvPr/>
              </p:nvSpPr>
              <p:spPr>
                <a:xfrm>
                  <a:off x="3142748" y="3832241"/>
                  <a:ext cx="320039" cy="32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Φ</m:t>
                      </m:r>
                    </m:oMath>
                  </a14:m>
                  <a:r>
                    <a:rPr lang="en-US" i="1"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6" name="Oval 65">
                  <a:extLst>
                    <a:ext uri="{FF2B5EF4-FFF2-40B4-BE49-F238E27FC236}">
                      <a16:creationId xmlns:a16="http://schemas.microsoft.com/office/drawing/2014/main" id="{FF45C24A-DC79-FB42-A408-5277F7868490}"/>
                    </a:ext>
                  </a:extLst>
                </p:cNvPr>
                <p:cNvSpPr>
                  <a:spLocks noRot="1" noChangeAspect="1" noMove="1" noResize="1" noEditPoints="1" noAdjustHandles="1" noChangeArrowheads="1" noChangeShapeType="1" noTextEdit="1"/>
                </p:cNvSpPr>
                <p:nvPr/>
              </p:nvSpPr>
              <p:spPr>
                <a:xfrm>
                  <a:off x="3142748" y="3832241"/>
                  <a:ext cx="320039" cy="320039"/>
                </a:xfrm>
                <a:prstGeom prst="ellipse">
                  <a:avLst/>
                </a:prstGeom>
                <a:blipFill>
                  <a:blip r:embed="rId7"/>
                  <a:stretch>
                    <a:fillRect/>
                  </a:stretch>
                </a:blipFill>
                <a:ln>
                  <a:solidFill>
                    <a:schemeClr val="tx1"/>
                  </a:solidFill>
                </a:ln>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2485F9F6-3957-3C4D-A6A4-9A9240282822}"/>
                </a:ext>
              </a:extLst>
            </p:cNvPr>
            <p:cNvCxnSpPr>
              <a:cxnSpLocks/>
              <a:stCxn id="66" idx="4"/>
              <a:endCxn id="62" idx="0"/>
            </p:cNvCxnSpPr>
            <p:nvPr/>
          </p:nvCxnSpPr>
          <p:spPr>
            <a:xfrm>
              <a:off x="3302768" y="4152280"/>
              <a:ext cx="1" cy="1803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757940DC-53B0-D84B-A9AE-4FF20347DF5A}"/>
                    </a:ext>
                  </a:extLst>
                </p:cNvPr>
                <p:cNvSpPr txBox="1"/>
                <p:nvPr/>
              </p:nvSpPr>
              <p:spPr>
                <a:xfrm>
                  <a:off x="3508733" y="4292592"/>
                  <a:ext cx="189911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Φ</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Φ</m:t>
                                </m:r>
                              </m:e>
                              <m:sub>
                                <m:r>
                                  <a:rPr lang="en-US" sz="2000" b="0" i="1" smtClean="0">
                                    <a:latin typeface="Cambria Math" panose="02040503050406030204" pitchFamily="18" charset="0"/>
                                  </a:rPr>
                                  <m:t>2</m:t>
                                </m:r>
                              </m:sub>
                            </m:sSub>
                          </m:e>
                        </m:d>
                      </m:oMath>
                    </m:oMathPara>
                  </a14:m>
                  <a:endParaRPr lang="en-US" sz="2000" dirty="0"/>
                </a:p>
              </p:txBody>
            </p:sp>
          </mc:Choice>
          <mc:Fallback xmlns="">
            <p:sp>
              <p:nvSpPr>
                <p:cNvPr id="68" name="TextBox 67">
                  <a:extLst>
                    <a:ext uri="{FF2B5EF4-FFF2-40B4-BE49-F238E27FC236}">
                      <a16:creationId xmlns:a16="http://schemas.microsoft.com/office/drawing/2014/main" id="{757940DC-53B0-D84B-A9AE-4FF20347DF5A}"/>
                    </a:ext>
                  </a:extLst>
                </p:cNvPr>
                <p:cNvSpPr txBox="1">
                  <a:spLocks noRot="1" noChangeAspect="1" noMove="1" noResize="1" noEditPoints="1" noAdjustHandles="1" noChangeArrowheads="1" noChangeShapeType="1" noTextEdit="1"/>
                </p:cNvSpPr>
                <p:nvPr/>
              </p:nvSpPr>
              <p:spPr>
                <a:xfrm>
                  <a:off x="3508733" y="4292592"/>
                  <a:ext cx="1899110" cy="400110"/>
                </a:xfrm>
                <a:prstGeom prst="rect">
                  <a:avLst/>
                </a:prstGeom>
                <a:blipFill>
                  <a:blip r:embed="rId8"/>
                  <a:stretch>
                    <a:fillRect b="-12500"/>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E5D4AA26-6613-7348-BF31-EFAF2C4D90AE}"/>
              </a:ext>
            </a:extLst>
          </p:cNvPr>
          <p:cNvGrpSpPr/>
          <p:nvPr/>
        </p:nvGrpSpPr>
        <p:grpSpPr>
          <a:xfrm>
            <a:off x="1255087" y="1861845"/>
            <a:ext cx="2242127" cy="1242998"/>
            <a:chOff x="1255087" y="3453138"/>
            <a:chExt cx="2242127" cy="1242998"/>
          </a:xfrm>
        </p:grpSpPr>
        <mc:AlternateContent xmlns:mc="http://schemas.openxmlformats.org/markup-compatibility/2006" xmlns:a14="http://schemas.microsoft.com/office/drawing/2010/main">
          <mc:Choice Requires="a14">
            <p:sp>
              <p:nvSpPr>
                <p:cNvPr id="48" name="Oval 47">
                  <a:extLst>
                    <a:ext uri="{FF2B5EF4-FFF2-40B4-BE49-F238E27FC236}">
                      <a16:creationId xmlns:a16="http://schemas.microsoft.com/office/drawing/2014/main" id="{F432532B-3F88-6B48-B480-BDCDE4FC8BDA}"/>
                    </a:ext>
                  </a:extLst>
                </p:cNvPr>
                <p:cNvSpPr/>
                <p:nvPr/>
              </p:nvSpPr>
              <p:spPr>
                <a:xfrm>
                  <a:off x="2078949" y="3453138"/>
                  <a:ext cx="320039" cy="3200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48" name="Oval 47">
                  <a:extLst>
                    <a:ext uri="{FF2B5EF4-FFF2-40B4-BE49-F238E27FC236}">
                      <a16:creationId xmlns:a16="http://schemas.microsoft.com/office/drawing/2014/main" id="{F432532B-3F88-6B48-B480-BDCDE4FC8BDA}"/>
                    </a:ext>
                  </a:extLst>
                </p:cNvPr>
                <p:cNvSpPr>
                  <a:spLocks noRot="1" noChangeAspect="1" noMove="1" noResize="1" noEditPoints="1" noAdjustHandles="1" noChangeArrowheads="1" noChangeShapeType="1" noTextEdit="1"/>
                </p:cNvSpPr>
                <p:nvPr/>
              </p:nvSpPr>
              <p:spPr>
                <a:xfrm>
                  <a:off x="2078949" y="3453138"/>
                  <a:ext cx="320039" cy="320038"/>
                </a:xfrm>
                <a:prstGeom prst="ellipse">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val 48">
                  <a:extLst>
                    <a:ext uri="{FF2B5EF4-FFF2-40B4-BE49-F238E27FC236}">
                      <a16:creationId xmlns:a16="http://schemas.microsoft.com/office/drawing/2014/main" id="{542870CC-1154-E64F-A6B1-7E322D2CCBC6}"/>
                    </a:ext>
                  </a:extLst>
                </p:cNvPr>
                <p:cNvSpPr/>
                <p:nvPr/>
              </p:nvSpPr>
              <p:spPr>
                <a:xfrm>
                  <a:off x="1255087" y="3453138"/>
                  <a:ext cx="320039"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𝑎</m:t>
                      </m:r>
                    </m:oMath>
                  </a14:m>
                  <a:r>
                    <a:rPr lang="en-US" i="1" dirty="0">
                      <a:solidFill>
                        <a:schemeClr val="tx1"/>
                      </a:solidFill>
                      <a:latin typeface="Times New Roman" panose="02020603050405020304" pitchFamily="18" charset="0"/>
                      <a:cs typeface="Times New Roman" panose="02020603050405020304" pitchFamily="18" charset="0"/>
                    </a:rPr>
                    <a:t> </a:t>
                  </a:r>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9" name="Oval 48">
                  <a:extLst>
                    <a:ext uri="{FF2B5EF4-FFF2-40B4-BE49-F238E27FC236}">
                      <a16:creationId xmlns:a16="http://schemas.microsoft.com/office/drawing/2014/main" id="{542870CC-1154-E64F-A6B1-7E322D2CCBC6}"/>
                    </a:ext>
                  </a:extLst>
                </p:cNvPr>
                <p:cNvSpPr>
                  <a:spLocks noRot="1" noChangeAspect="1" noMove="1" noResize="1" noEditPoints="1" noAdjustHandles="1" noChangeArrowheads="1" noChangeShapeType="1" noTextEdit="1"/>
                </p:cNvSpPr>
                <p:nvPr/>
              </p:nvSpPr>
              <p:spPr>
                <a:xfrm>
                  <a:off x="1255087" y="3453138"/>
                  <a:ext cx="320039" cy="320038"/>
                </a:xfrm>
                <a:prstGeom prst="ellipse">
                  <a:avLst/>
                </a:prstGeom>
                <a:blipFill>
                  <a:blip r:embed="rId10"/>
                  <a:stretch>
                    <a:fillRect/>
                  </a:stretch>
                </a:blipFill>
                <a:ln>
                  <a:solidFill>
                    <a:schemeClr val="tx1"/>
                  </a:solidFill>
                </a:ln>
              </p:spPr>
              <p:txBody>
                <a:bodyPr/>
                <a:lstStyle/>
                <a:p>
                  <a:r>
                    <a:rPr lang="en-US">
                      <a:noFill/>
                    </a:rPr>
                    <a:t> </a:t>
                  </a:r>
                </a:p>
              </p:txBody>
            </p:sp>
          </mc:Fallback>
        </mc:AlternateContent>
        <p:sp>
          <p:nvSpPr>
            <p:cNvPr id="50" name="Oval 49">
              <a:extLst>
                <a:ext uri="{FF2B5EF4-FFF2-40B4-BE49-F238E27FC236}">
                  <a16:creationId xmlns:a16="http://schemas.microsoft.com/office/drawing/2014/main" id="{1F9AA7C7-7B8D-D74B-8323-725391A5BC35}"/>
                </a:ext>
              </a:extLst>
            </p:cNvPr>
            <p:cNvSpPr/>
            <p:nvPr/>
          </p:nvSpPr>
          <p:spPr>
            <a:xfrm>
              <a:off x="1667018" y="4332628"/>
              <a:ext cx="320039"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X</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2FCCBD45-A891-8542-BA8D-B4F0C91589F7}"/>
                </a:ext>
              </a:extLst>
            </p:cNvPr>
            <p:cNvCxnSpPr>
              <a:cxnSpLocks/>
              <a:stCxn id="49" idx="4"/>
              <a:endCxn id="50" idx="0"/>
            </p:cNvCxnSpPr>
            <p:nvPr/>
          </p:nvCxnSpPr>
          <p:spPr>
            <a:xfrm>
              <a:off x="1415107" y="3773176"/>
              <a:ext cx="411931" cy="559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8033F3B-EAC6-5F43-A7B4-9654AF1ECE7A}"/>
                </a:ext>
              </a:extLst>
            </p:cNvPr>
            <p:cNvCxnSpPr>
              <a:cxnSpLocks/>
              <a:stCxn id="48" idx="4"/>
              <a:endCxn id="50" idx="0"/>
            </p:cNvCxnSpPr>
            <p:nvPr/>
          </p:nvCxnSpPr>
          <p:spPr>
            <a:xfrm flipH="1">
              <a:off x="1827038" y="3773176"/>
              <a:ext cx="411931" cy="559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8BA1806-629D-284C-8130-1BC6F7F90224}"/>
                    </a:ext>
                  </a:extLst>
                </p:cNvPr>
                <p:cNvSpPr txBox="1"/>
                <p:nvPr/>
              </p:nvSpPr>
              <p:spPr>
                <a:xfrm>
                  <a:off x="1987057" y="4296026"/>
                  <a:ext cx="151015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Λ</m:t>
                            </m:r>
                          </m:e>
                        </m:d>
                      </m:oMath>
                    </m:oMathPara>
                  </a14:m>
                  <a:endParaRPr lang="en-US" sz="2000" dirty="0"/>
                </a:p>
              </p:txBody>
            </p:sp>
          </mc:Choice>
          <mc:Fallback xmlns="">
            <p:sp>
              <p:nvSpPr>
                <p:cNvPr id="69" name="TextBox 68">
                  <a:extLst>
                    <a:ext uri="{FF2B5EF4-FFF2-40B4-BE49-F238E27FC236}">
                      <a16:creationId xmlns:a16="http://schemas.microsoft.com/office/drawing/2014/main" id="{48BA1806-629D-284C-8130-1BC6F7F90224}"/>
                    </a:ext>
                  </a:extLst>
                </p:cNvPr>
                <p:cNvSpPr txBox="1">
                  <a:spLocks noRot="1" noChangeAspect="1" noMove="1" noResize="1" noEditPoints="1" noAdjustHandles="1" noChangeArrowheads="1" noChangeShapeType="1" noTextEdit="1"/>
                </p:cNvSpPr>
                <p:nvPr/>
              </p:nvSpPr>
              <p:spPr>
                <a:xfrm>
                  <a:off x="1987057" y="4296026"/>
                  <a:ext cx="1510157" cy="400110"/>
                </a:xfrm>
                <a:prstGeom prst="rect">
                  <a:avLst/>
                </a:prstGeom>
                <a:blipFill>
                  <a:blip r:embed="rId11"/>
                  <a:stretch>
                    <a:fillRect b="-12500"/>
                  </a:stretch>
                </a:blipFill>
              </p:spPr>
              <p:txBody>
                <a:bodyPr/>
                <a:lstStyle/>
                <a:p>
                  <a:r>
                    <a:rPr lang="en-US">
                      <a:noFill/>
                    </a:rPr>
                    <a:t> </a:t>
                  </a:r>
                </a:p>
              </p:txBody>
            </p:sp>
          </mc:Fallback>
        </mc:AlternateContent>
      </p:grpSp>
    </p:spTree>
    <p:extLst>
      <p:ext uri="{BB962C8B-B14F-4D97-AF65-F5344CB8AC3E}">
        <p14:creationId xmlns:p14="http://schemas.microsoft.com/office/powerpoint/2010/main" val="112894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Graph reduction</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50" y="1226714"/>
                <a:ext cx="8360972" cy="3916786"/>
              </a:xfrm>
            </p:spPr>
            <p:txBody>
              <a:bodyPr>
                <a:noAutofit/>
              </a:bodyPr>
              <a:lstStyle/>
              <a:p>
                <a:r>
                  <a:rPr lang="en-US" sz="2000" dirty="0"/>
                  <a:t>Restrict to Bell representations </a:t>
                </a:r>
              </a:p>
              <a:p>
                <a:pPr lvl="1"/>
                <a:r>
                  <a:rPr lang="en-US" sz="2000" dirty="0"/>
                  <a:t>No loss of generality: can assign a different observer to each observable</a:t>
                </a:r>
              </a:p>
              <a:p>
                <a:r>
                  <a:rPr lang="en-US" sz="2000" dirty="0"/>
                  <a:t>Three types of nodes: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𝑘</m:t>
                        </m:r>
                      </m:sub>
                    </m:sSub>
                  </m:oMath>
                </a14:m>
                <a:r>
                  <a:rPr lang="en-US" sz="2000" dirty="0"/>
                  <a:t> (setting),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𝑘</m:t>
                        </m:r>
                      </m:sub>
                    </m:sSub>
                  </m:oMath>
                </a14:m>
                <a:r>
                  <a:rPr lang="en-US" sz="2000" dirty="0"/>
                  <a:t> (outcome), </a:t>
                </a:r>
                <a14:m>
                  <m:oMath xmlns:m="http://schemas.openxmlformats.org/officeDocument/2006/math">
                    <m:r>
                      <m:rPr>
                        <m:sty m:val="p"/>
                      </m:rPr>
                      <a:rPr lang="en-US" sz="2000" b="0" i="0" smtClean="0">
                        <a:latin typeface="Cambria Math" panose="02040503050406030204" pitchFamily="18" charset="0"/>
                      </a:rPr>
                      <m:t>Λ</m:t>
                    </m:r>
                  </m:oMath>
                </a14:m>
                <a:r>
                  <a:rPr lang="en-US" sz="2000" dirty="0"/>
                  <a:t> (hidden)</a:t>
                </a:r>
                <a:endParaRPr lang="el-GR" sz="2000" dirty="0"/>
              </a:p>
              <a:p>
                <a:r>
                  <a:rPr lang="en-US" sz="2000" dirty="0"/>
                  <a:t>Eliminate and combine hidden variables into one, with </a:t>
                </a:r>
                <a14:m>
                  <m:oMath xmlns:m="http://schemas.openxmlformats.org/officeDocument/2006/math">
                    <m:r>
                      <a:rPr lang="en-US" sz="2000" i="1" dirty="0" smtClean="0">
                        <a:latin typeface="Cambria Math" panose="02040503050406030204" pitchFamily="18" charset="0"/>
                      </a:rPr>
                      <m:t>𝑃𝑎</m:t>
                    </m:r>
                    <m:d>
                      <m:dPr>
                        <m:ctrlPr>
                          <a:rPr lang="en-US" sz="2000" i="1" dirty="0" smtClean="0">
                            <a:latin typeface="Cambria Math" panose="02040503050406030204" pitchFamily="18" charset="0"/>
                          </a:rPr>
                        </m:ctrlPr>
                      </m:dPr>
                      <m:e>
                        <m:r>
                          <m:rPr>
                            <m:sty m:val="p"/>
                          </m:rPr>
                          <a:rPr lang="el-GR" sz="2000" i="0" dirty="0">
                            <a:latin typeface="Cambria Math" panose="02040503050406030204" pitchFamily="18" charset="0"/>
                          </a:rPr>
                          <m:t>Λ</m:t>
                        </m:r>
                      </m:e>
                    </m:d>
                    <m:r>
                      <a:rPr lang="el-GR" sz="2000" i="1" dirty="0">
                        <a:latin typeface="Cambria Math" panose="02040503050406030204" pitchFamily="18" charset="0"/>
                      </a:rPr>
                      <m:t>=∅ </m:t>
                    </m:r>
                  </m:oMath>
                </a14:m>
                <a:endParaRPr lang="el-GR" sz="2000" dirty="0"/>
              </a:p>
              <a:p>
                <a:r>
                  <a:rPr lang="en-US" sz="2000" dirty="0"/>
                  <a:t>Exclude </a:t>
                </a:r>
                <a:r>
                  <a:rPr lang="en-US" sz="2000" dirty="0" err="1"/>
                  <a:t>superdeterminism</a:t>
                </a:r>
                <a:r>
                  <a:rPr lang="en-US" sz="2000" dirty="0"/>
                  <a:t>: </a:t>
                </a:r>
                <a14:m>
                  <m:oMath xmlns:m="http://schemas.openxmlformats.org/officeDocument/2006/math">
                    <m:r>
                      <a:rPr lang="en-US" sz="2000" i="1" dirty="0">
                        <a:latin typeface="Cambria Math" panose="02040503050406030204" pitchFamily="18" charset="0"/>
                      </a:rPr>
                      <m:t>𝑃𝑎</m:t>
                    </m:r>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𝐶</m:t>
                        </m:r>
                      </m:e>
                      <m:sub>
                        <m:r>
                          <a:rPr lang="en-US" sz="2000" i="1" dirty="0">
                            <a:latin typeface="Cambria Math" panose="02040503050406030204" pitchFamily="18" charset="0"/>
                          </a:rPr>
                          <m:t>𝑘</m:t>
                        </m:r>
                      </m:sub>
                    </m:sSub>
                    <m:r>
                      <a:rPr lang="en-US" sz="2000" i="1" dirty="0">
                        <a:latin typeface="Cambria Math" panose="02040503050406030204" pitchFamily="18" charset="0"/>
                      </a:rPr>
                      <m:t>)=∅</m:t>
                    </m:r>
                  </m:oMath>
                </a14:m>
                <a:endParaRPr lang="en-US" sz="2000" dirty="0"/>
              </a:p>
              <a:p>
                <a:r>
                  <a:rPr lang="en-US" sz="2000" dirty="0"/>
                  <a:t>Possible connections </a:t>
                </a:r>
              </a:p>
              <a:p>
                <a:pPr lvl="1"/>
                <a14:m>
                  <m:oMath xmlns:m="http://schemas.openxmlformats.org/officeDocument/2006/math">
                    <m:sSub>
                      <m:sSubPr>
                        <m:ctrlPr>
                          <a:rPr lang="en-US" sz="2000" b="0" i="1" dirty="0" smtClean="0">
                            <a:solidFill>
                              <a:schemeClr val="accent6">
                                <a:lumMod val="75000"/>
                              </a:schemeClr>
                            </a:solidFill>
                            <a:latin typeface="Cambria Math" panose="02040503050406030204" pitchFamily="18" charset="0"/>
                          </a:rPr>
                        </m:ctrlPr>
                      </m:sSubPr>
                      <m:e>
                        <m:r>
                          <a:rPr lang="en-US" sz="2000" i="1" dirty="0" smtClean="0">
                            <a:solidFill>
                              <a:schemeClr val="accent6">
                                <a:lumMod val="75000"/>
                              </a:schemeClr>
                            </a:solidFill>
                            <a:latin typeface="Cambria Math" panose="02040503050406030204" pitchFamily="18" charset="0"/>
                          </a:rPr>
                          <m:t>𝐶</m:t>
                        </m:r>
                      </m:e>
                      <m:sub>
                        <m:r>
                          <a:rPr lang="en-US" sz="2000" i="1" dirty="0" smtClean="0">
                            <a:solidFill>
                              <a:schemeClr val="accent6">
                                <a:lumMod val="75000"/>
                              </a:schemeClr>
                            </a:solidFill>
                            <a:latin typeface="Cambria Math" panose="02040503050406030204" pitchFamily="18" charset="0"/>
                          </a:rPr>
                          <m:t>𝑘</m:t>
                        </m:r>
                      </m:sub>
                    </m:sSub>
                    <m:r>
                      <a:rPr lang="en-US" sz="2000" i="1" dirty="0" smtClean="0">
                        <a:solidFill>
                          <a:schemeClr val="accent6">
                            <a:lumMod val="75000"/>
                          </a:schemeClr>
                        </a:solidFill>
                        <a:latin typeface="Cambria Math" panose="02040503050406030204" pitchFamily="18" charset="0"/>
                      </a:rPr>
                      <m:t>→</m:t>
                    </m:r>
                    <m:sSub>
                      <m:sSubPr>
                        <m:ctrlPr>
                          <a:rPr lang="en-US" sz="2000" b="0" i="1" dirty="0" smtClean="0">
                            <a:solidFill>
                              <a:schemeClr val="accent6">
                                <a:lumMod val="75000"/>
                              </a:schemeClr>
                            </a:solidFill>
                            <a:latin typeface="Cambria Math" panose="02040503050406030204" pitchFamily="18" charset="0"/>
                          </a:rPr>
                        </m:ctrlPr>
                      </m:sSubPr>
                      <m:e>
                        <m:r>
                          <a:rPr lang="en-US" sz="2000" i="1" dirty="0" smtClean="0">
                            <a:solidFill>
                              <a:schemeClr val="accent6">
                                <a:lumMod val="75000"/>
                              </a:schemeClr>
                            </a:solidFill>
                            <a:latin typeface="Cambria Math" panose="02040503050406030204" pitchFamily="18" charset="0"/>
                          </a:rPr>
                          <m:t>𝐹</m:t>
                        </m:r>
                      </m:e>
                      <m:sub>
                        <m:r>
                          <a:rPr lang="en-US" sz="2000" i="1" dirty="0" smtClean="0">
                            <a:solidFill>
                              <a:schemeClr val="accent6">
                                <a:lumMod val="75000"/>
                              </a:schemeClr>
                            </a:solidFill>
                            <a:latin typeface="Cambria Math" panose="02040503050406030204" pitchFamily="18" charset="0"/>
                          </a:rPr>
                          <m:t>𝑘</m:t>
                        </m:r>
                      </m:sub>
                    </m:sSub>
                  </m:oMath>
                </a14:m>
                <a:r>
                  <a:rPr lang="en-US" sz="2000" dirty="0">
                    <a:solidFill>
                      <a:schemeClr val="accent6">
                        <a:lumMod val="75000"/>
                      </a:schemeClr>
                    </a:solidFill>
                  </a:rPr>
                  <a:t> (local settings)</a:t>
                </a:r>
              </a:p>
              <a:p>
                <a:pPr lvl="1"/>
                <a14:m>
                  <m:oMath xmlns:m="http://schemas.openxmlformats.org/officeDocument/2006/math">
                    <m:r>
                      <m:rPr>
                        <m:sty m:val="p"/>
                      </m:rPr>
                      <a:rPr lang="el-GR" sz="2000" i="0" dirty="0" smtClean="0">
                        <a:latin typeface="Cambria Math" panose="02040503050406030204" pitchFamily="18" charset="0"/>
                      </a:rPr>
                      <m:t>Λ</m:t>
                    </m:r>
                    <m:r>
                      <a:rPr lang="el-GR" sz="2000" i="1" dirty="0" smtClean="0">
                        <a:latin typeface="Cambria Math" panose="02040503050406030204" pitchFamily="18" charset="0"/>
                      </a:rPr>
                      <m:t>→</m:t>
                    </m:r>
                    <m:sSub>
                      <m:sSubPr>
                        <m:ctrlPr>
                          <a:rPr lang="en-US" sz="2000" i="1" dirty="0" err="1" smtClean="0">
                            <a:latin typeface="Cambria Math" panose="02040503050406030204" pitchFamily="18" charset="0"/>
                          </a:rPr>
                        </m:ctrlPr>
                      </m:sSubPr>
                      <m:e>
                        <m:r>
                          <a:rPr lang="en-US" sz="2000" i="1" dirty="0" err="1" smtClean="0">
                            <a:latin typeface="Cambria Math" panose="02040503050406030204" pitchFamily="18" charset="0"/>
                          </a:rPr>
                          <m:t>𝐹</m:t>
                        </m:r>
                      </m:e>
                      <m:sub>
                        <m:r>
                          <a:rPr lang="en-US" sz="2000" i="1" dirty="0" err="1" smtClean="0">
                            <a:latin typeface="Cambria Math" panose="02040503050406030204" pitchFamily="18" charset="0"/>
                          </a:rPr>
                          <m:t>𝑘</m:t>
                        </m:r>
                      </m:sub>
                    </m:sSub>
                  </m:oMath>
                </a14:m>
                <a:r>
                  <a:rPr lang="en-US" sz="2000" dirty="0"/>
                  <a:t> (source dependence)</a:t>
                </a:r>
              </a:p>
              <a:p>
                <a:pPr lvl="1"/>
                <a14:m>
                  <m:oMath xmlns:m="http://schemas.openxmlformats.org/officeDocument/2006/math">
                    <m:sSub>
                      <m:sSubPr>
                        <m:ctrlPr>
                          <a:rPr lang="en-US" sz="2000" i="1" dirty="0" smtClean="0">
                            <a:solidFill>
                              <a:schemeClr val="accent1">
                                <a:lumMod val="75000"/>
                              </a:schemeClr>
                            </a:solidFill>
                            <a:latin typeface="Cambria Math" panose="02040503050406030204" pitchFamily="18" charset="0"/>
                          </a:rPr>
                        </m:ctrlPr>
                      </m:sSubPr>
                      <m:e>
                        <m:r>
                          <a:rPr lang="en-US" sz="2000" i="1" dirty="0" smtClean="0">
                            <a:solidFill>
                              <a:schemeClr val="accent1">
                                <a:lumMod val="75000"/>
                              </a:schemeClr>
                            </a:solidFill>
                            <a:latin typeface="Cambria Math" panose="02040503050406030204" pitchFamily="18" charset="0"/>
                          </a:rPr>
                          <m:t>𝐶</m:t>
                        </m:r>
                      </m:e>
                      <m:sub>
                        <m:r>
                          <a:rPr lang="en-US" sz="2000" i="1" dirty="0" smtClean="0">
                            <a:solidFill>
                              <a:schemeClr val="accent1">
                                <a:lumMod val="75000"/>
                              </a:schemeClr>
                            </a:solidFill>
                            <a:latin typeface="Cambria Math" panose="02040503050406030204" pitchFamily="18" charset="0"/>
                          </a:rPr>
                          <m:t>𝑘</m:t>
                        </m:r>
                      </m:sub>
                    </m:sSub>
                    <m:r>
                      <a:rPr lang="en-US" sz="2000" i="1" dirty="0" smtClean="0">
                        <a:solidFill>
                          <a:schemeClr val="accent1">
                            <a:lumMod val="75000"/>
                          </a:schemeClr>
                        </a:solidFill>
                        <a:latin typeface="Cambria Math" panose="02040503050406030204" pitchFamily="18" charset="0"/>
                      </a:rPr>
                      <m:t>→</m:t>
                    </m:r>
                    <m:sSub>
                      <m:sSubPr>
                        <m:ctrlPr>
                          <a:rPr lang="en-US" sz="2000" i="1" dirty="0" smtClean="0">
                            <a:solidFill>
                              <a:schemeClr val="accent1">
                                <a:lumMod val="75000"/>
                              </a:schemeClr>
                            </a:solidFill>
                            <a:latin typeface="Cambria Math" panose="02040503050406030204" pitchFamily="18" charset="0"/>
                          </a:rPr>
                        </m:ctrlPr>
                      </m:sSubPr>
                      <m:e>
                        <m:r>
                          <a:rPr lang="en-US" sz="2000" i="1" dirty="0" smtClean="0">
                            <a:solidFill>
                              <a:schemeClr val="accent1">
                                <a:lumMod val="75000"/>
                              </a:schemeClr>
                            </a:solidFill>
                            <a:latin typeface="Cambria Math" panose="02040503050406030204" pitchFamily="18" charset="0"/>
                          </a:rPr>
                          <m:t>𝐹</m:t>
                        </m:r>
                      </m:e>
                      <m:sub>
                        <m:sSup>
                          <m:sSupPr>
                            <m:ctrlPr>
                              <a:rPr lang="en-US" sz="2000" b="0" i="1" dirty="0" smtClean="0">
                                <a:solidFill>
                                  <a:schemeClr val="accent1">
                                    <a:lumMod val="75000"/>
                                  </a:schemeClr>
                                </a:solidFill>
                                <a:latin typeface="Cambria Math" panose="02040503050406030204" pitchFamily="18" charset="0"/>
                              </a:rPr>
                            </m:ctrlPr>
                          </m:sSupPr>
                          <m:e>
                            <m:r>
                              <a:rPr lang="en-US" sz="2000" i="1" dirty="0" smtClean="0">
                                <a:solidFill>
                                  <a:schemeClr val="accent1">
                                    <a:lumMod val="75000"/>
                                  </a:schemeClr>
                                </a:solidFill>
                                <a:latin typeface="Cambria Math" panose="02040503050406030204" pitchFamily="18" charset="0"/>
                              </a:rPr>
                              <m:t>𝑘</m:t>
                            </m:r>
                          </m:e>
                          <m:sup>
                            <m:r>
                              <a:rPr lang="en-US" sz="2000" b="0" i="1" dirty="0" smtClean="0">
                                <a:solidFill>
                                  <a:schemeClr val="accent1">
                                    <a:lumMod val="75000"/>
                                  </a:schemeClr>
                                </a:solidFill>
                                <a:latin typeface="Cambria Math" panose="02040503050406030204" pitchFamily="18" charset="0"/>
                              </a:rPr>
                              <m:t>′</m:t>
                            </m:r>
                          </m:sup>
                        </m:sSup>
                      </m:sub>
                    </m:sSub>
                  </m:oMath>
                </a14:m>
                <a:r>
                  <a:rPr lang="en-US" sz="2000" dirty="0">
                    <a:solidFill>
                      <a:schemeClr val="accent1">
                        <a:lumMod val="75000"/>
                      </a:schemeClr>
                    </a:solidFill>
                  </a:rPr>
                  <a:t> (parameter dependence)</a:t>
                </a:r>
              </a:p>
              <a:p>
                <a:pPr lvl="1"/>
                <a14:m>
                  <m:oMath xmlns:m="http://schemas.openxmlformats.org/officeDocument/2006/math">
                    <m:sSub>
                      <m:sSubPr>
                        <m:ctrlPr>
                          <a:rPr lang="en-US" sz="2000" i="1" dirty="0" smtClean="0">
                            <a:solidFill>
                              <a:srgbClr val="C00000"/>
                            </a:solidFill>
                            <a:latin typeface="Cambria Math" panose="02040503050406030204" pitchFamily="18" charset="0"/>
                          </a:rPr>
                        </m:ctrlPr>
                      </m:sSubPr>
                      <m:e>
                        <m:r>
                          <a:rPr lang="en-US" sz="2000" b="0" i="1" dirty="0" smtClean="0">
                            <a:solidFill>
                              <a:srgbClr val="C00000"/>
                            </a:solidFill>
                            <a:latin typeface="Cambria Math" panose="02040503050406030204" pitchFamily="18" charset="0"/>
                          </a:rPr>
                          <m:t>𝐹</m:t>
                        </m:r>
                      </m:e>
                      <m:sub>
                        <m:r>
                          <a:rPr lang="en-US" sz="2000" i="1" dirty="0">
                            <a:solidFill>
                              <a:srgbClr val="C00000"/>
                            </a:solidFill>
                            <a:latin typeface="Cambria Math" panose="02040503050406030204" pitchFamily="18" charset="0"/>
                          </a:rPr>
                          <m:t>𝑘</m:t>
                        </m:r>
                      </m:sub>
                    </m:sSub>
                    <m:r>
                      <a:rPr lang="en-US" sz="2000" i="1" dirty="0">
                        <a:solidFill>
                          <a:srgbClr val="C00000"/>
                        </a:solidFill>
                        <a:latin typeface="Cambria Math" panose="02040503050406030204" pitchFamily="18" charset="0"/>
                      </a:rPr>
                      <m:t>→</m:t>
                    </m:r>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𝐹</m:t>
                        </m:r>
                      </m:e>
                      <m:sub>
                        <m:sSup>
                          <m:sSupPr>
                            <m:ctrlPr>
                              <a:rPr lang="en-US" sz="2000" i="1" dirty="0">
                                <a:solidFill>
                                  <a:srgbClr val="C00000"/>
                                </a:solidFill>
                                <a:latin typeface="Cambria Math" panose="02040503050406030204" pitchFamily="18" charset="0"/>
                              </a:rPr>
                            </m:ctrlPr>
                          </m:sSupPr>
                          <m:e>
                            <m:r>
                              <a:rPr lang="en-US" sz="2000" i="1" dirty="0">
                                <a:solidFill>
                                  <a:srgbClr val="C00000"/>
                                </a:solidFill>
                                <a:latin typeface="Cambria Math" panose="02040503050406030204" pitchFamily="18" charset="0"/>
                              </a:rPr>
                              <m:t>𝑘</m:t>
                            </m:r>
                          </m:e>
                          <m:sup>
                            <m:r>
                              <a:rPr lang="en-US" sz="2000" i="1" dirty="0">
                                <a:solidFill>
                                  <a:srgbClr val="C00000"/>
                                </a:solidFill>
                                <a:latin typeface="Cambria Math" panose="02040503050406030204" pitchFamily="18" charset="0"/>
                              </a:rPr>
                              <m:t>′</m:t>
                            </m:r>
                          </m:sup>
                        </m:sSup>
                      </m:sub>
                    </m:sSub>
                  </m:oMath>
                </a14:m>
                <a:r>
                  <a:rPr lang="en-US" sz="2000" dirty="0">
                    <a:solidFill>
                      <a:srgbClr val="C00000"/>
                    </a:solidFill>
                  </a:rPr>
                  <a:t> (outcome dependence)</a:t>
                </a: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50" y="1226714"/>
                <a:ext cx="8360972" cy="3916786"/>
              </a:xfrm>
              <a:blipFill>
                <a:blip r:embed="rId3"/>
                <a:stretch>
                  <a:fillRect l="-607" t="-1942"/>
                </a:stretch>
              </a:blipFill>
            </p:spPr>
            <p:txBody>
              <a:bodyPr/>
              <a:lstStyle/>
              <a:p>
                <a:r>
                  <a:rPr lang="en-US">
                    <a:noFill/>
                  </a:rPr>
                  <a:t> </a:t>
                </a:r>
              </a:p>
            </p:txBody>
          </p:sp>
        </mc:Fallback>
      </mc:AlternateContent>
      <p:grpSp>
        <p:nvGrpSpPr>
          <p:cNvPr id="104" name="Group 103">
            <a:extLst>
              <a:ext uri="{FF2B5EF4-FFF2-40B4-BE49-F238E27FC236}">
                <a16:creationId xmlns:a16="http://schemas.microsoft.com/office/drawing/2014/main" id="{D56C1C28-C10A-3A48-A4A9-590097571508}"/>
              </a:ext>
            </a:extLst>
          </p:cNvPr>
          <p:cNvGrpSpPr/>
          <p:nvPr/>
        </p:nvGrpSpPr>
        <p:grpSpPr>
          <a:xfrm>
            <a:off x="5990945" y="3252836"/>
            <a:ext cx="2160604" cy="1675792"/>
            <a:chOff x="5990945" y="3252836"/>
            <a:chExt cx="2160604" cy="1675792"/>
          </a:xfrm>
        </p:grpSpPr>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CB45EAD4-95BC-4C47-87B2-F4FCCE673722}"/>
                    </a:ext>
                  </a:extLst>
                </p:cNvPr>
                <p:cNvSpPr/>
                <p:nvPr/>
              </p:nvSpPr>
              <p:spPr>
                <a:xfrm>
                  <a:off x="6911226" y="325283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4" name="Oval 23">
                  <a:extLst>
                    <a:ext uri="{FF2B5EF4-FFF2-40B4-BE49-F238E27FC236}">
                      <a16:creationId xmlns:a16="http://schemas.microsoft.com/office/drawing/2014/main" id="{CB45EAD4-95BC-4C47-87B2-F4FCCE673722}"/>
                    </a:ext>
                  </a:extLst>
                </p:cNvPr>
                <p:cNvSpPr>
                  <a:spLocks noRot="1" noChangeAspect="1" noMove="1" noResize="1" noEditPoints="1" noAdjustHandles="1" noChangeArrowheads="1" noChangeShapeType="1" noTextEdit="1"/>
                </p:cNvSpPr>
                <p:nvPr/>
              </p:nvSpPr>
              <p:spPr>
                <a:xfrm>
                  <a:off x="6911226" y="3252836"/>
                  <a:ext cx="320040" cy="320038"/>
                </a:xfrm>
                <a:prstGeom prst="ellipse">
                  <a:avLst/>
                </a:prstGeom>
                <a:blipFill>
                  <a:blip r:embed="rId4"/>
                  <a:stretch>
                    <a:fillRect l="-7407" b="-370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3DFCA8ED-9CF9-C540-9555-E7EB37F0C853}"/>
                    </a:ext>
                  </a:extLst>
                </p:cNvPr>
                <p:cNvSpPr/>
                <p:nvPr/>
              </p:nvSpPr>
              <p:spPr>
                <a:xfrm>
                  <a:off x="5990945" y="325283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5" name="Oval 24">
                  <a:extLst>
                    <a:ext uri="{FF2B5EF4-FFF2-40B4-BE49-F238E27FC236}">
                      <a16:creationId xmlns:a16="http://schemas.microsoft.com/office/drawing/2014/main" id="{3DFCA8ED-9CF9-C540-9555-E7EB37F0C853}"/>
                    </a:ext>
                  </a:extLst>
                </p:cNvPr>
                <p:cNvSpPr>
                  <a:spLocks noRot="1" noChangeAspect="1" noMove="1" noResize="1" noEditPoints="1" noAdjustHandles="1" noChangeArrowheads="1" noChangeShapeType="1" noTextEdit="1"/>
                </p:cNvSpPr>
                <p:nvPr/>
              </p:nvSpPr>
              <p:spPr>
                <a:xfrm>
                  <a:off x="5990945" y="3252836"/>
                  <a:ext cx="320040" cy="320038"/>
                </a:xfrm>
                <a:prstGeom prst="ellipse">
                  <a:avLst/>
                </a:prstGeom>
                <a:blipFill>
                  <a:blip r:embed="rId5"/>
                  <a:stretch>
                    <a:fillRect l="-7407" b="-370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CA8D1C9C-E83E-344C-A047-3309847D41D8}"/>
                    </a:ext>
                  </a:extLst>
                </p:cNvPr>
                <p:cNvSpPr/>
                <p:nvPr/>
              </p:nvSpPr>
              <p:spPr>
                <a:xfrm>
                  <a:off x="5990945" y="3931636"/>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6" name="Oval 25">
                  <a:extLst>
                    <a:ext uri="{FF2B5EF4-FFF2-40B4-BE49-F238E27FC236}">
                      <a16:creationId xmlns:a16="http://schemas.microsoft.com/office/drawing/2014/main" id="{CA8D1C9C-E83E-344C-A047-3309847D41D8}"/>
                    </a:ext>
                  </a:extLst>
                </p:cNvPr>
                <p:cNvSpPr>
                  <a:spLocks noRot="1" noChangeAspect="1" noMove="1" noResize="1" noEditPoints="1" noAdjustHandles="1" noChangeArrowheads="1" noChangeShapeType="1" noTextEdit="1"/>
                </p:cNvSpPr>
                <p:nvPr/>
              </p:nvSpPr>
              <p:spPr>
                <a:xfrm>
                  <a:off x="5990945" y="3931636"/>
                  <a:ext cx="320040" cy="320039"/>
                </a:xfrm>
                <a:prstGeom prst="ellipse">
                  <a:avLst/>
                </a:prstGeom>
                <a:blipFill>
                  <a:blip r:embed="rId6"/>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F97CAF61-0A46-A741-8578-B78EB179523F}"/>
                    </a:ext>
                  </a:extLst>
                </p:cNvPr>
                <p:cNvSpPr/>
                <p:nvPr/>
              </p:nvSpPr>
              <p:spPr>
                <a:xfrm>
                  <a:off x="6911227" y="4608589"/>
                  <a:ext cx="320040" cy="32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8" name="Oval 37">
                  <a:extLst>
                    <a:ext uri="{FF2B5EF4-FFF2-40B4-BE49-F238E27FC236}">
                      <a16:creationId xmlns:a16="http://schemas.microsoft.com/office/drawing/2014/main" id="{F97CAF61-0A46-A741-8578-B78EB179523F}"/>
                    </a:ext>
                  </a:extLst>
                </p:cNvPr>
                <p:cNvSpPr>
                  <a:spLocks noRot="1" noChangeAspect="1" noMove="1" noResize="1" noEditPoints="1" noAdjustHandles="1" noChangeArrowheads="1" noChangeShapeType="1" noTextEdit="1"/>
                </p:cNvSpPr>
                <p:nvPr/>
              </p:nvSpPr>
              <p:spPr>
                <a:xfrm>
                  <a:off x="6911227" y="4608589"/>
                  <a:ext cx="320040" cy="320039"/>
                </a:xfrm>
                <a:prstGeom prst="ellipse">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C246E445-5C16-004B-8611-113A242FFF8B}"/>
                    </a:ext>
                  </a:extLst>
                </p:cNvPr>
                <p:cNvSpPr/>
                <p:nvPr/>
              </p:nvSpPr>
              <p:spPr>
                <a:xfrm>
                  <a:off x="6911227" y="3931636"/>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41" name="Oval 40">
                  <a:extLst>
                    <a:ext uri="{FF2B5EF4-FFF2-40B4-BE49-F238E27FC236}">
                      <a16:creationId xmlns:a16="http://schemas.microsoft.com/office/drawing/2014/main" id="{C246E445-5C16-004B-8611-113A242FFF8B}"/>
                    </a:ext>
                  </a:extLst>
                </p:cNvPr>
                <p:cNvSpPr>
                  <a:spLocks noRot="1" noChangeAspect="1" noMove="1" noResize="1" noEditPoints="1" noAdjustHandles="1" noChangeArrowheads="1" noChangeShapeType="1" noTextEdit="1"/>
                </p:cNvSpPr>
                <p:nvPr/>
              </p:nvSpPr>
              <p:spPr>
                <a:xfrm>
                  <a:off x="6911227" y="3931636"/>
                  <a:ext cx="320040" cy="320039"/>
                </a:xfrm>
                <a:prstGeom prst="ellipse">
                  <a:avLst/>
                </a:prstGeom>
                <a:blipFill>
                  <a:blip r:embed="rId8"/>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0A5393B7-341A-A543-A1D2-B9F9CAA34AEA}"/>
                    </a:ext>
                  </a:extLst>
                </p:cNvPr>
                <p:cNvSpPr/>
                <p:nvPr/>
              </p:nvSpPr>
              <p:spPr>
                <a:xfrm>
                  <a:off x="7831509" y="3931636"/>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42" name="Oval 41">
                  <a:extLst>
                    <a:ext uri="{FF2B5EF4-FFF2-40B4-BE49-F238E27FC236}">
                      <a16:creationId xmlns:a16="http://schemas.microsoft.com/office/drawing/2014/main" id="{0A5393B7-341A-A543-A1D2-B9F9CAA34AEA}"/>
                    </a:ext>
                  </a:extLst>
                </p:cNvPr>
                <p:cNvSpPr>
                  <a:spLocks noRot="1" noChangeAspect="1" noMove="1" noResize="1" noEditPoints="1" noAdjustHandles="1" noChangeArrowheads="1" noChangeShapeType="1" noTextEdit="1"/>
                </p:cNvSpPr>
                <p:nvPr/>
              </p:nvSpPr>
              <p:spPr>
                <a:xfrm>
                  <a:off x="7831509" y="3931636"/>
                  <a:ext cx="320040" cy="320039"/>
                </a:xfrm>
                <a:prstGeom prst="ellipse">
                  <a:avLst/>
                </a:prstGeom>
                <a:blipFill>
                  <a:blip r:embed="rId9"/>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B6436009-DD07-C74D-AC68-731DEF1EEA4D}"/>
                    </a:ext>
                  </a:extLst>
                </p:cNvPr>
                <p:cNvSpPr/>
                <p:nvPr/>
              </p:nvSpPr>
              <p:spPr>
                <a:xfrm>
                  <a:off x="7831506" y="325283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54" name="Oval 53">
                  <a:extLst>
                    <a:ext uri="{FF2B5EF4-FFF2-40B4-BE49-F238E27FC236}">
                      <a16:creationId xmlns:a16="http://schemas.microsoft.com/office/drawing/2014/main" id="{B6436009-DD07-C74D-AC68-731DEF1EEA4D}"/>
                    </a:ext>
                  </a:extLst>
                </p:cNvPr>
                <p:cNvSpPr>
                  <a:spLocks noRot="1" noChangeAspect="1" noMove="1" noResize="1" noEditPoints="1" noAdjustHandles="1" noChangeArrowheads="1" noChangeShapeType="1" noTextEdit="1"/>
                </p:cNvSpPr>
                <p:nvPr/>
              </p:nvSpPr>
              <p:spPr>
                <a:xfrm>
                  <a:off x="7831506" y="3252836"/>
                  <a:ext cx="320040" cy="320038"/>
                </a:xfrm>
                <a:prstGeom prst="ellipse">
                  <a:avLst/>
                </a:prstGeom>
                <a:blipFill>
                  <a:blip r:embed="rId10"/>
                  <a:stretch>
                    <a:fillRect l="-11111" b="-3704"/>
                  </a:stretch>
                </a:blipFill>
                <a:ln>
                  <a:solidFill>
                    <a:schemeClr val="tx1"/>
                  </a:solidFill>
                </a:ln>
              </p:spPr>
              <p:txBody>
                <a:bodyPr/>
                <a:lstStyle/>
                <a:p>
                  <a:r>
                    <a:rPr lang="en-US">
                      <a:noFill/>
                    </a:rPr>
                    <a:t> </a:t>
                  </a:r>
                </a:p>
              </p:txBody>
            </p:sp>
          </mc:Fallback>
        </mc:AlternateContent>
      </p:grpSp>
      <p:grpSp>
        <p:nvGrpSpPr>
          <p:cNvPr id="101" name="Group 100">
            <a:extLst>
              <a:ext uri="{FF2B5EF4-FFF2-40B4-BE49-F238E27FC236}">
                <a16:creationId xmlns:a16="http://schemas.microsoft.com/office/drawing/2014/main" id="{EC75D5A2-F923-B546-AEA6-D9C011F341A4}"/>
              </a:ext>
            </a:extLst>
          </p:cNvPr>
          <p:cNvGrpSpPr/>
          <p:nvPr/>
        </p:nvGrpSpPr>
        <p:grpSpPr>
          <a:xfrm>
            <a:off x="6150965" y="3572874"/>
            <a:ext cx="1840564" cy="358762"/>
            <a:chOff x="6150965" y="3572874"/>
            <a:chExt cx="1840564" cy="358762"/>
          </a:xfrm>
        </p:grpSpPr>
        <p:cxnSp>
          <p:nvCxnSpPr>
            <p:cNvPr id="29" name="Straight Arrow Connector 28">
              <a:extLst>
                <a:ext uri="{FF2B5EF4-FFF2-40B4-BE49-F238E27FC236}">
                  <a16:creationId xmlns:a16="http://schemas.microsoft.com/office/drawing/2014/main" id="{5362857B-0051-5649-B4E9-462C988F626A}"/>
                </a:ext>
              </a:extLst>
            </p:cNvPr>
            <p:cNvCxnSpPr>
              <a:cxnSpLocks/>
              <a:stCxn id="54" idx="4"/>
              <a:endCxn id="41" idx="0"/>
            </p:cNvCxnSpPr>
            <p:nvPr/>
          </p:nvCxnSpPr>
          <p:spPr>
            <a:xfrm flipH="1">
              <a:off x="7071247" y="3572874"/>
              <a:ext cx="920279"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0706E07-7445-944B-996D-FC0F9C058742}"/>
                </a:ext>
              </a:extLst>
            </p:cNvPr>
            <p:cNvCxnSpPr>
              <a:cxnSpLocks/>
              <a:stCxn id="54" idx="4"/>
              <a:endCxn id="26" idx="0"/>
            </p:cNvCxnSpPr>
            <p:nvPr/>
          </p:nvCxnSpPr>
          <p:spPr>
            <a:xfrm flipH="1">
              <a:off x="6150965" y="3572874"/>
              <a:ext cx="1840561"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20A41E7-ACF3-EF4E-A2CA-6BBD290BC12D}"/>
                </a:ext>
              </a:extLst>
            </p:cNvPr>
            <p:cNvCxnSpPr>
              <a:cxnSpLocks/>
              <a:stCxn id="25" idx="4"/>
              <a:endCxn id="41" idx="0"/>
            </p:cNvCxnSpPr>
            <p:nvPr/>
          </p:nvCxnSpPr>
          <p:spPr>
            <a:xfrm>
              <a:off x="6150965" y="3572874"/>
              <a:ext cx="920282"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890861C-3278-8E42-A0AA-C353C93B9F16}"/>
                </a:ext>
              </a:extLst>
            </p:cNvPr>
            <p:cNvCxnSpPr>
              <a:cxnSpLocks/>
              <a:stCxn id="24" idx="4"/>
              <a:endCxn id="26" idx="0"/>
            </p:cNvCxnSpPr>
            <p:nvPr/>
          </p:nvCxnSpPr>
          <p:spPr>
            <a:xfrm flipH="1">
              <a:off x="6150965" y="3572874"/>
              <a:ext cx="920281"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776F52E0-95DC-B94C-8F73-753C5E645293}"/>
                </a:ext>
              </a:extLst>
            </p:cNvPr>
            <p:cNvCxnSpPr>
              <a:cxnSpLocks/>
              <a:stCxn id="24" idx="4"/>
              <a:endCxn id="42" idx="0"/>
            </p:cNvCxnSpPr>
            <p:nvPr/>
          </p:nvCxnSpPr>
          <p:spPr>
            <a:xfrm>
              <a:off x="7071246" y="3572874"/>
              <a:ext cx="920283"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9398818-C25B-B34E-BDE9-CE8132477052}"/>
                </a:ext>
              </a:extLst>
            </p:cNvPr>
            <p:cNvCxnSpPr>
              <a:cxnSpLocks/>
              <a:stCxn id="25" idx="4"/>
              <a:endCxn id="42" idx="0"/>
            </p:cNvCxnSpPr>
            <p:nvPr/>
          </p:nvCxnSpPr>
          <p:spPr>
            <a:xfrm>
              <a:off x="6150965" y="3572874"/>
              <a:ext cx="1840564"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56FEA3B9-04AE-EC44-9C75-B08FF8D5EAF2}"/>
              </a:ext>
            </a:extLst>
          </p:cNvPr>
          <p:cNvGrpSpPr/>
          <p:nvPr/>
        </p:nvGrpSpPr>
        <p:grpSpPr>
          <a:xfrm>
            <a:off x="6270466" y="4091656"/>
            <a:ext cx="1614262" cy="119500"/>
            <a:chOff x="6270466" y="4091656"/>
            <a:chExt cx="1614262" cy="119500"/>
          </a:xfrm>
        </p:grpSpPr>
        <p:cxnSp>
          <p:nvCxnSpPr>
            <p:cNvPr id="82" name="Straight Arrow Connector 81">
              <a:extLst>
                <a:ext uri="{FF2B5EF4-FFF2-40B4-BE49-F238E27FC236}">
                  <a16:creationId xmlns:a16="http://schemas.microsoft.com/office/drawing/2014/main" id="{2BEF77CD-97B9-1346-A134-A1B78EF96A95}"/>
                </a:ext>
              </a:extLst>
            </p:cNvPr>
            <p:cNvCxnSpPr>
              <a:cxnSpLocks/>
              <a:stCxn id="41" idx="2"/>
              <a:endCxn id="26" idx="6"/>
            </p:cNvCxnSpPr>
            <p:nvPr/>
          </p:nvCxnSpPr>
          <p:spPr>
            <a:xfrm flipH="1">
              <a:off x="6310985" y="4091656"/>
              <a:ext cx="600242" cy="0"/>
            </a:xfrm>
            <a:prstGeom prst="straightConnector1">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DCAF2F8-A649-3C40-8B86-ADC2970CB561}"/>
                </a:ext>
              </a:extLst>
            </p:cNvPr>
            <p:cNvCxnSpPr>
              <a:cxnSpLocks/>
              <a:stCxn id="42" idx="2"/>
              <a:endCxn id="41" idx="6"/>
            </p:cNvCxnSpPr>
            <p:nvPr/>
          </p:nvCxnSpPr>
          <p:spPr>
            <a:xfrm flipH="1">
              <a:off x="7231267" y="4091656"/>
              <a:ext cx="600242" cy="0"/>
            </a:xfrm>
            <a:prstGeom prst="straightConnector1">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Curved Connector 93">
              <a:extLst>
                <a:ext uri="{FF2B5EF4-FFF2-40B4-BE49-F238E27FC236}">
                  <a16:creationId xmlns:a16="http://schemas.microsoft.com/office/drawing/2014/main" id="{692AB931-2E3B-8747-84E2-46C90562BA4D}"/>
                </a:ext>
              </a:extLst>
            </p:cNvPr>
            <p:cNvCxnSpPr>
              <a:cxnSpLocks/>
              <a:stCxn id="42" idx="3"/>
              <a:endCxn id="26" idx="5"/>
            </p:cNvCxnSpPr>
            <p:nvPr/>
          </p:nvCxnSpPr>
          <p:spPr>
            <a:xfrm rot="5400000">
              <a:off x="7071247" y="3397675"/>
              <a:ext cx="12700" cy="1614262"/>
            </a:xfrm>
            <a:prstGeom prst="curvedConnector3">
              <a:avLst>
                <a:gd name="adj1" fmla="val 1280157"/>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749D3B24-1B8C-7348-81C4-8AC73AE3DEE1}"/>
              </a:ext>
            </a:extLst>
          </p:cNvPr>
          <p:cNvGrpSpPr/>
          <p:nvPr/>
        </p:nvGrpSpPr>
        <p:grpSpPr>
          <a:xfrm>
            <a:off x="6150965" y="3572874"/>
            <a:ext cx="1840564" cy="358762"/>
            <a:chOff x="6150965" y="3572874"/>
            <a:chExt cx="1840564" cy="358762"/>
          </a:xfrm>
        </p:grpSpPr>
        <p:cxnSp>
          <p:nvCxnSpPr>
            <p:cNvPr id="31" name="Straight Arrow Connector 30">
              <a:extLst>
                <a:ext uri="{FF2B5EF4-FFF2-40B4-BE49-F238E27FC236}">
                  <a16:creationId xmlns:a16="http://schemas.microsoft.com/office/drawing/2014/main" id="{3A5C3FFC-B8D3-1A40-9BB7-29699DAEF03A}"/>
                </a:ext>
              </a:extLst>
            </p:cNvPr>
            <p:cNvCxnSpPr>
              <a:cxnSpLocks/>
              <a:stCxn id="25" idx="4"/>
              <a:endCxn id="26" idx="0"/>
            </p:cNvCxnSpPr>
            <p:nvPr/>
          </p:nvCxnSpPr>
          <p:spPr>
            <a:xfrm>
              <a:off x="6150965" y="3572874"/>
              <a:ext cx="0" cy="35876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9675225-4435-CE46-A42E-B5E138CC7EF8}"/>
                </a:ext>
              </a:extLst>
            </p:cNvPr>
            <p:cNvCxnSpPr>
              <a:cxnSpLocks/>
              <a:stCxn id="24" idx="4"/>
              <a:endCxn id="41" idx="0"/>
            </p:cNvCxnSpPr>
            <p:nvPr/>
          </p:nvCxnSpPr>
          <p:spPr>
            <a:xfrm>
              <a:off x="7071246" y="3572874"/>
              <a:ext cx="1" cy="35876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8101CCE-F022-3649-B50C-AF4D4C071664}"/>
                </a:ext>
              </a:extLst>
            </p:cNvPr>
            <p:cNvCxnSpPr>
              <a:cxnSpLocks/>
              <a:stCxn id="54" idx="4"/>
              <a:endCxn id="42" idx="0"/>
            </p:cNvCxnSpPr>
            <p:nvPr/>
          </p:nvCxnSpPr>
          <p:spPr>
            <a:xfrm>
              <a:off x="7991526" y="3572874"/>
              <a:ext cx="3" cy="35876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EDCBE059-05C7-0345-834F-873F4492F389}"/>
              </a:ext>
            </a:extLst>
          </p:cNvPr>
          <p:cNvGrpSpPr/>
          <p:nvPr/>
        </p:nvGrpSpPr>
        <p:grpSpPr>
          <a:xfrm>
            <a:off x="6150965" y="4251675"/>
            <a:ext cx="1840564" cy="356914"/>
            <a:chOff x="6150965" y="4251675"/>
            <a:chExt cx="1840564" cy="356914"/>
          </a:xfrm>
        </p:grpSpPr>
        <p:cxnSp>
          <p:nvCxnSpPr>
            <p:cNvPr id="40" name="Straight Arrow Connector 39">
              <a:extLst>
                <a:ext uri="{FF2B5EF4-FFF2-40B4-BE49-F238E27FC236}">
                  <a16:creationId xmlns:a16="http://schemas.microsoft.com/office/drawing/2014/main" id="{FF1F4EEC-D095-3349-B4EF-2143659382FC}"/>
                </a:ext>
              </a:extLst>
            </p:cNvPr>
            <p:cNvCxnSpPr>
              <a:cxnSpLocks/>
              <a:stCxn id="38" idx="0"/>
              <a:endCxn id="42" idx="4"/>
            </p:cNvCxnSpPr>
            <p:nvPr/>
          </p:nvCxnSpPr>
          <p:spPr>
            <a:xfrm flipV="1">
              <a:off x="7071247" y="4251675"/>
              <a:ext cx="920282" cy="3569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376CE39-9FDC-9E4B-BEDD-1A164D73F406}"/>
                </a:ext>
              </a:extLst>
            </p:cNvPr>
            <p:cNvCxnSpPr>
              <a:cxnSpLocks/>
              <a:stCxn id="38" idx="0"/>
              <a:endCxn id="26" idx="4"/>
            </p:cNvCxnSpPr>
            <p:nvPr/>
          </p:nvCxnSpPr>
          <p:spPr>
            <a:xfrm flipH="1" flipV="1">
              <a:off x="6150965" y="4251675"/>
              <a:ext cx="920282" cy="3569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FDCE330-1666-6949-92C2-44C3223517CB}"/>
                </a:ext>
              </a:extLst>
            </p:cNvPr>
            <p:cNvCxnSpPr>
              <a:cxnSpLocks/>
              <a:stCxn id="38" idx="0"/>
              <a:endCxn id="41" idx="4"/>
            </p:cNvCxnSpPr>
            <p:nvPr/>
          </p:nvCxnSpPr>
          <p:spPr>
            <a:xfrm flipV="1">
              <a:off x="7071247" y="4251675"/>
              <a:ext cx="0" cy="3569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315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Possible graph structures </a:t>
            </a:r>
          </a:p>
        </p:txBody>
      </p:sp>
      <p:grpSp>
        <p:nvGrpSpPr>
          <p:cNvPr id="159" name="Group 158">
            <a:extLst>
              <a:ext uri="{FF2B5EF4-FFF2-40B4-BE49-F238E27FC236}">
                <a16:creationId xmlns:a16="http://schemas.microsoft.com/office/drawing/2014/main" id="{95301718-0589-E34B-B02D-40ABA02FF29F}"/>
              </a:ext>
            </a:extLst>
          </p:cNvPr>
          <p:cNvGrpSpPr/>
          <p:nvPr/>
        </p:nvGrpSpPr>
        <p:grpSpPr>
          <a:xfrm>
            <a:off x="5026176" y="1741932"/>
            <a:ext cx="3632398" cy="1585323"/>
            <a:chOff x="4883673" y="1048127"/>
            <a:chExt cx="3632398" cy="1585323"/>
          </a:xfrm>
        </p:grpSpPr>
        <p:grpSp>
          <p:nvGrpSpPr>
            <p:cNvPr id="88" name="Group 87">
              <a:extLst>
                <a:ext uri="{FF2B5EF4-FFF2-40B4-BE49-F238E27FC236}">
                  <a16:creationId xmlns:a16="http://schemas.microsoft.com/office/drawing/2014/main" id="{A9F0D5B6-F98E-5C41-93DA-C7D7274AB2AA}"/>
                </a:ext>
              </a:extLst>
            </p:cNvPr>
            <p:cNvGrpSpPr/>
            <p:nvPr/>
          </p:nvGrpSpPr>
          <p:grpSpPr>
            <a:xfrm>
              <a:off x="6355467" y="1120697"/>
              <a:ext cx="2160604" cy="1512753"/>
              <a:chOff x="6287828" y="2054747"/>
              <a:chExt cx="2160604" cy="1512753"/>
            </a:xfrm>
          </p:grpSpPr>
          <p:grpSp>
            <p:nvGrpSpPr>
              <p:cNvPr id="59" name="Group 58">
                <a:extLst>
                  <a:ext uri="{FF2B5EF4-FFF2-40B4-BE49-F238E27FC236}">
                    <a16:creationId xmlns:a16="http://schemas.microsoft.com/office/drawing/2014/main" id="{B5ECFD51-E624-DA4A-ACE5-8E99DC6036C9}"/>
                  </a:ext>
                </a:extLst>
              </p:cNvPr>
              <p:cNvGrpSpPr/>
              <p:nvPr/>
            </p:nvGrpSpPr>
            <p:grpSpPr>
              <a:xfrm>
                <a:off x="6287828" y="2054747"/>
                <a:ext cx="2160604" cy="1512753"/>
                <a:chOff x="5990945" y="3325406"/>
                <a:chExt cx="2160604" cy="1512753"/>
              </a:xfrm>
            </p:grpSpPr>
            <mc:AlternateContent xmlns:mc="http://schemas.openxmlformats.org/markup-compatibility/2006" xmlns:a14="http://schemas.microsoft.com/office/drawing/2010/main">
              <mc:Choice Requires="a14">
                <p:sp>
                  <p:nvSpPr>
                    <p:cNvPr id="60" name="Oval 59">
                      <a:extLst>
                        <a:ext uri="{FF2B5EF4-FFF2-40B4-BE49-F238E27FC236}">
                          <a16:creationId xmlns:a16="http://schemas.microsoft.com/office/drawing/2014/main" id="{B9BB5624-F5AA-9E4A-A5A7-7124D2E6A630}"/>
                        </a:ext>
                      </a:extLst>
                    </p:cNvPr>
                    <p:cNvSpPr/>
                    <p:nvPr/>
                  </p:nvSpPr>
                  <p:spPr>
                    <a:xfrm>
                      <a:off x="6911226" y="332540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0" name="Oval 59">
                      <a:extLst>
                        <a:ext uri="{FF2B5EF4-FFF2-40B4-BE49-F238E27FC236}">
                          <a16:creationId xmlns:a16="http://schemas.microsoft.com/office/drawing/2014/main" id="{B9BB5624-F5AA-9E4A-A5A7-7124D2E6A630}"/>
                        </a:ext>
                      </a:extLst>
                    </p:cNvPr>
                    <p:cNvSpPr>
                      <a:spLocks noRot="1" noChangeAspect="1" noMove="1" noResize="1" noEditPoints="1" noAdjustHandles="1" noChangeArrowheads="1" noChangeShapeType="1" noTextEdit="1"/>
                    </p:cNvSpPr>
                    <p:nvPr/>
                  </p:nvSpPr>
                  <p:spPr>
                    <a:xfrm>
                      <a:off x="6911226" y="3325406"/>
                      <a:ext cx="320040" cy="320038"/>
                    </a:xfrm>
                    <a:prstGeom prst="ellipse">
                      <a:avLst/>
                    </a:prstGeom>
                    <a:blipFill>
                      <a:blip r:embed="rId3"/>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Oval 60">
                      <a:extLst>
                        <a:ext uri="{FF2B5EF4-FFF2-40B4-BE49-F238E27FC236}">
                          <a16:creationId xmlns:a16="http://schemas.microsoft.com/office/drawing/2014/main" id="{C73C56AD-6839-014B-AC78-7796EF289578}"/>
                        </a:ext>
                      </a:extLst>
                    </p:cNvPr>
                    <p:cNvSpPr/>
                    <p:nvPr/>
                  </p:nvSpPr>
                  <p:spPr>
                    <a:xfrm>
                      <a:off x="5990945" y="332540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1" name="Oval 60">
                      <a:extLst>
                        <a:ext uri="{FF2B5EF4-FFF2-40B4-BE49-F238E27FC236}">
                          <a16:creationId xmlns:a16="http://schemas.microsoft.com/office/drawing/2014/main" id="{C73C56AD-6839-014B-AC78-7796EF289578}"/>
                        </a:ext>
                      </a:extLst>
                    </p:cNvPr>
                    <p:cNvSpPr>
                      <a:spLocks noRot="1" noChangeAspect="1" noMove="1" noResize="1" noEditPoints="1" noAdjustHandles="1" noChangeArrowheads="1" noChangeShapeType="1" noTextEdit="1"/>
                    </p:cNvSpPr>
                    <p:nvPr/>
                  </p:nvSpPr>
                  <p:spPr>
                    <a:xfrm>
                      <a:off x="5990945" y="3325406"/>
                      <a:ext cx="320040" cy="320038"/>
                    </a:xfrm>
                    <a:prstGeom prst="ellipse">
                      <a:avLst/>
                    </a:prstGeom>
                    <a:blipFill>
                      <a:blip r:embed="rId4"/>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Oval 61">
                      <a:extLst>
                        <a:ext uri="{FF2B5EF4-FFF2-40B4-BE49-F238E27FC236}">
                          <a16:creationId xmlns:a16="http://schemas.microsoft.com/office/drawing/2014/main" id="{7A8F59CE-D6FE-5B41-8C5F-4250E3CCB9A6}"/>
                        </a:ext>
                      </a:extLst>
                    </p:cNvPr>
                    <p:cNvSpPr/>
                    <p:nvPr/>
                  </p:nvSpPr>
                  <p:spPr>
                    <a:xfrm>
                      <a:off x="5990945" y="3904544"/>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2" name="Oval 61">
                      <a:extLst>
                        <a:ext uri="{FF2B5EF4-FFF2-40B4-BE49-F238E27FC236}">
                          <a16:creationId xmlns:a16="http://schemas.microsoft.com/office/drawing/2014/main" id="{7A8F59CE-D6FE-5B41-8C5F-4250E3CCB9A6}"/>
                        </a:ext>
                      </a:extLst>
                    </p:cNvPr>
                    <p:cNvSpPr>
                      <a:spLocks noRot="1" noChangeAspect="1" noMove="1" noResize="1" noEditPoints="1" noAdjustHandles="1" noChangeArrowheads="1" noChangeShapeType="1" noTextEdit="1"/>
                    </p:cNvSpPr>
                    <p:nvPr/>
                  </p:nvSpPr>
                  <p:spPr>
                    <a:xfrm>
                      <a:off x="5990945" y="3904544"/>
                      <a:ext cx="320040" cy="320039"/>
                    </a:xfrm>
                    <a:prstGeom prst="ellipse">
                      <a:avLst/>
                    </a:prstGeom>
                    <a:blipFill>
                      <a:blip r:embed="rId5"/>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Oval 62">
                      <a:extLst>
                        <a:ext uri="{FF2B5EF4-FFF2-40B4-BE49-F238E27FC236}">
                          <a16:creationId xmlns:a16="http://schemas.microsoft.com/office/drawing/2014/main" id="{122108B1-A2B6-4C41-AE56-DA47F7EACA9B}"/>
                        </a:ext>
                      </a:extLst>
                    </p:cNvPr>
                    <p:cNvSpPr/>
                    <p:nvPr/>
                  </p:nvSpPr>
                  <p:spPr>
                    <a:xfrm>
                      <a:off x="6911227" y="4518120"/>
                      <a:ext cx="320040" cy="32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3" name="Oval 62">
                      <a:extLst>
                        <a:ext uri="{FF2B5EF4-FFF2-40B4-BE49-F238E27FC236}">
                          <a16:creationId xmlns:a16="http://schemas.microsoft.com/office/drawing/2014/main" id="{122108B1-A2B6-4C41-AE56-DA47F7EACA9B}"/>
                        </a:ext>
                      </a:extLst>
                    </p:cNvPr>
                    <p:cNvSpPr>
                      <a:spLocks noRot="1" noChangeAspect="1" noMove="1" noResize="1" noEditPoints="1" noAdjustHandles="1" noChangeArrowheads="1" noChangeShapeType="1" noTextEdit="1"/>
                    </p:cNvSpPr>
                    <p:nvPr/>
                  </p:nvSpPr>
                  <p:spPr>
                    <a:xfrm>
                      <a:off x="6911227" y="4518120"/>
                      <a:ext cx="320040" cy="320039"/>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Oval 63">
                      <a:extLst>
                        <a:ext uri="{FF2B5EF4-FFF2-40B4-BE49-F238E27FC236}">
                          <a16:creationId xmlns:a16="http://schemas.microsoft.com/office/drawing/2014/main" id="{4592119C-BEF2-9D47-A316-BC944A5F75D3}"/>
                        </a:ext>
                      </a:extLst>
                    </p:cNvPr>
                    <p:cNvSpPr/>
                    <p:nvPr/>
                  </p:nvSpPr>
                  <p:spPr>
                    <a:xfrm>
                      <a:off x="6911227" y="3904544"/>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4" name="Oval 63">
                      <a:extLst>
                        <a:ext uri="{FF2B5EF4-FFF2-40B4-BE49-F238E27FC236}">
                          <a16:creationId xmlns:a16="http://schemas.microsoft.com/office/drawing/2014/main" id="{4592119C-BEF2-9D47-A316-BC944A5F75D3}"/>
                        </a:ext>
                      </a:extLst>
                    </p:cNvPr>
                    <p:cNvSpPr>
                      <a:spLocks noRot="1" noChangeAspect="1" noMove="1" noResize="1" noEditPoints="1" noAdjustHandles="1" noChangeArrowheads="1" noChangeShapeType="1" noTextEdit="1"/>
                    </p:cNvSpPr>
                    <p:nvPr/>
                  </p:nvSpPr>
                  <p:spPr>
                    <a:xfrm>
                      <a:off x="6911227" y="3904544"/>
                      <a:ext cx="320040" cy="320039"/>
                    </a:xfrm>
                    <a:prstGeom prst="ellipse">
                      <a:avLst/>
                    </a:prstGeom>
                    <a:blipFill>
                      <a:blip r:embed="rId7"/>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Oval 64">
                      <a:extLst>
                        <a:ext uri="{FF2B5EF4-FFF2-40B4-BE49-F238E27FC236}">
                          <a16:creationId xmlns:a16="http://schemas.microsoft.com/office/drawing/2014/main" id="{53CA5E0E-5C36-0F43-AEE8-96B5AA06211E}"/>
                        </a:ext>
                      </a:extLst>
                    </p:cNvPr>
                    <p:cNvSpPr/>
                    <p:nvPr/>
                  </p:nvSpPr>
                  <p:spPr>
                    <a:xfrm>
                      <a:off x="7831509" y="3904544"/>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5" name="Oval 64">
                      <a:extLst>
                        <a:ext uri="{FF2B5EF4-FFF2-40B4-BE49-F238E27FC236}">
                          <a16:creationId xmlns:a16="http://schemas.microsoft.com/office/drawing/2014/main" id="{53CA5E0E-5C36-0F43-AEE8-96B5AA06211E}"/>
                        </a:ext>
                      </a:extLst>
                    </p:cNvPr>
                    <p:cNvSpPr>
                      <a:spLocks noRot="1" noChangeAspect="1" noMove="1" noResize="1" noEditPoints="1" noAdjustHandles="1" noChangeArrowheads="1" noChangeShapeType="1" noTextEdit="1"/>
                    </p:cNvSpPr>
                    <p:nvPr/>
                  </p:nvSpPr>
                  <p:spPr>
                    <a:xfrm>
                      <a:off x="7831509" y="3904544"/>
                      <a:ext cx="320040" cy="320039"/>
                    </a:xfrm>
                    <a:prstGeom prst="ellipse">
                      <a:avLst/>
                    </a:prstGeom>
                    <a:blipFill>
                      <a:blip r:embed="rId8"/>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Oval 65">
                      <a:extLst>
                        <a:ext uri="{FF2B5EF4-FFF2-40B4-BE49-F238E27FC236}">
                          <a16:creationId xmlns:a16="http://schemas.microsoft.com/office/drawing/2014/main" id="{9769B4E5-71FC-2B45-A1BE-DF6BD0435ACB}"/>
                        </a:ext>
                      </a:extLst>
                    </p:cNvPr>
                    <p:cNvSpPr/>
                    <p:nvPr/>
                  </p:nvSpPr>
                  <p:spPr>
                    <a:xfrm>
                      <a:off x="7831506" y="332540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6" name="Oval 65">
                      <a:extLst>
                        <a:ext uri="{FF2B5EF4-FFF2-40B4-BE49-F238E27FC236}">
                          <a16:creationId xmlns:a16="http://schemas.microsoft.com/office/drawing/2014/main" id="{9769B4E5-71FC-2B45-A1BE-DF6BD0435ACB}"/>
                        </a:ext>
                      </a:extLst>
                    </p:cNvPr>
                    <p:cNvSpPr>
                      <a:spLocks noRot="1" noChangeAspect="1" noMove="1" noResize="1" noEditPoints="1" noAdjustHandles="1" noChangeArrowheads="1" noChangeShapeType="1" noTextEdit="1"/>
                    </p:cNvSpPr>
                    <p:nvPr/>
                  </p:nvSpPr>
                  <p:spPr>
                    <a:xfrm>
                      <a:off x="7831506" y="3325406"/>
                      <a:ext cx="320040" cy="320038"/>
                    </a:xfrm>
                    <a:prstGeom prst="ellipse">
                      <a:avLst/>
                    </a:prstGeom>
                    <a:blipFill>
                      <a:blip r:embed="rId9"/>
                      <a:stretch>
                        <a:fillRect l="-11111"/>
                      </a:stretch>
                    </a:blipFill>
                    <a:ln>
                      <a:solidFill>
                        <a:schemeClr val="tx1"/>
                      </a:solidFill>
                    </a:ln>
                  </p:spPr>
                  <p:txBody>
                    <a:bodyPr/>
                    <a:lstStyle/>
                    <a:p>
                      <a:r>
                        <a:rPr lang="en-US">
                          <a:noFill/>
                        </a:rPr>
                        <a:t> </a:t>
                      </a:r>
                    </a:p>
                  </p:txBody>
                </p:sp>
              </mc:Fallback>
            </mc:AlternateContent>
          </p:grpSp>
          <p:grpSp>
            <p:nvGrpSpPr>
              <p:cNvPr id="74" name="Group 73">
                <a:extLst>
                  <a:ext uri="{FF2B5EF4-FFF2-40B4-BE49-F238E27FC236}">
                    <a16:creationId xmlns:a16="http://schemas.microsoft.com/office/drawing/2014/main" id="{AF85716A-1AAF-594F-8B7D-A8D24E4C2343}"/>
                  </a:ext>
                </a:extLst>
              </p:cNvPr>
              <p:cNvGrpSpPr/>
              <p:nvPr/>
            </p:nvGrpSpPr>
            <p:grpSpPr>
              <a:xfrm>
                <a:off x="6567349" y="2793905"/>
                <a:ext cx="1614262" cy="119500"/>
                <a:chOff x="6567349" y="2793905"/>
                <a:chExt cx="1614262" cy="119500"/>
              </a:xfrm>
            </p:grpSpPr>
            <p:cxnSp>
              <p:nvCxnSpPr>
                <p:cNvPr id="75" name="Straight Arrow Connector 74">
                  <a:extLst>
                    <a:ext uri="{FF2B5EF4-FFF2-40B4-BE49-F238E27FC236}">
                      <a16:creationId xmlns:a16="http://schemas.microsoft.com/office/drawing/2014/main" id="{4B7AFBE4-CFF2-1948-95FB-2019E07E2AB8}"/>
                    </a:ext>
                  </a:extLst>
                </p:cNvPr>
                <p:cNvCxnSpPr>
                  <a:cxnSpLocks/>
                  <a:stCxn id="64" idx="2"/>
                  <a:endCxn id="62" idx="6"/>
                </p:cNvCxnSpPr>
                <p:nvPr/>
              </p:nvCxnSpPr>
              <p:spPr>
                <a:xfrm flipH="1">
                  <a:off x="6607868" y="2793905"/>
                  <a:ext cx="600242" cy="0"/>
                </a:xfrm>
                <a:prstGeom prst="straightConnector1">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ADC917B-447A-664D-874E-53F6F0BA7689}"/>
                    </a:ext>
                  </a:extLst>
                </p:cNvPr>
                <p:cNvCxnSpPr>
                  <a:cxnSpLocks/>
                  <a:stCxn id="65" idx="2"/>
                  <a:endCxn id="64" idx="6"/>
                </p:cNvCxnSpPr>
                <p:nvPr/>
              </p:nvCxnSpPr>
              <p:spPr>
                <a:xfrm flipH="1">
                  <a:off x="7528150" y="2793905"/>
                  <a:ext cx="600242" cy="0"/>
                </a:xfrm>
                <a:prstGeom prst="straightConnector1">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urved Connector 76">
                  <a:extLst>
                    <a:ext uri="{FF2B5EF4-FFF2-40B4-BE49-F238E27FC236}">
                      <a16:creationId xmlns:a16="http://schemas.microsoft.com/office/drawing/2014/main" id="{64C634FB-B4D1-B649-95C0-FD8112FFAB76}"/>
                    </a:ext>
                  </a:extLst>
                </p:cNvPr>
                <p:cNvCxnSpPr>
                  <a:cxnSpLocks/>
                  <a:stCxn id="65" idx="3"/>
                  <a:endCxn id="62" idx="5"/>
                </p:cNvCxnSpPr>
                <p:nvPr/>
              </p:nvCxnSpPr>
              <p:spPr>
                <a:xfrm rot="5400000">
                  <a:off x="7368130" y="2099924"/>
                  <a:ext cx="12700" cy="1614262"/>
                </a:xfrm>
                <a:prstGeom prst="curvedConnector3">
                  <a:avLst>
                    <a:gd name="adj1" fmla="val 1387142"/>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65494138-EBB8-BA45-8FE9-BED533A49EFA}"/>
                  </a:ext>
                </a:extLst>
              </p:cNvPr>
              <p:cNvGrpSpPr/>
              <p:nvPr/>
            </p:nvGrpSpPr>
            <p:grpSpPr>
              <a:xfrm>
                <a:off x="6447848" y="2374785"/>
                <a:ext cx="1840564" cy="259100"/>
                <a:chOff x="6447848" y="2374785"/>
                <a:chExt cx="1840564" cy="259100"/>
              </a:xfrm>
            </p:grpSpPr>
            <p:cxnSp>
              <p:nvCxnSpPr>
                <p:cNvPr id="79" name="Straight Arrow Connector 78">
                  <a:extLst>
                    <a:ext uri="{FF2B5EF4-FFF2-40B4-BE49-F238E27FC236}">
                      <a16:creationId xmlns:a16="http://schemas.microsoft.com/office/drawing/2014/main" id="{016C53D5-A89D-9F4A-B797-30119F9DB4DC}"/>
                    </a:ext>
                  </a:extLst>
                </p:cNvPr>
                <p:cNvCxnSpPr>
                  <a:cxnSpLocks/>
                  <a:stCxn id="61" idx="4"/>
                  <a:endCxn id="62" idx="0"/>
                </p:cNvCxnSpPr>
                <p:nvPr/>
              </p:nvCxnSpPr>
              <p:spPr>
                <a:xfrm>
                  <a:off x="6447848" y="2374785"/>
                  <a:ext cx="0" cy="2591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B3F6AEC-7A31-DF44-9CD4-EDB37190859F}"/>
                    </a:ext>
                  </a:extLst>
                </p:cNvPr>
                <p:cNvCxnSpPr>
                  <a:cxnSpLocks/>
                  <a:stCxn id="60" idx="4"/>
                  <a:endCxn id="64" idx="0"/>
                </p:cNvCxnSpPr>
                <p:nvPr/>
              </p:nvCxnSpPr>
              <p:spPr>
                <a:xfrm>
                  <a:off x="7368129" y="2374785"/>
                  <a:ext cx="1" cy="2591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D20E62F-9B74-8241-98B1-FC606993C76B}"/>
                    </a:ext>
                  </a:extLst>
                </p:cNvPr>
                <p:cNvCxnSpPr>
                  <a:cxnSpLocks/>
                  <a:stCxn id="66" idx="4"/>
                  <a:endCxn id="65" idx="0"/>
                </p:cNvCxnSpPr>
                <p:nvPr/>
              </p:nvCxnSpPr>
              <p:spPr>
                <a:xfrm>
                  <a:off x="8288409" y="2374785"/>
                  <a:ext cx="3" cy="2591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0696530F-C129-B54D-93A5-84B081021574}"/>
                  </a:ext>
                </a:extLst>
              </p:cNvPr>
              <p:cNvGrpSpPr/>
              <p:nvPr/>
            </p:nvGrpSpPr>
            <p:grpSpPr>
              <a:xfrm>
                <a:off x="6447848" y="2953924"/>
                <a:ext cx="1840564" cy="293537"/>
                <a:chOff x="6447848" y="2953924"/>
                <a:chExt cx="1840564" cy="293537"/>
              </a:xfrm>
            </p:grpSpPr>
            <p:cxnSp>
              <p:nvCxnSpPr>
                <p:cNvPr id="83" name="Straight Arrow Connector 82">
                  <a:extLst>
                    <a:ext uri="{FF2B5EF4-FFF2-40B4-BE49-F238E27FC236}">
                      <a16:creationId xmlns:a16="http://schemas.microsoft.com/office/drawing/2014/main" id="{2035BD23-0EBC-E445-8FAE-B9ED1BE00DF1}"/>
                    </a:ext>
                  </a:extLst>
                </p:cNvPr>
                <p:cNvCxnSpPr>
                  <a:cxnSpLocks/>
                  <a:stCxn id="63" idx="0"/>
                  <a:endCxn id="65" idx="4"/>
                </p:cNvCxnSpPr>
                <p:nvPr/>
              </p:nvCxnSpPr>
              <p:spPr>
                <a:xfrm flipV="1">
                  <a:off x="7368130" y="2953924"/>
                  <a:ext cx="920282" cy="2935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ED51AB0-1101-2F47-8345-68FA65D0258E}"/>
                    </a:ext>
                  </a:extLst>
                </p:cNvPr>
                <p:cNvCxnSpPr>
                  <a:cxnSpLocks/>
                  <a:stCxn id="63" idx="0"/>
                  <a:endCxn id="62" idx="4"/>
                </p:cNvCxnSpPr>
                <p:nvPr/>
              </p:nvCxnSpPr>
              <p:spPr>
                <a:xfrm flipH="1" flipV="1">
                  <a:off x="6447848" y="2953924"/>
                  <a:ext cx="920282" cy="2935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225A01B-D291-1546-A88A-BCBBD32344CF}"/>
                    </a:ext>
                  </a:extLst>
                </p:cNvPr>
                <p:cNvCxnSpPr>
                  <a:cxnSpLocks/>
                  <a:stCxn id="63" idx="0"/>
                  <a:endCxn id="64" idx="4"/>
                </p:cNvCxnSpPr>
                <p:nvPr/>
              </p:nvCxnSpPr>
              <p:spPr>
                <a:xfrm flipV="1">
                  <a:off x="7368130" y="2953924"/>
                  <a:ext cx="0" cy="2935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2F50EBF-C48F-874E-B6EA-AEC2832A512A}"/>
                    </a:ext>
                  </a:extLst>
                </p:cNvPr>
                <p:cNvSpPr txBox="1"/>
                <p:nvPr/>
              </p:nvSpPr>
              <p:spPr>
                <a:xfrm>
                  <a:off x="4883673" y="1048127"/>
                  <a:ext cx="1328954" cy="93500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𝒢</m:t>
                            </m:r>
                          </m:e>
                          <m:sup>
                            <m:r>
                              <m:rPr>
                                <m:sty m:val="p"/>
                              </m:rPr>
                              <a:rPr lang="en-US" sz="2400" b="0" i="0" smtClean="0">
                                <a:latin typeface="Cambria Math" panose="02040503050406030204" pitchFamily="18" charset="0"/>
                              </a:rPr>
                              <m:t>od</m:t>
                            </m:r>
                          </m:sup>
                        </m:sSup>
                      </m:oMath>
                    </m:oMathPara>
                  </a14:m>
                  <a:endParaRPr lang="en-US" sz="2400" dirty="0"/>
                </a:p>
                <a:p>
                  <a:pPr algn="ctr">
                    <a:spcBef>
                      <a:spcPts val="600"/>
                    </a:spcBef>
                  </a:pPr>
                  <a14:m>
                    <m:oMath xmlns:m="http://schemas.openxmlformats.org/officeDocument/2006/math">
                      <m:d>
                        <m:dPr>
                          <m:ctrlPr>
                            <a:rPr lang="en-US" sz="1400" b="0" i="1" smtClean="0">
                              <a:latin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rPr>
                              </m:ctrlPr>
                            </m:mPr>
                            <m:mr>
                              <m:e>
                                <m:r>
                                  <m:rPr>
                                    <m:sty m:val="p"/>
                                    <m:brk m:alnAt="7"/>
                                  </m:rPr>
                                  <a:rPr lang="en-US" sz="1400" b="0" i="0" smtClean="0">
                                    <a:latin typeface="Cambria Math" panose="02040503050406030204" pitchFamily="18" charset="0"/>
                                  </a:rPr>
                                  <m:t>o</m:t>
                                </m:r>
                                <m:r>
                                  <m:rPr>
                                    <m:sty m:val="p"/>
                                  </m:rPr>
                                  <a:rPr lang="en-US" sz="1400" b="0" i="0" smtClean="0">
                                    <a:latin typeface="Cambria Math" panose="02040503050406030204" pitchFamily="18" charset="0"/>
                                  </a:rPr>
                                  <m:t>utcome</m:t>
                                </m:r>
                              </m:e>
                            </m:mr>
                            <m:mr>
                              <m:e>
                                <m:r>
                                  <m:rPr>
                                    <m:sty m:val="p"/>
                                  </m:rPr>
                                  <a:rPr lang="en-US" sz="1400" b="0" i="0" smtClean="0">
                                    <a:latin typeface="Cambria Math" panose="02040503050406030204" pitchFamily="18" charset="0"/>
                                  </a:rPr>
                                  <m:t>dependence</m:t>
                                </m:r>
                              </m:e>
                            </m:mr>
                          </m:m>
                        </m:e>
                      </m:d>
                    </m:oMath>
                  </a14:m>
                  <a:r>
                    <a:rPr lang="en-US" sz="1400" dirty="0"/>
                    <a:t> </a:t>
                  </a:r>
                </a:p>
              </p:txBody>
            </p:sp>
          </mc:Choice>
          <mc:Fallback xmlns="">
            <p:sp>
              <p:nvSpPr>
                <p:cNvPr id="92" name="TextBox 91">
                  <a:extLst>
                    <a:ext uri="{FF2B5EF4-FFF2-40B4-BE49-F238E27FC236}">
                      <a16:creationId xmlns:a16="http://schemas.microsoft.com/office/drawing/2014/main" id="{B2F50EBF-C48F-874E-B6EA-AEC2832A512A}"/>
                    </a:ext>
                  </a:extLst>
                </p:cNvPr>
                <p:cNvSpPr txBox="1">
                  <a:spLocks noRot="1" noChangeAspect="1" noMove="1" noResize="1" noEditPoints="1" noAdjustHandles="1" noChangeArrowheads="1" noChangeShapeType="1" noTextEdit="1"/>
                </p:cNvSpPr>
                <p:nvPr/>
              </p:nvSpPr>
              <p:spPr>
                <a:xfrm>
                  <a:off x="4883673" y="1048127"/>
                  <a:ext cx="1328954" cy="935000"/>
                </a:xfrm>
                <a:prstGeom prst="rect">
                  <a:avLst/>
                </a:prstGeom>
                <a:blipFill>
                  <a:blip r:embed="rId10"/>
                  <a:stretch>
                    <a:fillRect b="-2667"/>
                  </a:stretch>
                </a:blipFill>
              </p:spPr>
              <p:txBody>
                <a:bodyPr/>
                <a:lstStyle/>
                <a:p>
                  <a:r>
                    <a:rPr lang="en-US">
                      <a:noFill/>
                    </a:rPr>
                    <a:t> </a:t>
                  </a:r>
                </a:p>
              </p:txBody>
            </p:sp>
          </mc:Fallback>
        </mc:AlternateContent>
      </p:grpSp>
      <p:grpSp>
        <p:nvGrpSpPr>
          <p:cNvPr id="158" name="Group 157">
            <a:extLst>
              <a:ext uri="{FF2B5EF4-FFF2-40B4-BE49-F238E27FC236}">
                <a16:creationId xmlns:a16="http://schemas.microsoft.com/office/drawing/2014/main" id="{95E44747-076A-5B47-8675-F95749A78AB7}"/>
              </a:ext>
            </a:extLst>
          </p:cNvPr>
          <p:cNvGrpSpPr/>
          <p:nvPr/>
        </p:nvGrpSpPr>
        <p:grpSpPr>
          <a:xfrm>
            <a:off x="694587" y="1219006"/>
            <a:ext cx="3633103" cy="1639507"/>
            <a:chOff x="468962" y="3142805"/>
            <a:chExt cx="3633103" cy="1639507"/>
          </a:xfrm>
        </p:grpSpPr>
        <p:grpSp>
          <p:nvGrpSpPr>
            <p:cNvPr id="87" name="Group 86">
              <a:extLst>
                <a:ext uri="{FF2B5EF4-FFF2-40B4-BE49-F238E27FC236}">
                  <a16:creationId xmlns:a16="http://schemas.microsoft.com/office/drawing/2014/main" id="{18FA4FF6-2F65-9748-8F2F-13F3FECDEA39}"/>
                </a:ext>
              </a:extLst>
            </p:cNvPr>
            <p:cNvGrpSpPr/>
            <p:nvPr/>
          </p:nvGrpSpPr>
          <p:grpSpPr>
            <a:xfrm>
              <a:off x="1941461" y="3142805"/>
              <a:ext cx="2160604" cy="1639507"/>
              <a:chOff x="3663382" y="2005930"/>
              <a:chExt cx="2160604" cy="1639507"/>
            </a:xfrm>
          </p:grpSpPr>
          <p:grpSp>
            <p:nvGrpSpPr>
              <p:cNvPr id="32" name="Group 31">
                <a:extLst>
                  <a:ext uri="{FF2B5EF4-FFF2-40B4-BE49-F238E27FC236}">
                    <a16:creationId xmlns:a16="http://schemas.microsoft.com/office/drawing/2014/main" id="{82A6F7AB-42C8-2A4A-9503-DF8F40C713DB}"/>
                  </a:ext>
                </a:extLst>
              </p:cNvPr>
              <p:cNvGrpSpPr/>
              <p:nvPr/>
            </p:nvGrpSpPr>
            <p:grpSpPr>
              <a:xfrm>
                <a:off x="3663382" y="2005930"/>
                <a:ext cx="2160604" cy="1639507"/>
                <a:chOff x="5990945" y="3252836"/>
                <a:chExt cx="2160604" cy="1639507"/>
              </a:xfrm>
            </p:grpSpPr>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078E5EE7-9726-3A48-9D50-10F03346171C}"/>
                        </a:ext>
                      </a:extLst>
                    </p:cNvPr>
                    <p:cNvSpPr/>
                    <p:nvPr/>
                  </p:nvSpPr>
                  <p:spPr>
                    <a:xfrm>
                      <a:off x="6911226" y="325283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3" name="Oval 32">
                      <a:extLst>
                        <a:ext uri="{FF2B5EF4-FFF2-40B4-BE49-F238E27FC236}">
                          <a16:creationId xmlns:a16="http://schemas.microsoft.com/office/drawing/2014/main" id="{078E5EE7-9726-3A48-9D50-10F03346171C}"/>
                        </a:ext>
                      </a:extLst>
                    </p:cNvPr>
                    <p:cNvSpPr>
                      <a:spLocks noRot="1" noChangeAspect="1" noMove="1" noResize="1" noEditPoints="1" noAdjustHandles="1" noChangeArrowheads="1" noChangeShapeType="1" noTextEdit="1"/>
                    </p:cNvSpPr>
                    <p:nvPr/>
                  </p:nvSpPr>
                  <p:spPr>
                    <a:xfrm>
                      <a:off x="6911226" y="3252836"/>
                      <a:ext cx="320040" cy="320038"/>
                    </a:xfrm>
                    <a:prstGeom prst="ellipse">
                      <a:avLst/>
                    </a:prstGeom>
                    <a:blipFill>
                      <a:blip r:embed="rId11"/>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70749F34-E143-2745-A2D6-6417EE629021}"/>
                        </a:ext>
                      </a:extLst>
                    </p:cNvPr>
                    <p:cNvSpPr/>
                    <p:nvPr/>
                  </p:nvSpPr>
                  <p:spPr>
                    <a:xfrm>
                      <a:off x="5990945" y="325283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4" name="Oval 33">
                      <a:extLst>
                        <a:ext uri="{FF2B5EF4-FFF2-40B4-BE49-F238E27FC236}">
                          <a16:creationId xmlns:a16="http://schemas.microsoft.com/office/drawing/2014/main" id="{70749F34-E143-2745-A2D6-6417EE629021}"/>
                        </a:ext>
                      </a:extLst>
                    </p:cNvPr>
                    <p:cNvSpPr>
                      <a:spLocks noRot="1" noChangeAspect="1" noMove="1" noResize="1" noEditPoints="1" noAdjustHandles="1" noChangeArrowheads="1" noChangeShapeType="1" noTextEdit="1"/>
                    </p:cNvSpPr>
                    <p:nvPr/>
                  </p:nvSpPr>
                  <p:spPr>
                    <a:xfrm>
                      <a:off x="5990945" y="3252836"/>
                      <a:ext cx="320040" cy="320038"/>
                    </a:xfrm>
                    <a:prstGeom prst="ellipse">
                      <a:avLst/>
                    </a:prstGeom>
                    <a:blipFill>
                      <a:blip r:embed="rId12"/>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E604A5D3-CBC8-C447-93F1-1CC66CE6ED5C}"/>
                        </a:ext>
                      </a:extLst>
                    </p:cNvPr>
                    <p:cNvSpPr/>
                    <p:nvPr/>
                  </p:nvSpPr>
                  <p:spPr>
                    <a:xfrm>
                      <a:off x="5990945" y="3931636"/>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5" name="Oval 34">
                      <a:extLst>
                        <a:ext uri="{FF2B5EF4-FFF2-40B4-BE49-F238E27FC236}">
                          <a16:creationId xmlns:a16="http://schemas.microsoft.com/office/drawing/2014/main" id="{E604A5D3-CBC8-C447-93F1-1CC66CE6ED5C}"/>
                        </a:ext>
                      </a:extLst>
                    </p:cNvPr>
                    <p:cNvSpPr>
                      <a:spLocks noRot="1" noChangeAspect="1" noMove="1" noResize="1" noEditPoints="1" noAdjustHandles="1" noChangeArrowheads="1" noChangeShapeType="1" noTextEdit="1"/>
                    </p:cNvSpPr>
                    <p:nvPr/>
                  </p:nvSpPr>
                  <p:spPr>
                    <a:xfrm>
                      <a:off x="5990945" y="3931636"/>
                      <a:ext cx="320040" cy="320039"/>
                    </a:xfrm>
                    <a:prstGeom prst="ellipse">
                      <a:avLst/>
                    </a:prstGeom>
                    <a:blipFill>
                      <a:blip r:embed="rId13"/>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A8442738-73D2-2249-B8FC-FBAA7109D3EE}"/>
                        </a:ext>
                      </a:extLst>
                    </p:cNvPr>
                    <p:cNvSpPr/>
                    <p:nvPr/>
                  </p:nvSpPr>
                  <p:spPr>
                    <a:xfrm>
                      <a:off x="6911227" y="4572304"/>
                      <a:ext cx="320040" cy="32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6" name="Oval 35">
                      <a:extLst>
                        <a:ext uri="{FF2B5EF4-FFF2-40B4-BE49-F238E27FC236}">
                          <a16:creationId xmlns:a16="http://schemas.microsoft.com/office/drawing/2014/main" id="{A8442738-73D2-2249-B8FC-FBAA7109D3EE}"/>
                        </a:ext>
                      </a:extLst>
                    </p:cNvPr>
                    <p:cNvSpPr>
                      <a:spLocks noRot="1" noChangeAspect="1" noMove="1" noResize="1" noEditPoints="1" noAdjustHandles="1" noChangeArrowheads="1" noChangeShapeType="1" noTextEdit="1"/>
                    </p:cNvSpPr>
                    <p:nvPr/>
                  </p:nvSpPr>
                  <p:spPr>
                    <a:xfrm>
                      <a:off x="6911227" y="4572304"/>
                      <a:ext cx="320040" cy="320039"/>
                    </a:xfrm>
                    <a:prstGeom prst="ellipse">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7A57D475-03F2-3B4B-A3E1-9641B05CE491}"/>
                        </a:ext>
                      </a:extLst>
                    </p:cNvPr>
                    <p:cNvSpPr/>
                    <p:nvPr/>
                  </p:nvSpPr>
                  <p:spPr>
                    <a:xfrm>
                      <a:off x="6911227" y="3931636"/>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7" name="Oval 36">
                      <a:extLst>
                        <a:ext uri="{FF2B5EF4-FFF2-40B4-BE49-F238E27FC236}">
                          <a16:creationId xmlns:a16="http://schemas.microsoft.com/office/drawing/2014/main" id="{7A57D475-03F2-3B4B-A3E1-9641B05CE491}"/>
                        </a:ext>
                      </a:extLst>
                    </p:cNvPr>
                    <p:cNvSpPr>
                      <a:spLocks noRot="1" noChangeAspect="1" noMove="1" noResize="1" noEditPoints="1" noAdjustHandles="1" noChangeArrowheads="1" noChangeShapeType="1" noTextEdit="1"/>
                    </p:cNvSpPr>
                    <p:nvPr/>
                  </p:nvSpPr>
                  <p:spPr>
                    <a:xfrm>
                      <a:off x="6911227" y="3931636"/>
                      <a:ext cx="320040" cy="320039"/>
                    </a:xfrm>
                    <a:prstGeom prst="ellipse">
                      <a:avLst/>
                    </a:prstGeom>
                    <a:blipFill>
                      <a:blip r:embed="rId15"/>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21CDF90E-92F0-DE40-BFBB-A6C3D202B22B}"/>
                        </a:ext>
                      </a:extLst>
                    </p:cNvPr>
                    <p:cNvSpPr/>
                    <p:nvPr/>
                  </p:nvSpPr>
                  <p:spPr>
                    <a:xfrm>
                      <a:off x="7831509" y="3931636"/>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8" name="Oval 37">
                      <a:extLst>
                        <a:ext uri="{FF2B5EF4-FFF2-40B4-BE49-F238E27FC236}">
                          <a16:creationId xmlns:a16="http://schemas.microsoft.com/office/drawing/2014/main" id="{21CDF90E-92F0-DE40-BFBB-A6C3D202B22B}"/>
                        </a:ext>
                      </a:extLst>
                    </p:cNvPr>
                    <p:cNvSpPr>
                      <a:spLocks noRot="1" noChangeAspect="1" noMove="1" noResize="1" noEditPoints="1" noAdjustHandles="1" noChangeArrowheads="1" noChangeShapeType="1" noTextEdit="1"/>
                    </p:cNvSpPr>
                    <p:nvPr/>
                  </p:nvSpPr>
                  <p:spPr>
                    <a:xfrm>
                      <a:off x="7831509" y="3931636"/>
                      <a:ext cx="320040" cy="320039"/>
                    </a:xfrm>
                    <a:prstGeom prst="ellipse">
                      <a:avLst/>
                    </a:prstGeom>
                    <a:blipFill>
                      <a:blip r:embed="rId16"/>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55EC5FB6-33B3-8840-8A41-725B79FAEC85}"/>
                        </a:ext>
                      </a:extLst>
                    </p:cNvPr>
                    <p:cNvSpPr/>
                    <p:nvPr/>
                  </p:nvSpPr>
                  <p:spPr>
                    <a:xfrm>
                      <a:off x="7831506" y="325283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9" name="Oval 38">
                      <a:extLst>
                        <a:ext uri="{FF2B5EF4-FFF2-40B4-BE49-F238E27FC236}">
                          <a16:creationId xmlns:a16="http://schemas.microsoft.com/office/drawing/2014/main" id="{55EC5FB6-33B3-8840-8A41-725B79FAEC85}"/>
                        </a:ext>
                      </a:extLst>
                    </p:cNvPr>
                    <p:cNvSpPr>
                      <a:spLocks noRot="1" noChangeAspect="1" noMove="1" noResize="1" noEditPoints="1" noAdjustHandles="1" noChangeArrowheads="1" noChangeShapeType="1" noTextEdit="1"/>
                    </p:cNvSpPr>
                    <p:nvPr/>
                  </p:nvSpPr>
                  <p:spPr>
                    <a:xfrm>
                      <a:off x="7831506" y="3252836"/>
                      <a:ext cx="320040" cy="320038"/>
                    </a:xfrm>
                    <a:prstGeom prst="ellipse">
                      <a:avLst/>
                    </a:prstGeom>
                    <a:blipFill>
                      <a:blip r:embed="rId17"/>
                      <a:stretch>
                        <a:fillRect l="-11111"/>
                      </a:stretch>
                    </a:blipFill>
                    <a:ln>
                      <a:solidFill>
                        <a:schemeClr val="tx1"/>
                      </a:solidFill>
                    </a:ln>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id="{1AD36217-4CF4-894D-989E-BCB1EDADC3C6}"/>
                  </a:ext>
                </a:extLst>
              </p:cNvPr>
              <p:cNvGrpSpPr/>
              <p:nvPr/>
            </p:nvGrpSpPr>
            <p:grpSpPr>
              <a:xfrm>
                <a:off x="3823402" y="2325968"/>
                <a:ext cx="1840564" cy="358762"/>
                <a:chOff x="3823402" y="2325968"/>
                <a:chExt cx="1840564" cy="358762"/>
              </a:xfrm>
            </p:grpSpPr>
            <p:cxnSp>
              <p:nvCxnSpPr>
                <p:cNvPr id="41" name="Straight Arrow Connector 40">
                  <a:extLst>
                    <a:ext uri="{FF2B5EF4-FFF2-40B4-BE49-F238E27FC236}">
                      <a16:creationId xmlns:a16="http://schemas.microsoft.com/office/drawing/2014/main" id="{68F27F22-F44C-9C44-BFD9-1B60BDEF29A7}"/>
                    </a:ext>
                  </a:extLst>
                </p:cNvPr>
                <p:cNvCxnSpPr>
                  <a:cxnSpLocks/>
                  <a:stCxn id="39" idx="4"/>
                  <a:endCxn id="37" idx="0"/>
                </p:cNvCxnSpPr>
                <p:nvPr/>
              </p:nvCxnSpPr>
              <p:spPr>
                <a:xfrm flipH="1">
                  <a:off x="4743684" y="2325968"/>
                  <a:ext cx="920279"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F4FB929-AD3F-9D4D-B0F0-72D526994BEB}"/>
                    </a:ext>
                  </a:extLst>
                </p:cNvPr>
                <p:cNvCxnSpPr>
                  <a:cxnSpLocks/>
                  <a:stCxn id="39" idx="4"/>
                  <a:endCxn id="35" idx="0"/>
                </p:cNvCxnSpPr>
                <p:nvPr/>
              </p:nvCxnSpPr>
              <p:spPr>
                <a:xfrm flipH="1">
                  <a:off x="3823402" y="2325968"/>
                  <a:ext cx="1840561"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6693448-F39F-3449-8B57-27F7E890AD6C}"/>
                    </a:ext>
                  </a:extLst>
                </p:cNvPr>
                <p:cNvCxnSpPr>
                  <a:cxnSpLocks/>
                  <a:stCxn id="34" idx="4"/>
                  <a:endCxn id="37" idx="0"/>
                </p:cNvCxnSpPr>
                <p:nvPr/>
              </p:nvCxnSpPr>
              <p:spPr>
                <a:xfrm>
                  <a:off x="3823402" y="2325968"/>
                  <a:ext cx="920282"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21BFEF9-BA59-BB40-875B-17E69213BFB6}"/>
                    </a:ext>
                  </a:extLst>
                </p:cNvPr>
                <p:cNvCxnSpPr>
                  <a:cxnSpLocks/>
                  <a:stCxn id="33" idx="4"/>
                  <a:endCxn id="35" idx="0"/>
                </p:cNvCxnSpPr>
                <p:nvPr/>
              </p:nvCxnSpPr>
              <p:spPr>
                <a:xfrm flipH="1">
                  <a:off x="3823402" y="2325968"/>
                  <a:ext cx="920281"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1DD7EC7-8805-384F-A771-5F197F58B265}"/>
                    </a:ext>
                  </a:extLst>
                </p:cNvPr>
                <p:cNvCxnSpPr>
                  <a:cxnSpLocks/>
                  <a:stCxn id="33" idx="4"/>
                  <a:endCxn id="38" idx="0"/>
                </p:cNvCxnSpPr>
                <p:nvPr/>
              </p:nvCxnSpPr>
              <p:spPr>
                <a:xfrm>
                  <a:off x="4743683" y="2325968"/>
                  <a:ext cx="920283"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EA2DCC-CCDF-0F4B-9FF3-299528045BDB}"/>
                    </a:ext>
                  </a:extLst>
                </p:cNvPr>
                <p:cNvCxnSpPr>
                  <a:cxnSpLocks/>
                  <a:stCxn id="34" idx="4"/>
                  <a:endCxn id="38" idx="0"/>
                </p:cNvCxnSpPr>
                <p:nvPr/>
              </p:nvCxnSpPr>
              <p:spPr>
                <a:xfrm>
                  <a:off x="3823402" y="2325968"/>
                  <a:ext cx="1840564"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A25A0B2B-3002-FB4B-8B38-853FD8244A53}"/>
                  </a:ext>
                </a:extLst>
              </p:cNvPr>
              <p:cNvGrpSpPr/>
              <p:nvPr/>
            </p:nvGrpSpPr>
            <p:grpSpPr>
              <a:xfrm>
                <a:off x="3823402" y="2325968"/>
                <a:ext cx="1840564" cy="358762"/>
                <a:chOff x="3823402" y="2325968"/>
                <a:chExt cx="1840564" cy="358762"/>
              </a:xfrm>
            </p:grpSpPr>
            <p:cxnSp>
              <p:nvCxnSpPr>
                <p:cNvPr id="52" name="Straight Arrow Connector 51">
                  <a:extLst>
                    <a:ext uri="{FF2B5EF4-FFF2-40B4-BE49-F238E27FC236}">
                      <a16:creationId xmlns:a16="http://schemas.microsoft.com/office/drawing/2014/main" id="{7AC8D47D-FC14-D548-898B-9A0CF0ADAF29}"/>
                    </a:ext>
                  </a:extLst>
                </p:cNvPr>
                <p:cNvCxnSpPr>
                  <a:cxnSpLocks/>
                  <a:stCxn id="34" idx="4"/>
                  <a:endCxn id="35" idx="0"/>
                </p:cNvCxnSpPr>
                <p:nvPr/>
              </p:nvCxnSpPr>
              <p:spPr>
                <a:xfrm>
                  <a:off x="3823402" y="2325968"/>
                  <a:ext cx="0" cy="35876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DE19496-9AD3-8C4B-85D4-FBC5C81A31AC}"/>
                    </a:ext>
                  </a:extLst>
                </p:cNvPr>
                <p:cNvCxnSpPr>
                  <a:cxnSpLocks/>
                  <a:stCxn id="33" idx="4"/>
                  <a:endCxn id="37" idx="0"/>
                </p:cNvCxnSpPr>
                <p:nvPr/>
              </p:nvCxnSpPr>
              <p:spPr>
                <a:xfrm>
                  <a:off x="4743683" y="2325968"/>
                  <a:ext cx="1" cy="35876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382B8D0-01E8-2F4A-805B-0BF65E70327D}"/>
                    </a:ext>
                  </a:extLst>
                </p:cNvPr>
                <p:cNvCxnSpPr>
                  <a:cxnSpLocks/>
                  <a:stCxn id="39" idx="4"/>
                  <a:endCxn id="38" idx="0"/>
                </p:cNvCxnSpPr>
                <p:nvPr/>
              </p:nvCxnSpPr>
              <p:spPr>
                <a:xfrm>
                  <a:off x="5663963" y="2325968"/>
                  <a:ext cx="3" cy="35876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47DFC15B-3B00-E448-9888-63F1D0CF267C}"/>
                  </a:ext>
                </a:extLst>
              </p:cNvPr>
              <p:cNvGrpSpPr/>
              <p:nvPr/>
            </p:nvGrpSpPr>
            <p:grpSpPr>
              <a:xfrm>
                <a:off x="3823402" y="3004769"/>
                <a:ext cx="1840564" cy="320629"/>
                <a:chOff x="3823402" y="3004769"/>
                <a:chExt cx="1840564" cy="320629"/>
              </a:xfrm>
            </p:grpSpPr>
            <p:cxnSp>
              <p:nvCxnSpPr>
                <p:cNvPr id="56" name="Straight Arrow Connector 55">
                  <a:extLst>
                    <a:ext uri="{FF2B5EF4-FFF2-40B4-BE49-F238E27FC236}">
                      <a16:creationId xmlns:a16="http://schemas.microsoft.com/office/drawing/2014/main" id="{F6A1850F-743F-3D43-81A4-1A9086160C61}"/>
                    </a:ext>
                  </a:extLst>
                </p:cNvPr>
                <p:cNvCxnSpPr>
                  <a:cxnSpLocks/>
                  <a:stCxn id="36" idx="0"/>
                  <a:endCxn id="38" idx="4"/>
                </p:cNvCxnSpPr>
                <p:nvPr/>
              </p:nvCxnSpPr>
              <p:spPr>
                <a:xfrm flipV="1">
                  <a:off x="4743684" y="3004769"/>
                  <a:ext cx="920282" cy="3206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A121F01-F971-0F4E-8D92-A233834C46F8}"/>
                    </a:ext>
                  </a:extLst>
                </p:cNvPr>
                <p:cNvCxnSpPr>
                  <a:cxnSpLocks/>
                  <a:stCxn id="36" idx="0"/>
                  <a:endCxn id="35" idx="4"/>
                </p:cNvCxnSpPr>
                <p:nvPr/>
              </p:nvCxnSpPr>
              <p:spPr>
                <a:xfrm flipH="1" flipV="1">
                  <a:off x="3823402" y="3004769"/>
                  <a:ext cx="920282" cy="3206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C98D9CB-C9DA-3A41-AAD5-3FD2BF023AE4}"/>
                    </a:ext>
                  </a:extLst>
                </p:cNvPr>
                <p:cNvCxnSpPr>
                  <a:cxnSpLocks/>
                  <a:stCxn id="36" idx="0"/>
                  <a:endCxn id="37" idx="4"/>
                </p:cNvCxnSpPr>
                <p:nvPr/>
              </p:nvCxnSpPr>
              <p:spPr>
                <a:xfrm flipV="1">
                  <a:off x="4743684" y="3004769"/>
                  <a:ext cx="0" cy="3206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9F6FF629-52AE-8044-878C-8F13DE5154DA}"/>
                    </a:ext>
                  </a:extLst>
                </p:cNvPr>
                <p:cNvSpPr txBox="1"/>
                <p:nvPr/>
              </p:nvSpPr>
              <p:spPr>
                <a:xfrm>
                  <a:off x="468962" y="3142805"/>
                  <a:ext cx="1330364" cy="90640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𝐺</m:t>
                            </m:r>
                          </m:e>
                          <m:sup>
                            <m:r>
                              <m:rPr>
                                <m:sty m:val="p"/>
                              </m:rPr>
                              <a:rPr lang="en-US" sz="2400" b="0" i="0" smtClean="0">
                                <a:latin typeface="Cambria Math" panose="02040503050406030204" pitchFamily="18" charset="0"/>
                              </a:rPr>
                              <m:t>pd</m:t>
                            </m:r>
                          </m:sup>
                        </m:sSup>
                      </m:oMath>
                    </m:oMathPara>
                  </a14:m>
                  <a:endParaRPr lang="en-US" sz="2400" dirty="0"/>
                </a:p>
                <a:p>
                  <a:pPr algn="ctr">
                    <a:spcBef>
                      <a:spcPts val="300"/>
                    </a:spcBef>
                  </a:pPr>
                  <a14:m>
                    <m:oMath xmlns:m="http://schemas.openxmlformats.org/officeDocument/2006/math">
                      <m:d>
                        <m:dPr>
                          <m:ctrlPr>
                            <a:rPr lang="en-US" sz="1400" i="1">
                              <a:latin typeface="Cambria Math" panose="02040503050406030204" pitchFamily="18" charset="0"/>
                            </a:rPr>
                          </m:ctrlPr>
                        </m:dPr>
                        <m:e>
                          <m:m>
                            <m:mPr>
                              <m:mcs>
                                <m:mc>
                                  <m:mcPr>
                                    <m:count m:val="1"/>
                                    <m:mcJc m:val="center"/>
                                  </m:mcPr>
                                </m:mc>
                              </m:mcs>
                              <m:ctrlPr>
                                <a:rPr lang="en-US" sz="1400" i="1">
                                  <a:latin typeface="Cambria Math" panose="02040503050406030204" pitchFamily="18" charset="0"/>
                                </a:rPr>
                              </m:ctrlPr>
                            </m:mPr>
                            <m:mr>
                              <m:e>
                                <m:r>
                                  <m:rPr>
                                    <m:sty m:val="p"/>
                                  </m:rPr>
                                  <a:rPr lang="en-US" sz="1400" b="0" i="0" smtClean="0">
                                    <a:latin typeface="Cambria Math" panose="02040503050406030204" pitchFamily="18" charset="0"/>
                                  </a:rPr>
                                  <m:t>parameter</m:t>
                                </m:r>
                              </m:e>
                            </m:mr>
                            <m:mr>
                              <m:e>
                                <m:r>
                                  <m:rPr>
                                    <m:sty m:val="p"/>
                                  </m:rPr>
                                  <a:rPr lang="en-US" sz="1400">
                                    <a:latin typeface="Cambria Math" panose="02040503050406030204" pitchFamily="18" charset="0"/>
                                  </a:rPr>
                                  <m:t>dependence</m:t>
                                </m:r>
                              </m:e>
                            </m:mr>
                          </m:m>
                        </m:e>
                      </m:d>
                    </m:oMath>
                  </a14:m>
                  <a:r>
                    <a:rPr lang="en-US" sz="1400" dirty="0"/>
                    <a:t> </a:t>
                  </a:r>
                </a:p>
              </p:txBody>
            </p:sp>
          </mc:Choice>
          <mc:Fallback xmlns="">
            <p:sp>
              <p:nvSpPr>
                <p:cNvPr id="115" name="TextBox 114">
                  <a:extLst>
                    <a:ext uri="{FF2B5EF4-FFF2-40B4-BE49-F238E27FC236}">
                      <a16:creationId xmlns:a16="http://schemas.microsoft.com/office/drawing/2014/main" id="{9F6FF629-52AE-8044-878C-8F13DE5154DA}"/>
                    </a:ext>
                  </a:extLst>
                </p:cNvPr>
                <p:cNvSpPr txBox="1">
                  <a:spLocks noRot="1" noChangeAspect="1" noMove="1" noResize="1" noEditPoints="1" noAdjustHandles="1" noChangeArrowheads="1" noChangeShapeType="1" noTextEdit="1"/>
                </p:cNvSpPr>
                <p:nvPr/>
              </p:nvSpPr>
              <p:spPr>
                <a:xfrm>
                  <a:off x="468962" y="3142805"/>
                  <a:ext cx="1330364" cy="906402"/>
                </a:xfrm>
                <a:prstGeom prst="rect">
                  <a:avLst/>
                </a:prstGeom>
                <a:blipFill>
                  <a:blip r:embed="rId18"/>
                  <a:stretch>
                    <a:fillRect b="-2817"/>
                  </a:stretch>
                </a:blipFill>
              </p:spPr>
              <p:txBody>
                <a:bodyPr/>
                <a:lstStyle/>
                <a:p>
                  <a:r>
                    <a:rPr lang="en-US">
                      <a:noFill/>
                    </a:rPr>
                    <a:t> </a:t>
                  </a:r>
                </a:p>
              </p:txBody>
            </p:sp>
          </mc:Fallback>
        </mc:AlternateContent>
      </p:grpSp>
      <p:grpSp>
        <p:nvGrpSpPr>
          <p:cNvPr id="157" name="Group 156">
            <a:extLst>
              <a:ext uri="{FF2B5EF4-FFF2-40B4-BE49-F238E27FC236}">
                <a16:creationId xmlns:a16="http://schemas.microsoft.com/office/drawing/2014/main" id="{B9B7C6A9-8B59-9642-8E02-2A6A5F4B74D7}"/>
              </a:ext>
            </a:extLst>
          </p:cNvPr>
          <p:cNvGrpSpPr/>
          <p:nvPr/>
        </p:nvGrpSpPr>
        <p:grpSpPr>
          <a:xfrm>
            <a:off x="5260286" y="91440"/>
            <a:ext cx="3397429" cy="1585323"/>
            <a:chOff x="704636" y="1048127"/>
            <a:chExt cx="3397429" cy="1585323"/>
          </a:xfrm>
        </p:grpSpPr>
        <p:grpSp>
          <p:nvGrpSpPr>
            <p:cNvPr id="86" name="Group 85">
              <a:extLst>
                <a:ext uri="{FF2B5EF4-FFF2-40B4-BE49-F238E27FC236}">
                  <a16:creationId xmlns:a16="http://schemas.microsoft.com/office/drawing/2014/main" id="{60762C3F-1B4E-9342-A313-030249D6AA06}"/>
                </a:ext>
              </a:extLst>
            </p:cNvPr>
            <p:cNvGrpSpPr/>
            <p:nvPr/>
          </p:nvGrpSpPr>
          <p:grpSpPr>
            <a:xfrm>
              <a:off x="1941461" y="1120697"/>
              <a:ext cx="2160604" cy="1512753"/>
              <a:chOff x="932061" y="2066620"/>
              <a:chExt cx="2160604" cy="1512753"/>
            </a:xfrm>
          </p:grpSpPr>
          <p:grpSp>
            <p:nvGrpSpPr>
              <p:cNvPr id="5" name="Group 4">
                <a:extLst>
                  <a:ext uri="{FF2B5EF4-FFF2-40B4-BE49-F238E27FC236}">
                    <a16:creationId xmlns:a16="http://schemas.microsoft.com/office/drawing/2014/main" id="{1B945707-7E8B-0D49-8F22-BA7A96975862}"/>
                  </a:ext>
                </a:extLst>
              </p:cNvPr>
              <p:cNvGrpSpPr/>
              <p:nvPr/>
            </p:nvGrpSpPr>
            <p:grpSpPr>
              <a:xfrm>
                <a:off x="932061" y="2066620"/>
                <a:ext cx="2160604" cy="1512753"/>
                <a:chOff x="5990945" y="3325406"/>
                <a:chExt cx="2160604" cy="1512753"/>
              </a:xfrm>
            </p:grpSpPr>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3F78D1D-1605-5D43-A3B8-94309D98B320}"/>
                        </a:ext>
                      </a:extLst>
                    </p:cNvPr>
                    <p:cNvSpPr/>
                    <p:nvPr/>
                  </p:nvSpPr>
                  <p:spPr>
                    <a:xfrm>
                      <a:off x="6911226" y="332540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 name="Oval 5">
                      <a:extLst>
                        <a:ext uri="{FF2B5EF4-FFF2-40B4-BE49-F238E27FC236}">
                          <a16:creationId xmlns:a16="http://schemas.microsoft.com/office/drawing/2014/main" id="{A3F78D1D-1605-5D43-A3B8-94309D98B320}"/>
                        </a:ext>
                      </a:extLst>
                    </p:cNvPr>
                    <p:cNvSpPr>
                      <a:spLocks noRot="1" noChangeAspect="1" noMove="1" noResize="1" noEditPoints="1" noAdjustHandles="1" noChangeArrowheads="1" noChangeShapeType="1" noTextEdit="1"/>
                    </p:cNvSpPr>
                    <p:nvPr/>
                  </p:nvSpPr>
                  <p:spPr>
                    <a:xfrm>
                      <a:off x="6911226" y="3325406"/>
                      <a:ext cx="320040" cy="320038"/>
                    </a:xfrm>
                    <a:prstGeom prst="ellipse">
                      <a:avLst/>
                    </a:prstGeom>
                    <a:blipFill>
                      <a:blip r:embed="rId19"/>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51FF58F8-B9FB-354E-A63D-AC99F672664B}"/>
                        </a:ext>
                      </a:extLst>
                    </p:cNvPr>
                    <p:cNvSpPr/>
                    <p:nvPr/>
                  </p:nvSpPr>
                  <p:spPr>
                    <a:xfrm>
                      <a:off x="5990945" y="332540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7" name="Oval 6">
                      <a:extLst>
                        <a:ext uri="{FF2B5EF4-FFF2-40B4-BE49-F238E27FC236}">
                          <a16:creationId xmlns:a16="http://schemas.microsoft.com/office/drawing/2014/main" id="{51FF58F8-B9FB-354E-A63D-AC99F672664B}"/>
                        </a:ext>
                      </a:extLst>
                    </p:cNvPr>
                    <p:cNvSpPr>
                      <a:spLocks noRot="1" noChangeAspect="1" noMove="1" noResize="1" noEditPoints="1" noAdjustHandles="1" noChangeArrowheads="1" noChangeShapeType="1" noTextEdit="1"/>
                    </p:cNvSpPr>
                    <p:nvPr/>
                  </p:nvSpPr>
                  <p:spPr>
                    <a:xfrm>
                      <a:off x="5990945" y="3325406"/>
                      <a:ext cx="320040" cy="320038"/>
                    </a:xfrm>
                    <a:prstGeom prst="ellipse">
                      <a:avLst/>
                    </a:prstGeom>
                    <a:blipFill>
                      <a:blip r:embed="rId20"/>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1C3DA7D1-B0CB-6548-9FA6-25BF82669D49}"/>
                        </a:ext>
                      </a:extLst>
                    </p:cNvPr>
                    <p:cNvSpPr/>
                    <p:nvPr/>
                  </p:nvSpPr>
                  <p:spPr>
                    <a:xfrm>
                      <a:off x="5990945" y="3904544"/>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8" name="Oval 7">
                      <a:extLst>
                        <a:ext uri="{FF2B5EF4-FFF2-40B4-BE49-F238E27FC236}">
                          <a16:creationId xmlns:a16="http://schemas.microsoft.com/office/drawing/2014/main" id="{1C3DA7D1-B0CB-6548-9FA6-25BF82669D49}"/>
                        </a:ext>
                      </a:extLst>
                    </p:cNvPr>
                    <p:cNvSpPr>
                      <a:spLocks noRot="1" noChangeAspect="1" noMove="1" noResize="1" noEditPoints="1" noAdjustHandles="1" noChangeArrowheads="1" noChangeShapeType="1" noTextEdit="1"/>
                    </p:cNvSpPr>
                    <p:nvPr/>
                  </p:nvSpPr>
                  <p:spPr>
                    <a:xfrm>
                      <a:off x="5990945" y="3904544"/>
                      <a:ext cx="320040" cy="320039"/>
                    </a:xfrm>
                    <a:prstGeom prst="ellipse">
                      <a:avLst/>
                    </a:prstGeom>
                    <a:blipFill>
                      <a:blip r:embed="rId21"/>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B339DCFD-9BF3-3645-BABB-53A17EBC874B}"/>
                        </a:ext>
                      </a:extLst>
                    </p:cNvPr>
                    <p:cNvSpPr/>
                    <p:nvPr/>
                  </p:nvSpPr>
                  <p:spPr>
                    <a:xfrm>
                      <a:off x="6911227" y="4518120"/>
                      <a:ext cx="320040" cy="32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9" name="Oval 8">
                      <a:extLst>
                        <a:ext uri="{FF2B5EF4-FFF2-40B4-BE49-F238E27FC236}">
                          <a16:creationId xmlns:a16="http://schemas.microsoft.com/office/drawing/2014/main" id="{B339DCFD-9BF3-3645-BABB-53A17EBC874B}"/>
                        </a:ext>
                      </a:extLst>
                    </p:cNvPr>
                    <p:cNvSpPr>
                      <a:spLocks noRot="1" noChangeAspect="1" noMove="1" noResize="1" noEditPoints="1" noAdjustHandles="1" noChangeArrowheads="1" noChangeShapeType="1" noTextEdit="1"/>
                    </p:cNvSpPr>
                    <p:nvPr/>
                  </p:nvSpPr>
                  <p:spPr>
                    <a:xfrm>
                      <a:off x="6911227" y="4518120"/>
                      <a:ext cx="320040" cy="320039"/>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08E2DB7F-744D-E44A-A8D2-9C68F8BADE9B}"/>
                        </a:ext>
                      </a:extLst>
                    </p:cNvPr>
                    <p:cNvSpPr/>
                    <p:nvPr/>
                  </p:nvSpPr>
                  <p:spPr>
                    <a:xfrm>
                      <a:off x="6911227" y="3904544"/>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0" name="Oval 9">
                      <a:extLst>
                        <a:ext uri="{FF2B5EF4-FFF2-40B4-BE49-F238E27FC236}">
                          <a16:creationId xmlns:a16="http://schemas.microsoft.com/office/drawing/2014/main" id="{08E2DB7F-744D-E44A-A8D2-9C68F8BADE9B}"/>
                        </a:ext>
                      </a:extLst>
                    </p:cNvPr>
                    <p:cNvSpPr>
                      <a:spLocks noRot="1" noChangeAspect="1" noMove="1" noResize="1" noEditPoints="1" noAdjustHandles="1" noChangeArrowheads="1" noChangeShapeType="1" noTextEdit="1"/>
                    </p:cNvSpPr>
                    <p:nvPr/>
                  </p:nvSpPr>
                  <p:spPr>
                    <a:xfrm>
                      <a:off x="6911227" y="3904544"/>
                      <a:ext cx="320040" cy="320039"/>
                    </a:xfrm>
                    <a:prstGeom prst="ellipse">
                      <a:avLst/>
                    </a:prstGeom>
                    <a:blipFill>
                      <a:blip r:embed="rId22"/>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C74210D1-0064-6A4F-BEA5-904DFD8DE489}"/>
                        </a:ext>
                      </a:extLst>
                    </p:cNvPr>
                    <p:cNvSpPr/>
                    <p:nvPr/>
                  </p:nvSpPr>
                  <p:spPr>
                    <a:xfrm>
                      <a:off x="7831509" y="3904544"/>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1" name="Oval 10">
                      <a:extLst>
                        <a:ext uri="{FF2B5EF4-FFF2-40B4-BE49-F238E27FC236}">
                          <a16:creationId xmlns:a16="http://schemas.microsoft.com/office/drawing/2014/main" id="{C74210D1-0064-6A4F-BEA5-904DFD8DE489}"/>
                        </a:ext>
                      </a:extLst>
                    </p:cNvPr>
                    <p:cNvSpPr>
                      <a:spLocks noRot="1" noChangeAspect="1" noMove="1" noResize="1" noEditPoints="1" noAdjustHandles="1" noChangeArrowheads="1" noChangeShapeType="1" noTextEdit="1"/>
                    </p:cNvSpPr>
                    <p:nvPr/>
                  </p:nvSpPr>
                  <p:spPr>
                    <a:xfrm>
                      <a:off x="7831509" y="3904544"/>
                      <a:ext cx="320040" cy="320039"/>
                    </a:xfrm>
                    <a:prstGeom prst="ellipse">
                      <a:avLst/>
                    </a:prstGeom>
                    <a:blipFill>
                      <a:blip r:embed="rId23"/>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85FAD7FD-C2E4-F044-9CC2-E4AD05F66FF0}"/>
                        </a:ext>
                      </a:extLst>
                    </p:cNvPr>
                    <p:cNvSpPr/>
                    <p:nvPr/>
                  </p:nvSpPr>
                  <p:spPr>
                    <a:xfrm>
                      <a:off x="7831506" y="332540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2" name="Oval 11">
                      <a:extLst>
                        <a:ext uri="{FF2B5EF4-FFF2-40B4-BE49-F238E27FC236}">
                          <a16:creationId xmlns:a16="http://schemas.microsoft.com/office/drawing/2014/main" id="{85FAD7FD-C2E4-F044-9CC2-E4AD05F66FF0}"/>
                        </a:ext>
                      </a:extLst>
                    </p:cNvPr>
                    <p:cNvSpPr>
                      <a:spLocks noRot="1" noChangeAspect="1" noMove="1" noResize="1" noEditPoints="1" noAdjustHandles="1" noChangeArrowheads="1" noChangeShapeType="1" noTextEdit="1"/>
                    </p:cNvSpPr>
                    <p:nvPr/>
                  </p:nvSpPr>
                  <p:spPr>
                    <a:xfrm>
                      <a:off x="7831506" y="3325406"/>
                      <a:ext cx="320040" cy="320038"/>
                    </a:xfrm>
                    <a:prstGeom prst="ellipse">
                      <a:avLst/>
                    </a:prstGeom>
                    <a:blipFill>
                      <a:blip r:embed="rId24"/>
                      <a:stretch>
                        <a:fillRect l="-11111"/>
                      </a:stretch>
                    </a:blipFill>
                    <a:ln>
                      <a:solidFill>
                        <a:schemeClr val="tx1"/>
                      </a:solidFill>
                    </a:ln>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77C0E1F9-E2B4-C948-B2E8-6857E4DE652D}"/>
                  </a:ext>
                </a:extLst>
              </p:cNvPr>
              <p:cNvGrpSpPr/>
              <p:nvPr/>
            </p:nvGrpSpPr>
            <p:grpSpPr>
              <a:xfrm>
                <a:off x="1092081" y="2386658"/>
                <a:ext cx="1840564" cy="259100"/>
                <a:chOff x="1092081" y="2386658"/>
                <a:chExt cx="1840564" cy="259100"/>
              </a:xfrm>
            </p:grpSpPr>
            <p:cxnSp>
              <p:nvCxnSpPr>
                <p:cNvPr id="25" name="Straight Arrow Connector 24">
                  <a:extLst>
                    <a:ext uri="{FF2B5EF4-FFF2-40B4-BE49-F238E27FC236}">
                      <a16:creationId xmlns:a16="http://schemas.microsoft.com/office/drawing/2014/main" id="{99B340B0-5285-0646-867A-4CC5B6D84DE2}"/>
                    </a:ext>
                  </a:extLst>
                </p:cNvPr>
                <p:cNvCxnSpPr>
                  <a:cxnSpLocks/>
                  <a:stCxn id="7" idx="4"/>
                  <a:endCxn id="8" idx="0"/>
                </p:cNvCxnSpPr>
                <p:nvPr/>
              </p:nvCxnSpPr>
              <p:spPr>
                <a:xfrm>
                  <a:off x="1092081" y="2386658"/>
                  <a:ext cx="0" cy="2591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78C1F67-1954-C545-9569-9B6830EF1AE5}"/>
                    </a:ext>
                  </a:extLst>
                </p:cNvPr>
                <p:cNvCxnSpPr>
                  <a:cxnSpLocks/>
                  <a:stCxn id="6" idx="4"/>
                  <a:endCxn id="10" idx="0"/>
                </p:cNvCxnSpPr>
                <p:nvPr/>
              </p:nvCxnSpPr>
              <p:spPr>
                <a:xfrm>
                  <a:off x="2012362" y="2386658"/>
                  <a:ext cx="1" cy="2591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BAF440A-D39E-BA40-A9EB-E6BD9B2D2E8B}"/>
                    </a:ext>
                  </a:extLst>
                </p:cNvPr>
                <p:cNvCxnSpPr>
                  <a:cxnSpLocks/>
                  <a:stCxn id="12" idx="4"/>
                  <a:endCxn id="11" idx="0"/>
                </p:cNvCxnSpPr>
                <p:nvPr/>
              </p:nvCxnSpPr>
              <p:spPr>
                <a:xfrm>
                  <a:off x="2932642" y="2386658"/>
                  <a:ext cx="3" cy="2591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E8F160C7-206A-8941-A1CA-47E26D77AF81}"/>
                  </a:ext>
                </a:extLst>
              </p:cNvPr>
              <p:cNvGrpSpPr/>
              <p:nvPr/>
            </p:nvGrpSpPr>
            <p:grpSpPr>
              <a:xfrm>
                <a:off x="1092081" y="2965797"/>
                <a:ext cx="1840564" cy="293537"/>
                <a:chOff x="1092081" y="2965797"/>
                <a:chExt cx="1840564" cy="293537"/>
              </a:xfrm>
            </p:grpSpPr>
            <p:cxnSp>
              <p:nvCxnSpPr>
                <p:cNvPr id="29" name="Straight Arrow Connector 28">
                  <a:extLst>
                    <a:ext uri="{FF2B5EF4-FFF2-40B4-BE49-F238E27FC236}">
                      <a16:creationId xmlns:a16="http://schemas.microsoft.com/office/drawing/2014/main" id="{A9F73CA2-30EA-2A48-98FF-132E3E38FE93}"/>
                    </a:ext>
                  </a:extLst>
                </p:cNvPr>
                <p:cNvCxnSpPr>
                  <a:cxnSpLocks/>
                  <a:stCxn id="9" idx="0"/>
                  <a:endCxn id="11" idx="4"/>
                </p:cNvCxnSpPr>
                <p:nvPr/>
              </p:nvCxnSpPr>
              <p:spPr>
                <a:xfrm flipV="1">
                  <a:off x="2012363" y="2965797"/>
                  <a:ext cx="920282" cy="2935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543EDE5-BFA9-0240-AB88-67B38EC0721F}"/>
                    </a:ext>
                  </a:extLst>
                </p:cNvPr>
                <p:cNvCxnSpPr>
                  <a:cxnSpLocks/>
                  <a:stCxn id="9" idx="0"/>
                  <a:endCxn id="8" idx="4"/>
                </p:cNvCxnSpPr>
                <p:nvPr/>
              </p:nvCxnSpPr>
              <p:spPr>
                <a:xfrm flipH="1" flipV="1">
                  <a:off x="1092081" y="2965797"/>
                  <a:ext cx="920282" cy="2935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6FE0E24-B128-5140-BAFE-3CEECD4CDD5C}"/>
                    </a:ext>
                  </a:extLst>
                </p:cNvPr>
                <p:cNvCxnSpPr>
                  <a:cxnSpLocks/>
                  <a:stCxn id="9" idx="0"/>
                  <a:endCxn id="10" idx="4"/>
                </p:cNvCxnSpPr>
                <p:nvPr/>
              </p:nvCxnSpPr>
              <p:spPr>
                <a:xfrm flipV="1">
                  <a:off x="2012363" y="2965797"/>
                  <a:ext cx="0" cy="2935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3237E888-0CFD-CA4E-9EF2-8D009C153CF4}"/>
                    </a:ext>
                  </a:extLst>
                </p:cNvPr>
                <p:cNvSpPr txBox="1"/>
                <p:nvPr/>
              </p:nvSpPr>
              <p:spPr>
                <a:xfrm>
                  <a:off x="704636" y="1048127"/>
                  <a:ext cx="859017" cy="870303"/>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𝐺</m:t>
                            </m:r>
                          </m:e>
                          <m:sup>
                            <m:r>
                              <m:rPr>
                                <m:sty m:val="p"/>
                              </m:rPr>
                              <a:rPr lang="en-US" sz="2400" b="0" i="0" smtClean="0">
                                <a:latin typeface="Cambria Math" panose="02040503050406030204" pitchFamily="18" charset="0"/>
                              </a:rPr>
                              <m:t>Loc</m:t>
                            </m:r>
                          </m:sup>
                        </m:sSup>
                      </m:oMath>
                    </m:oMathPara>
                  </a14:m>
                  <a:endParaRPr lang="en-US" sz="2400" dirty="0"/>
                </a:p>
                <a:p>
                  <a:pPr algn="ctr">
                    <a:spcBef>
                      <a:spcPts val="300"/>
                    </a:spcBef>
                  </a:pPr>
                  <a14:m>
                    <m:oMath xmlns:m="http://schemas.openxmlformats.org/officeDocument/2006/math">
                      <m:d>
                        <m:dPr>
                          <m:ctrlPr>
                            <a:rPr lang="en-US" sz="1400" b="0" i="1" smtClean="0">
                              <a:latin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rPr>
                              </m:ctrlPr>
                            </m:mPr>
                            <m:mr>
                              <m:e>
                                <m:r>
                                  <m:rPr>
                                    <m:sty m:val="p"/>
                                  </m:rPr>
                                  <a:rPr lang="en-US" sz="1400" b="0" i="0" smtClean="0">
                                    <a:latin typeface="Cambria Math" panose="02040503050406030204" pitchFamily="18" charset="0"/>
                                  </a:rPr>
                                  <m:t>Bell</m:t>
                                </m:r>
                              </m:e>
                            </m:mr>
                            <m:mr>
                              <m:e>
                                <m:r>
                                  <m:rPr>
                                    <m:sty m:val="p"/>
                                  </m:rPr>
                                  <a:rPr lang="en-US" sz="1400" b="0" i="0" smtClean="0">
                                    <a:latin typeface="Cambria Math" panose="02040503050406030204" pitchFamily="18" charset="0"/>
                                  </a:rPr>
                                  <m:t>local</m:t>
                                </m:r>
                              </m:e>
                            </m:mr>
                          </m:m>
                        </m:e>
                      </m:d>
                    </m:oMath>
                  </a14:m>
                  <a:r>
                    <a:rPr lang="en-US" sz="1400" dirty="0"/>
                    <a:t> </a:t>
                  </a:r>
                </a:p>
              </p:txBody>
            </p:sp>
          </mc:Choice>
          <mc:Fallback xmlns="">
            <p:sp>
              <p:nvSpPr>
                <p:cNvPr id="127" name="TextBox 126">
                  <a:extLst>
                    <a:ext uri="{FF2B5EF4-FFF2-40B4-BE49-F238E27FC236}">
                      <a16:creationId xmlns:a16="http://schemas.microsoft.com/office/drawing/2014/main" id="{3237E888-0CFD-CA4E-9EF2-8D009C153CF4}"/>
                    </a:ext>
                  </a:extLst>
                </p:cNvPr>
                <p:cNvSpPr txBox="1">
                  <a:spLocks noRot="1" noChangeAspect="1" noMove="1" noResize="1" noEditPoints="1" noAdjustHandles="1" noChangeArrowheads="1" noChangeShapeType="1" noTextEdit="1"/>
                </p:cNvSpPr>
                <p:nvPr/>
              </p:nvSpPr>
              <p:spPr>
                <a:xfrm>
                  <a:off x="704636" y="1048127"/>
                  <a:ext cx="859017" cy="870303"/>
                </a:xfrm>
                <a:prstGeom prst="rect">
                  <a:avLst/>
                </a:prstGeom>
                <a:blipFill>
                  <a:blip r:embed="rId25"/>
                  <a:stretch>
                    <a:fillRect b="-1429"/>
                  </a:stretch>
                </a:blipFill>
              </p:spPr>
              <p:txBody>
                <a:bodyPr/>
                <a:lstStyle/>
                <a:p>
                  <a:r>
                    <a:rPr lang="en-US">
                      <a:noFill/>
                    </a:rPr>
                    <a:t> </a:t>
                  </a:r>
                </a:p>
              </p:txBody>
            </p:sp>
          </mc:Fallback>
        </mc:AlternateContent>
      </p:grpSp>
      <p:grpSp>
        <p:nvGrpSpPr>
          <p:cNvPr id="162" name="Group 161">
            <a:extLst>
              <a:ext uri="{FF2B5EF4-FFF2-40B4-BE49-F238E27FC236}">
                <a16:creationId xmlns:a16="http://schemas.microsoft.com/office/drawing/2014/main" id="{B10B6936-5FCC-B841-824B-A5D876312ABC}"/>
              </a:ext>
            </a:extLst>
          </p:cNvPr>
          <p:cNvGrpSpPr/>
          <p:nvPr/>
        </p:nvGrpSpPr>
        <p:grpSpPr>
          <a:xfrm>
            <a:off x="5392838" y="3463674"/>
            <a:ext cx="3264880" cy="1517458"/>
            <a:chOff x="5251191" y="3264854"/>
            <a:chExt cx="3264880" cy="1517458"/>
          </a:xfrm>
        </p:grpSpPr>
        <mc:AlternateContent xmlns:mc="http://schemas.openxmlformats.org/markup-compatibility/2006" xmlns:a14="http://schemas.microsoft.com/office/drawing/2010/main">
          <mc:Choice Requires="a14">
            <p:sp>
              <p:nvSpPr>
                <p:cNvPr id="163" name="TextBox 162">
                  <a:extLst>
                    <a:ext uri="{FF2B5EF4-FFF2-40B4-BE49-F238E27FC236}">
                      <a16:creationId xmlns:a16="http://schemas.microsoft.com/office/drawing/2014/main" id="{62FD2215-319C-514F-BB39-518AF8A69D46}"/>
                    </a:ext>
                  </a:extLst>
                </p:cNvPr>
                <p:cNvSpPr txBox="1"/>
                <p:nvPr/>
              </p:nvSpPr>
              <p:spPr>
                <a:xfrm>
                  <a:off x="5251191" y="3361173"/>
                  <a:ext cx="741036" cy="46166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𝑒𝑡𝑐</m:t>
                        </m:r>
                        <m:r>
                          <a:rPr lang="en-US" sz="2400" b="0" i="1" smtClean="0">
                            <a:latin typeface="Cambria Math" panose="02040503050406030204" pitchFamily="18" charset="0"/>
                          </a:rPr>
                          <m:t>.</m:t>
                        </m:r>
                      </m:oMath>
                    </m:oMathPara>
                  </a14:m>
                  <a:endParaRPr lang="en-US" sz="1400" dirty="0"/>
                </a:p>
              </p:txBody>
            </p:sp>
          </mc:Choice>
          <mc:Fallback xmlns="">
            <p:sp>
              <p:nvSpPr>
                <p:cNvPr id="163" name="TextBox 162">
                  <a:extLst>
                    <a:ext uri="{FF2B5EF4-FFF2-40B4-BE49-F238E27FC236}">
                      <a16:creationId xmlns:a16="http://schemas.microsoft.com/office/drawing/2014/main" id="{62FD2215-319C-514F-BB39-518AF8A69D46}"/>
                    </a:ext>
                  </a:extLst>
                </p:cNvPr>
                <p:cNvSpPr txBox="1">
                  <a:spLocks noRot="1" noChangeAspect="1" noMove="1" noResize="1" noEditPoints="1" noAdjustHandles="1" noChangeArrowheads="1" noChangeShapeType="1" noTextEdit="1"/>
                </p:cNvSpPr>
                <p:nvPr/>
              </p:nvSpPr>
              <p:spPr>
                <a:xfrm>
                  <a:off x="5251191" y="3361173"/>
                  <a:ext cx="741036" cy="461665"/>
                </a:xfrm>
                <a:prstGeom prst="rect">
                  <a:avLst/>
                </a:prstGeom>
                <a:blipFill>
                  <a:blip r:embed="rId26"/>
                  <a:stretch>
                    <a:fillRect/>
                  </a:stretch>
                </a:blipFill>
              </p:spPr>
              <p:txBody>
                <a:bodyPr/>
                <a:lstStyle/>
                <a:p>
                  <a:r>
                    <a:rPr lang="en-US">
                      <a:noFill/>
                    </a:rPr>
                    <a:t> </a:t>
                  </a:r>
                </a:p>
              </p:txBody>
            </p:sp>
          </mc:Fallback>
        </mc:AlternateContent>
        <p:grpSp>
          <p:nvGrpSpPr>
            <p:cNvPr id="164" name="Group 163">
              <a:extLst>
                <a:ext uri="{FF2B5EF4-FFF2-40B4-BE49-F238E27FC236}">
                  <a16:creationId xmlns:a16="http://schemas.microsoft.com/office/drawing/2014/main" id="{648374CB-348E-B049-AEBE-D3EA8C121E33}"/>
                </a:ext>
              </a:extLst>
            </p:cNvPr>
            <p:cNvGrpSpPr/>
            <p:nvPr/>
          </p:nvGrpSpPr>
          <p:grpSpPr>
            <a:xfrm>
              <a:off x="6355467" y="3264854"/>
              <a:ext cx="2160604" cy="1517458"/>
              <a:chOff x="5990945" y="3374885"/>
              <a:chExt cx="2160604" cy="1517458"/>
            </a:xfrm>
          </p:grpSpPr>
          <p:grpSp>
            <p:nvGrpSpPr>
              <p:cNvPr id="165" name="Group 164">
                <a:extLst>
                  <a:ext uri="{FF2B5EF4-FFF2-40B4-BE49-F238E27FC236}">
                    <a16:creationId xmlns:a16="http://schemas.microsoft.com/office/drawing/2014/main" id="{E214786E-D6C1-7746-A200-0DB9A184836E}"/>
                  </a:ext>
                </a:extLst>
              </p:cNvPr>
              <p:cNvGrpSpPr/>
              <p:nvPr/>
            </p:nvGrpSpPr>
            <p:grpSpPr>
              <a:xfrm>
                <a:off x="5990945" y="3374885"/>
                <a:ext cx="2160604" cy="1517458"/>
                <a:chOff x="5990945" y="3374885"/>
                <a:chExt cx="2160604" cy="1517458"/>
              </a:xfrm>
            </p:grpSpPr>
            <mc:AlternateContent xmlns:mc="http://schemas.openxmlformats.org/markup-compatibility/2006" xmlns:a14="http://schemas.microsoft.com/office/drawing/2010/main">
              <mc:Choice Requires="a14">
                <p:sp>
                  <p:nvSpPr>
                    <p:cNvPr id="185" name="Oval 184">
                      <a:extLst>
                        <a:ext uri="{FF2B5EF4-FFF2-40B4-BE49-F238E27FC236}">
                          <a16:creationId xmlns:a16="http://schemas.microsoft.com/office/drawing/2014/main" id="{70D8DC20-E908-4345-B598-67419BC27EAD}"/>
                        </a:ext>
                      </a:extLst>
                    </p:cNvPr>
                    <p:cNvSpPr/>
                    <p:nvPr/>
                  </p:nvSpPr>
                  <p:spPr>
                    <a:xfrm>
                      <a:off x="6911226" y="3374885"/>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85" name="Oval 184">
                      <a:extLst>
                        <a:ext uri="{FF2B5EF4-FFF2-40B4-BE49-F238E27FC236}">
                          <a16:creationId xmlns:a16="http://schemas.microsoft.com/office/drawing/2014/main" id="{70D8DC20-E908-4345-B598-67419BC27EAD}"/>
                        </a:ext>
                      </a:extLst>
                    </p:cNvPr>
                    <p:cNvSpPr>
                      <a:spLocks noRot="1" noChangeAspect="1" noMove="1" noResize="1" noEditPoints="1" noAdjustHandles="1" noChangeArrowheads="1" noChangeShapeType="1" noTextEdit="1"/>
                    </p:cNvSpPr>
                    <p:nvPr/>
                  </p:nvSpPr>
                  <p:spPr>
                    <a:xfrm>
                      <a:off x="6911226" y="3374885"/>
                      <a:ext cx="320040" cy="320038"/>
                    </a:xfrm>
                    <a:prstGeom prst="ellipse">
                      <a:avLst/>
                    </a:prstGeom>
                    <a:blipFill>
                      <a:blip r:embed="rId27"/>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Oval 185">
                      <a:extLst>
                        <a:ext uri="{FF2B5EF4-FFF2-40B4-BE49-F238E27FC236}">
                          <a16:creationId xmlns:a16="http://schemas.microsoft.com/office/drawing/2014/main" id="{90259667-2324-AC4E-A7EB-C17411AE3DC8}"/>
                        </a:ext>
                      </a:extLst>
                    </p:cNvPr>
                    <p:cNvSpPr/>
                    <p:nvPr/>
                  </p:nvSpPr>
                  <p:spPr>
                    <a:xfrm>
                      <a:off x="5990945" y="3374885"/>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86" name="Oval 185">
                      <a:extLst>
                        <a:ext uri="{FF2B5EF4-FFF2-40B4-BE49-F238E27FC236}">
                          <a16:creationId xmlns:a16="http://schemas.microsoft.com/office/drawing/2014/main" id="{90259667-2324-AC4E-A7EB-C17411AE3DC8}"/>
                        </a:ext>
                      </a:extLst>
                    </p:cNvPr>
                    <p:cNvSpPr>
                      <a:spLocks noRot="1" noChangeAspect="1" noMove="1" noResize="1" noEditPoints="1" noAdjustHandles="1" noChangeArrowheads="1" noChangeShapeType="1" noTextEdit="1"/>
                    </p:cNvSpPr>
                    <p:nvPr/>
                  </p:nvSpPr>
                  <p:spPr>
                    <a:xfrm>
                      <a:off x="5990945" y="3374885"/>
                      <a:ext cx="320040" cy="320038"/>
                    </a:xfrm>
                    <a:prstGeom prst="ellipse">
                      <a:avLst/>
                    </a:prstGeom>
                    <a:blipFill>
                      <a:blip r:embed="rId28"/>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Oval 186">
                      <a:extLst>
                        <a:ext uri="{FF2B5EF4-FFF2-40B4-BE49-F238E27FC236}">
                          <a16:creationId xmlns:a16="http://schemas.microsoft.com/office/drawing/2014/main" id="{70864437-AC31-7940-985E-38D56223AEEC}"/>
                        </a:ext>
                      </a:extLst>
                    </p:cNvPr>
                    <p:cNvSpPr/>
                    <p:nvPr/>
                  </p:nvSpPr>
                  <p:spPr>
                    <a:xfrm>
                      <a:off x="5990945" y="3967261"/>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87" name="Oval 186">
                      <a:extLst>
                        <a:ext uri="{FF2B5EF4-FFF2-40B4-BE49-F238E27FC236}">
                          <a16:creationId xmlns:a16="http://schemas.microsoft.com/office/drawing/2014/main" id="{70864437-AC31-7940-985E-38D56223AEEC}"/>
                        </a:ext>
                      </a:extLst>
                    </p:cNvPr>
                    <p:cNvSpPr>
                      <a:spLocks noRot="1" noChangeAspect="1" noMove="1" noResize="1" noEditPoints="1" noAdjustHandles="1" noChangeArrowheads="1" noChangeShapeType="1" noTextEdit="1"/>
                    </p:cNvSpPr>
                    <p:nvPr/>
                  </p:nvSpPr>
                  <p:spPr>
                    <a:xfrm>
                      <a:off x="5990945" y="3967261"/>
                      <a:ext cx="320040" cy="320039"/>
                    </a:xfrm>
                    <a:prstGeom prst="ellipse">
                      <a:avLst/>
                    </a:prstGeom>
                    <a:blipFill>
                      <a:blip r:embed="rId29"/>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Oval 187">
                      <a:extLst>
                        <a:ext uri="{FF2B5EF4-FFF2-40B4-BE49-F238E27FC236}">
                          <a16:creationId xmlns:a16="http://schemas.microsoft.com/office/drawing/2014/main" id="{A9F4D668-97CD-F645-811A-14F0671162A6}"/>
                        </a:ext>
                      </a:extLst>
                    </p:cNvPr>
                    <p:cNvSpPr/>
                    <p:nvPr/>
                  </p:nvSpPr>
                  <p:spPr>
                    <a:xfrm>
                      <a:off x="6911227" y="4572304"/>
                      <a:ext cx="320040" cy="32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88" name="Oval 187">
                      <a:extLst>
                        <a:ext uri="{FF2B5EF4-FFF2-40B4-BE49-F238E27FC236}">
                          <a16:creationId xmlns:a16="http://schemas.microsoft.com/office/drawing/2014/main" id="{A9F4D668-97CD-F645-811A-14F0671162A6}"/>
                        </a:ext>
                      </a:extLst>
                    </p:cNvPr>
                    <p:cNvSpPr>
                      <a:spLocks noRot="1" noChangeAspect="1" noMove="1" noResize="1" noEditPoints="1" noAdjustHandles="1" noChangeArrowheads="1" noChangeShapeType="1" noTextEdit="1"/>
                    </p:cNvSpPr>
                    <p:nvPr/>
                  </p:nvSpPr>
                  <p:spPr>
                    <a:xfrm>
                      <a:off x="6911227" y="4572304"/>
                      <a:ext cx="320040" cy="320039"/>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Oval 188">
                      <a:extLst>
                        <a:ext uri="{FF2B5EF4-FFF2-40B4-BE49-F238E27FC236}">
                          <a16:creationId xmlns:a16="http://schemas.microsoft.com/office/drawing/2014/main" id="{0FE81151-5672-974D-98C0-F7F667B7A4EC}"/>
                        </a:ext>
                      </a:extLst>
                    </p:cNvPr>
                    <p:cNvSpPr/>
                    <p:nvPr/>
                  </p:nvSpPr>
                  <p:spPr>
                    <a:xfrm>
                      <a:off x="6911227" y="3967261"/>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89" name="Oval 188">
                      <a:extLst>
                        <a:ext uri="{FF2B5EF4-FFF2-40B4-BE49-F238E27FC236}">
                          <a16:creationId xmlns:a16="http://schemas.microsoft.com/office/drawing/2014/main" id="{0FE81151-5672-974D-98C0-F7F667B7A4EC}"/>
                        </a:ext>
                      </a:extLst>
                    </p:cNvPr>
                    <p:cNvSpPr>
                      <a:spLocks noRot="1" noChangeAspect="1" noMove="1" noResize="1" noEditPoints="1" noAdjustHandles="1" noChangeArrowheads="1" noChangeShapeType="1" noTextEdit="1"/>
                    </p:cNvSpPr>
                    <p:nvPr/>
                  </p:nvSpPr>
                  <p:spPr>
                    <a:xfrm>
                      <a:off x="6911227" y="3967261"/>
                      <a:ext cx="320040" cy="320039"/>
                    </a:xfrm>
                    <a:prstGeom prst="ellipse">
                      <a:avLst/>
                    </a:prstGeom>
                    <a:blipFill>
                      <a:blip r:embed="rId30"/>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Oval 189">
                      <a:extLst>
                        <a:ext uri="{FF2B5EF4-FFF2-40B4-BE49-F238E27FC236}">
                          <a16:creationId xmlns:a16="http://schemas.microsoft.com/office/drawing/2014/main" id="{4C8376E0-7F3A-0942-8852-78C61342B1AE}"/>
                        </a:ext>
                      </a:extLst>
                    </p:cNvPr>
                    <p:cNvSpPr/>
                    <p:nvPr/>
                  </p:nvSpPr>
                  <p:spPr>
                    <a:xfrm>
                      <a:off x="7831509" y="3967261"/>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90" name="Oval 189">
                      <a:extLst>
                        <a:ext uri="{FF2B5EF4-FFF2-40B4-BE49-F238E27FC236}">
                          <a16:creationId xmlns:a16="http://schemas.microsoft.com/office/drawing/2014/main" id="{4C8376E0-7F3A-0942-8852-78C61342B1AE}"/>
                        </a:ext>
                      </a:extLst>
                    </p:cNvPr>
                    <p:cNvSpPr>
                      <a:spLocks noRot="1" noChangeAspect="1" noMove="1" noResize="1" noEditPoints="1" noAdjustHandles="1" noChangeArrowheads="1" noChangeShapeType="1" noTextEdit="1"/>
                    </p:cNvSpPr>
                    <p:nvPr/>
                  </p:nvSpPr>
                  <p:spPr>
                    <a:xfrm>
                      <a:off x="7831509" y="3967261"/>
                      <a:ext cx="320040" cy="320039"/>
                    </a:xfrm>
                    <a:prstGeom prst="ellipse">
                      <a:avLst/>
                    </a:prstGeom>
                    <a:blipFill>
                      <a:blip r:embed="rId31"/>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Oval 190">
                      <a:extLst>
                        <a:ext uri="{FF2B5EF4-FFF2-40B4-BE49-F238E27FC236}">
                          <a16:creationId xmlns:a16="http://schemas.microsoft.com/office/drawing/2014/main" id="{3B1E000D-F0EB-7F48-8B86-0FC209B72283}"/>
                        </a:ext>
                      </a:extLst>
                    </p:cNvPr>
                    <p:cNvSpPr/>
                    <p:nvPr/>
                  </p:nvSpPr>
                  <p:spPr>
                    <a:xfrm>
                      <a:off x="7831506" y="3374885"/>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91" name="Oval 190">
                      <a:extLst>
                        <a:ext uri="{FF2B5EF4-FFF2-40B4-BE49-F238E27FC236}">
                          <a16:creationId xmlns:a16="http://schemas.microsoft.com/office/drawing/2014/main" id="{3B1E000D-F0EB-7F48-8B86-0FC209B72283}"/>
                        </a:ext>
                      </a:extLst>
                    </p:cNvPr>
                    <p:cNvSpPr>
                      <a:spLocks noRot="1" noChangeAspect="1" noMove="1" noResize="1" noEditPoints="1" noAdjustHandles="1" noChangeArrowheads="1" noChangeShapeType="1" noTextEdit="1"/>
                    </p:cNvSpPr>
                    <p:nvPr/>
                  </p:nvSpPr>
                  <p:spPr>
                    <a:xfrm>
                      <a:off x="7831506" y="3374885"/>
                      <a:ext cx="320040" cy="320038"/>
                    </a:xfrm>
                    <a:prstGeom prst="ellipse">
                      <a:avLst/>
                    </a:prstGeom>
                    <a:blipFill>
                      <a:blip r:embed="rId32"/>
                      <a:stretch>
                        <a:fillRect l="-11111"/>
                      </a:stretch>
                    </a:blipFill>
                    <a:ln>
                      <a:solidFill>
                        <a:schemeClr val="tx1"/>
                      </a:solidFill>
                    </a:ln>
                  </p:spPr>
                  <p:txBody>
                    <a:bodyPr/>
                    <a:lstStyle/>
                    <a:p>
                      <a:r>
                        <a:rPr lang="en-US">
                          <a:noFill/>
                        </a:rPr>
                        <a:t> </a:t>
                      </a:r>
                    </a:p>
                  </p:txBody>
                </p:sp>
              </mc:Fallback>
            </mc:AlternateContent>
          </p:grpSp>
          <p:grpSp>
            <p:nvGrpSpPr>
              <p:cNvPr id="166" name="Group 165">
                <a:extLst>
                  <a:ext uri="{FF2B5EF4-FFF2-40B4-BE49-F238E27FC236}">
                    <a16:creationId xmlns:a16="http://schemas.microsoft.com/office/drawing/2014/main" id="{A6EE504F-125B-DA49-AA48-4558D34B4611}"/>
                  </a:ext>
                </a:extLst>
              </p:cNvPr>
              <p:cNvGrpSpPr/>
              <p:nvPr/>
            </p:nvGrpSpPr>
            <p:grpSpPr>
              <a:xfrm>
                <a:off x="6150965" y="3694923"/>
                <a:ext cx="1840564" cy="272338"/>
                <a:chOff x="6150965" y="3694923"/>
                <a:chExt cx="1840564" cy="272338"/>
              </a:xfrm>
            </p:grpSpPr>
            <p:cxnSp>
              <p:nvCxnSpPr>
                <p:cNvPr id="181" name="Straight Arrow Connector 180">
                  <a:extLst>
                    <a:ext uri="{FF2B5EF4-FFF2-40B4-BE49-F238E27FC236}">
                      <a16:creationId xmlns:a16="http://schemas.microsoft.com/office/drawing/2014/main" id="{988DD781-8236-1B4F-9EDA-69F77FA089ED}"/>
                    </a:ext>
                  </a:extLst>
                </p:cNvPr>
                <p:cNvCxnSpPr>
                  <a:cxnSpLocks/>
                  <a:stCxn id="186" idx="4"/>
                  <a:endCxn id="189" idx="0"/>
                </p:cNvCxnSpPr>
                <p:nvPr/>
              </p:nvCxnSpPr>
              <p:spPr>
                <a:xfrm>
                  <a:off x="6150965" y="3694923"/>
                  <a:ext cx="920282" cy="272338"/>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CFE1C440-D7DA-CE40-879C-31C2E555C50D}"/>
                    </a:ext>
                  </a:extLst>
                </p:cNvPr>
                <p:cNvCxnSpPr>
                  <a:cxnSpLocks/>
                  <a:stCxn id="186" idx="4"/>
                  <a:endCxn id="190" idx="0"/>
                </p:cNvCxnSpPr>
                <p:nvPr/>
              </p:nvCxnSpPr>
              <p:spPr>
                <a:xfrm>
                  <a:off x="6150965" y="3694923"/>
                  <a:ext cx="1840564" cy="272338"/>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53E250F0-AF6D-8948-A476-F8C0382B92ED}"/>
                    </a:ext>
                  </a:extLst>
                </p:cNvPr>
                <p:cNvCxnSpPr>
                  <a:cxnSpLocks/>
                  <a:stCxn id="185" idx="4"/>
                  <a:endCxn id="190" idx="0"/>
                </p:cNvCxnSpPr>
                <p:nvPr/>
              </p:nvCxnSpPr>
              <p:spPr>
                <a:xfrm>
                  <a:off x="7071246" y="3694923"/>
                  <a:ext cx="920283" cy="272338"/>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7" name="Group 166">
                <a:extLst>
                  <a:ext uri="{FF2B5EF4-FFF2-40B4-BE49-F238E27FC236}">
                    <a16:creationId xmlns:a16="http://schemas.microsoft.com/office/drawing/2014/main" id="{7B7BCA1B-C805-9541-99C8-B7E9DBD3ACFB}"/>
                  </a:ext>
                </a:extLst>
              </p:cNvPr>
              <p:cNvGrpSpPr/>
              <p:nvPr/>
            </p:nvGrpSpPr>
            <p:grpSpPr>
              <a:xfrm>
                <a:off x="6270466" y="4127281"/>
                <a:ext cx="1614262" cy="119500"/>
                <a:chOff x="6270466" y="4127281"/>
                <a:chExt cx="1614262" cy="119500"/>
              </a:xfrm>
            </p:grpSpPr>
            <p:cxnSp>
              <p:nvCxnSpPr>
                <p:cNvPr id="176" name="Straight Arrow Connector 175">
                  <a:extLst>
                    <a:ext uri="{FF2B5EF4-FFF2-40B4-BE49-F238E27FC236}">
                      <a16:creationId xmlns:a16="http://schemas.microsoft.com/office/drawing/2014/main" id="{07FD4667-B674-D242-B40B-9A4F6E176190}"/>
                    </a:ext>
                  </a:extLst>
                </p:cNvPr>
                <p:cNvCxnSpPr>
                  <a:cxnSpLocks/>
                  <a:stCxn id="189" idx="2"/>
                  <a:endCxn id="187" idx="6"/>
                </p:cNvCxnSpPr>
                <p:nvPr/>
              </p:nvCxnSpPr>
              <p:spPr>
                <a:xfrm flipH="1">
                  <a:off x="6310985" y="4127281"/>
                  <a:ext cx="600242" cy="0"/>
                </a:xfrm>
                <a:prstGeom prst="straightConnector1">
                  <a:avLst/>
                </a:prstGeom>
                <a:ln w="190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Curved Connector 177">
                  <a:extLst>
                    <a:ext uri="{FF2B5EF4-FFF2-40B4-BE49-F238E27FC236}">
                      <a16:creationId xmlns:a16="http://schemas.microsoft.com/office/drawing/2014/main" id="{D2190652-5196-764C-A5AD-3E401E18BE58}"/>
                    </a:ext>
                  </a:extLst>
                </p:cNvPr>
                <p:cNvCxnSpPr>
                  <a:cxnSpLocks/>
                  <a:stCxn id="190" idx="3"/>
                  <a:endCxn id="187" idx="5"/>
                </p:cNvCxnSpPr>
                <p:nvPr/>
              </p:nvCxnSpPr>
              <p:spPr>
                <a:xfrm rot="5400000">
                  <a:off x="7071247" y="3433300"/>
                  <a:ext cx="12700" cy="1614262"/>
                </a:xfrm>
                <a:prstGeom prst="curvedConnector3">
                  <a:avLst>
                    <a:gd name="adj1" fmla="val 1319047"/>
                  </a:avLst>
                </a:prstGeom>
                <a:ln w="190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7BD5D65-D8D6-6841-9CF6-8D3B5FE39F86}"/>
                    </a:ext>
                  </a:extLst>
                </p:cNvPr>
                <p:cNvCxnSpPr>
                  <a:cxnSpLocks/>
                  <a:stCxn id="190" idx="2"/>
                  <a:endCxn id="189" idx="6"/>
                </p:cNvCxnSpPr>
                <p:nvPr/>
              </p:nvCxnSpPr>
              <p:spPr>
                <a:xfrm flipH="1">
                  <a:off x="7231267" y="4127281"/>
                  <a:ext cx="600242" cy="0"/>
                </a:xfrm>
                <a:prstGeom prst="straightConnector1">
                  <a:avLst/>
                </a:prstGeom>
                <a:ln w="190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81608C64-C96C-234C-B5DC-CC7DC0DA1AFE}"/>
                  </a:ext>
                </a:extLst>
              </p:cNvPr>
              <p:cNvGrpSpPr/>
              <p:nvPr/>
            </p:nvGrpSpPr>
            <p:grpSpPr>
              <a:xfrm>
                <a:off x="6150965" y="3694923"/>
                <a:ext cx="1840564" cy="272338"/>
                <a:chOff x="6150965" y="3694923"/>
                <a:chExt cx="1840564" cy="272338"/>
              </a:xfrm>
            </p:grpSpPr>
            <p:cxnSp>
              <p:nvCxnSpPr>
                <p:cNvPr id="173" name="Straight Arrow Connector 172">
                  <a:extLst>
                    <a:ext uri="{FF2B5EF4-FFF2-40B4-BE49-F238E27FC236}">
                      <a16:creationId xmlns:a16="http://schemas.microsoft.com/office/drawing/2014/main" id="{16A3A9D2-2E22-9A4C-AEC8-FFBFE5EC4565}"/>
                    </a:ext>
                  </a:extLst>
                </p:cNvPr>
                <p:cNvCxnSpPr>
                  <a:cxnSpLocks/>
                  <a:stCxn id="186" idx="4"/>
                  <a:endCxn id="187" idx="0"/>
                </p:cNvCxnSpPr>
                <p:nvPr/>
              </p:nvCxnSpPr>
              <p:spPr>
                <a:xfrm>
                  <a:off x="6150965" y="3694923"/>
                  <a:ext cx="0" cy="27233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BEA4B3C6-7BEB-BB45-8288-11A6D2C45D0B}"/>
                    </a:ext>
                  </a:extLst>
                </p:cNvPr>
                <p:cNvCxnSpPr>
                  <a:cxnSpLocks/>
                  <a:stCxn id="185" idx="4"/>
                  <a:endCxn id="189" idx="0"/>
                </p:cNvCxnSpPr>
                <p:nvPr/>
              </p:nvCxnSpPr>
              <p:spPr>
                <a:xfrm>
                  <a:off x="7071246" y="3694923"/>
                  <a:ext cx="1" cy="27233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1D08C78B-23CD-8348-B6B1-DC821CFC1E6F}"/>
                    </a:ext>
                  </a:extLst>
                </p:cNvPr>
                <p:cNvCxnSpPr>
                  <a:cxnSpLocks/>
                  <a:stCxn id="191" idx="4"/>
                  <a:endCxn id="190" idx="0"/>
                </p:cNvCxnSpPr>
                <p:nvPr/>
              </p:nvCxnSpPr>
              <p:spPr>
                <a:xfrm>
                  <a:off x="7991526" y="3694923"/>
                  <a:ext cx="3" cy="27233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E1149092-4DF4-4140-907F-16D568C4E159}"/>
                  </a:ext>
                </a:extLst>
              </p:cNvPr>
              <p:cNvGrpSpPr/>
              <p:nvPr/>
            </p:nvGrpSpPr>
            <p:grpSpPr>
              <a:xfrm>
                <a:off x="6150965" y="4287300"/>
                <a:ext cx="1840564" cy="285004"/>
                <a:chOff x="6150965" y="4287300"/>
                <a:chExt cx="1840564" cy="285004"/>
              </a:xfrm>
            </p:grpSpPr>
            <p:cxnSp>
              <p:nvCxnSpPr>
                <p:cNvPr id="170" name="Straight Arrow Connector 169">
                  <a:extLst>
                    <a:ext uri="{FF2B5EF4-FFF2-40B4-BE49-F238E27FC236}">
                      <a16:creationId xmlns:a16="http://schemas.microsoft.com/office/drawing/2014/main" id="{D783AAFC-E5C1-0245-946E-9D382B7E709F}"/>
                    </a:ext>
                  </a:extLst>
                </p:cNvPr>
                <p:cNvCxnSpPr>
                  <a:cxnSpLocks/>
                  <a:stCxn id="188" idx="0"/>
                  <a:endCxn id="190" idx="4"/>
                </p:cNvCxnSpPr>
                <p:nvPr/>
              </p:nvCxnSpPr>
              <p:spPr>
                <a:xfrm flipV="1">
                  <a:off x="7071247" y="4287300"/>
                  <a:ext cx="920282" cy="2850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933E3B82-3DDB-424B-8005-9E026D8986F4}"/>
                    </a:ext>
                  </a:extLst>
                </p:cNvPr>
                <p:cNvCxnSpPr>
                  <a:cxnSpLocks/>
                  <a:stCxn id="188" idx="0"/>
                  <a:endCxn id="187" idx="4"/>
                </p:cNvCxnSpPr>
                <p:nvPr/>
              </p:nvCxnSpPr>
              <p:spPr>
                <a:xfrm flipH="1" flipV="1">
                  <a:off x="6150965" y="4287300"/>
                  <a:ext cx="920282" cy="2850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EBDA846E-500F-584D-9A35-E46C87D8CDD9}"/>
                    </a:ext>
                  </a:extLst>
                </p:cNvPr>
                <p:cNvCxnSpPr>
                  <a:cxnSpLocks/>
                  <a:stCxn id="188" idx="0"/>
                  <a:endCxn id="189" idx="4"/>
                </p:cNvCxnSpPr>
                <p:nvPr/>
              </p:nvCxnSpPr>
              <p:spPr>
                <a:xfrm flipV="1">
                  <a:off x="7071247" y="4287300"/>
                  <a:ext cx="0" cy="2850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192" name="Group 191">
            <a:extLst>
              <a:ext uri="{FF2B5EF4-FFF2-40B4-BE49-F238E27FC236}">
                <a16:creationId xmlns:a16="http://schemas.microsoft.com/office/drawing/2014/main" id="{AC47682E-C439-1245-ABD4-B333F965155D}"/>
              </a:ext>
            </a:extLst>
          </p:cNvPr>
          <p:cNvGrpSpPr/>
          <p:nvPr/>
        </p:nvGrpSpPr>
        <p:grpSpPr>
          <a:xfrm>
            <a:off x="673937" y="3179093"/>
            <a:ext cx="3653750" cy="1639507"/>
            <a:chOff x="4862321" y="3142805"/>
            <a:chExt cx="3653750" cy="1639507"/>
          </a:xfrm>
        </p:grpSpPr>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22611950-7A1B-9345-9185-A568497F2358}"/>
                    </a:ext>
                  </a:extLst>
                </p:cNvPr>
                <p:cNvSpPr txBox="1"/>
                <p:nvPr/>
              </p:nvSpPr>
              <p:spPr>
                <a:xfrm>
                  <a:off x="4862321" y="3142805"/>
                  <a:ext cx="1371658" cy="115756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𝒢</m:t>
                            </m:r>
                          </m:e>
                          <m:sup>
                            <m:r>
                              <m:rPr>
                                <m:sty m:val="p"/>
                              </m:rPr>
                              <a:rPr lang="en-US" sz="2400" b="0" i="0" smtClean="0">
                                <a:latin typeface="Cambria Math" panose="02040503050406030204" pitchFamily="18" charset="0"/>
                              </a:rPr>
                              <m:t>od</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pd</m:t>
                            </m:r>
                          </m:sup>
                        </m:sSup>
                      </m:oMath>
                    </m:oMathPara>
                  </a14:m>
                  <a:endParaRPr lang="en-US" sz="2400" dirty="0"/>
                </a:p>
                <a:p>
                  <a:pPr algn="ctr">
                    <a:spcBef>
                      <a:spcPts val="600"/>
                    </a:spcBef>
                  </a:pPr>
                  <a14:m>
                    <m:oMath xmlns:m="http://schemas.openxmlformats.org/officeDocument/2006/math">
                      <m:d>
                        <m:dPr>
                          <m:ctrlPr>
                            <a:rPr lang="en-US" sz="1400" b="0" i="1" smtClean="0">
                              <a:latin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rPr>
                              </m:ctrlPr>
                            </m:mPr>
                            <m:mr>
                              <m:e>
                                <m:r>
                                  <m:rPr>
                                    <m:sty m:val="p"/>
                                    <m:brk m:alnAt="7"/>
                                  </m:rPr>
                                  <a:rPr lang="en-US" sz="1400">
                                    <a:latin typeface="Cambria Math" panose="02040503050406030204" pitchFamily="18" charset="0"/>
                                  </a:rPr>
                                  <m:t>o</m:t>
                                </m:r>
                                <m:r>
                                  <m:rPr>
                                    <m:sty m:val="p"/>
                                  </m:rPr>
                                  <a:rPr lang="en-US" sz="1400">
                                    <a:latin typeface="Cambria Math" panose="02040503050406030204" pitchFamily="18" charset="0"/>
                                  </a:rPr>
                                  <m:t>utcome</m:t>
                                </m:r>
                                <m:r>
                                  <a:rPr lang="en-US" sz="1400">
                                    <a:latin typeface="Cambria Math" panose="02040503050406030204" pitchFamily="18" charset="0"/>
                                  </a:rPr>
                                  <m:t>+</m:t>
                                </m:r>
                              </m:e>
                            </m:mr>
                            <m:mr>
                              <m:e>
                                <m:r>
                                  <m:rPr>
                                    <m:sty m:val="p"/>
                                  </m:rPr>
                                  <a:rPr lang="en-US" sz="1400" b="0" i="0" smtClean="0">
                                    <a:latin typeface="Cambria Math" panose="02040503050406030204" pitchFamily="18" charset="0"/>
                                  </a:rPr>
                                  <m:t>parameter</m:t>
                                </m:r>
                              </m:e>
                            </m:mr>
                            <m:mr>
                              <m:e>
                                <m:r>
                                  <m:rPr>
                                    <m:sty m:val="p"/>
                                  </m:rPr>
                                  <a:rPr lang="en-US" sz="1400">
                                    <a:latin typeface="Cambria Math" panose="02040503050406030204" pitchFamily="18" charset="0"/>
                                  </a:rPr>
                                  <m:t>dependence</m:t>
                                </m:r>
                              </m:e>
                            </m:mr>
                          </m:m>
                        </m:e>
                      </m:d>
                    </m:oMath>
                  </a14:m>
                  <a:r>
                    <a:rPr lang="en-US" sz="1400" dirty="0"/>
                    <a:t> </a:t>
                  </a:r>
                </a:p>
              </p:txBody>
            </p:sp>
          </mc:Choice>
          <mc:Fallback xmlns="">
            <p:sp>
              <p:nvSpPr>
                <p:cNvPr id="193" name="TextBox 192">
                  <a:extLst>
                    <a:ext uri="{FF2B5EF4-FFF2-40B4-BE49-F238E27FC236}">
                      <a16:creationId xmlns:a16="http://schemas.microsoft.com/office/drawing/2014/main" id="{22611950-7A1B-9345-9185-A568497F2358}"/>
                    </a:ext>
                  </a:extLst>
                </p:cNvPr>
                <p:cNvSpPr txBox="1">
                  <a:spLocks noRot="1" noChangeAspect="1" noMove="1" noResize="1" noEditPoints="1" noAdjustHandles="1" noChangeArrowheads="1" noChangeShapeType="1" noTextEdit="1"/>
                </p:cNvSpPr>
                <p:nvPr/>
              </p:nvSpPr>
              <p:spPr>
                <a:xfrm>
                  <a:off x="4862321" y="3142805"/>
                  <a:ext cx="1371658" cy="1157561"/>
                </a:xfrm>
                <a:prstGeom prst="rect">
                  <a:avLst/>
                </a:prstGeom>
                <a:blipFill>
                  <a:blip r:embed="rId33"/>
                  <a:stretch>
                    <a:fillRect b="-2174"/>
                  </a:stretch>
                </a:blipFill>
              </p:spPr>
              <p:txBody>
                <a:bodyPr/>
                <a:lstStyle/>
                <a:p>
                  <a:r>
                    <a:rPr lang="en-US">
                      <a:noFill/>
                    </a:rPr>
                    <a:t> </a:t>
                  </a:r>
                </a:p>
              </p:txBody>
            </p:sp>
          </mc:Fallback>
        </mc:AlternateContent>
        <p:grpSp>
          <p:nvGrpSpPr>
            <p:cNvPr id="194" name="Group 193">
              <a:extLst>
                <a:ext uri="{FF2B5EF4-FFF2-40B4-BE49-F238E27FC236}">
                  <a16:creationId xmlns:a16="http://schemas.microsoft.com/office/drawing/2014/main" id="{F27C1B69-5E8F-ED4C-B6D6-9EA00C4DED8B}"/>
                </a:ext>
              </a:extLst>
            </p:cNvPr>
            <p:cNvGrpSpPr/>
            <p:nvPr/>
          </p:nvGrpSpPr>
          <p:grpSpPr>
            <a:xfrm>
              <a:off x="6355467" y="3142805"/>
              <a:ext cx="2160604" cy="1639507"/>
              <a:chOff x="5990945" y="3252836"/>
              <a:chExt cx="2160604" cy="1639507"/>
            </a:xfrm>
          </p:grpSpPr>
          <p:grpSp>
            <p:nvGrpSpPr>
              <p:cNvPr id="195" name="Group 194">
                <a:extLst>
                  <a:ext uri="{FF2B5EF4-FFF2-40B4-BE49-F238E27FC236}">
                    <a16:creationId xmlns:a16="http://schemas.microsoft.com/office/drawing/2014/main" id="{85E6EFBA-BAE8-C04D-B386-064279A43CFF}"/>
                  </a:ext>
                </a:extLst>
              </p:cNvPr>
              <p:cNvGrpSpPr/>
              <p:nvPr/>
            </p:nvGrpSpPr>
            <p:grpSpPr>
              <a:xfrm>
                <a:off x="5990945" y="3252836"/>
                <a:ext cx="2160604" cy="1639507"/>
                <a:chOff x="5990945" y="3252836"/>
                <a:chExt cx="2160604" cy="1639507"/>
              </a:xfrm>
            </p:grpSpPr>
            <mc:AlternateContent xmlns:mc="http://schemas.openxmlformats.org/markup-compatibility/2006" xmlns:a14="http://schemas.microsoft.com/office/drawing/2010/main">
              <mc:Choice Requires="a14">
                <p:sp>
                  <p:nvSpPr>
                    <p:cNvPr id="215" name="Oval 214">
                      <a:extLst>
                        <a:ext uri="{FF2B5EF4-FFF2-40B4-BE49-F238E27FC236}">
                          <a16:creationId xmlns:a16="http://schemas.microsoft.com/office/drawing/2014/main" id="{0DB36302-D012-1F4F-8B7D-6271F83DEADA}"/>
                        </a:ext>
                      </a:extLst>
                    </p:cNvPr>
                    <p:cNvSpPr/>
                    <p:nvPr/>
                  </p:nvSpPr>
                  <p:spPr>
                    <a:xfrm>
                      <a:off x="6911226" y="325283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15" name="Oval 214">
                      <a:extLst>
                        <a:ext uri="{FF2B5EF4-FFF2-40B4-BE49-F238E27FC236}">
                          <a16:creationId xmlns:a16="http://schemas.microsoft.com/office/drawing/2014/main" id="{0DB36302-D012-1F4F-8B7D-6271F83DEADA}"/>
                        </a:ext>
                      </a:extLst>
                    </p:cNvPr>
                    <p:cNvSpPr>
                      <a:spLocks noRot="1" noChangeAspect="1" noMove="1" noResize="1" noEditPoints="1" noAdjustHandles="1" noChangeArrowheads="1" noChangeShapeType="1" noTextEdit="1"/>
                    </p:cNvSpPr>
                    <p:nvPr/>
                  </p:nvSpPr>
                  <p:spPr>
                    <a:xfrm>
                      <a:off x="6911226" y="3252836"/>
                      <a:ext cx="320040" cy="320038"/>
                    </a:xfrm>
                    <a:prstGeom prst="ellipse">
                      <a:avLst/>
                    </a:prstGeom>
                    <a:blipFill>
                      <a:blip r:embed="rId34"/>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6" name="Oval 215">
                      <a:extLst>
                        <a:ext uri="{FF2B5EF4-FFF2-40B4-BE49-F238E27FC236}">
                          <a16:creationId xmlns:a16="http://schemas.microsoft.com/office/drawing/2014/main" id="{BCE946DA-7BD8-8045-832F-F1FF69A225B0}"/>
                        </a:ext>
                      </a:extLst>
                    </p:cNvPr>
                    <p:cNvSpPr/>
                    <p:nvPr/>
                  </p:nvSpPr>
                  <p:spPr>
                    <a:xfrm>
                      <a:off x="5990945" y="325283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16" name="Oval 215">
                      <a:extLst>
                        <a:ext uri="{FF2B5EF4-FFF2-40B4-BE49-F238E27FC236}">
                          <a16:creationId xmlns:a16="http://schemas.microsoft.com/office/drawing/2014/main" id="{BCE946DA-7BD8-8045-832F-F1FF69A225B0}"/>
                        </a:ext>
                      </a:extLst>
                    </p:cNvPr>
                    <p:cNvSpPr>
                      <a:spLocks noRot="1" noChangeAspect="1" noMove="1" noResize="1" noEditPoints="1" noAdjustHandles="1" noChangeArrowheads="1" noChangeShapeType="1" noTextEdit="1"/>
                    </p:cNvSpPr>
                    <p:nvPr/>
                  </p:nvSpPr>
                  <p:spPr>
                    <a:xfrm>
                      <a:off x="5990945" y="3252836"/>
                      <a:ext cx="320040" cy="320038"/>
                    </a:xfrm>
                    <a:prstGeom prst="ellipse">
                      <a:avLst/>
                    </a:prstGeom>
                    <a:blipFill>
                      <a:blip r:embed="rId35"/>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Oval 216">
                      <a:extLst>
                        <a:ext uri="{FF2B5EF4-FFF2-40B4-BE49-F238E27FC236}">
                          <a16:creationId xmlns:a16="http://schemas.microsoft.com/office/drawing/2014/main" id="{FA4E2249-9585-A44E-BD4A-AF0AF2AF0529}"/>
                        </a:ext>
                      </a:extLst>
                    </p:cNvPr>
                    <p:cNvSpPr/>
                    <p:nvPr/>
                  </p:nvSpPr>
                  <p:spPr>
                    <a:xfrm>
                      <a:off x="5990945" y="3931636"/>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1</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17" name="Oval 216">
                      <a:extLst>
                        <a:ext uri="{FF2B5EF4-FFF2-40B4-BE49-F238E27FC236}">
                          <a16:creationId xmlns:a16="http://schemas.microsoft.com/office/drawing/2014/main" id="{FA4E2249-9585-A44E-BD4A-AF0AF2AF0529}"/>
                        </a:ext>
                      </a:extLst>
                    </p:cNvPr>
                    <p:cNvSpPr>
                      <a:spLocks noRot="1" noChangeAspect="1" noMove="1" noResize="1" noEditPoints="1" noAdjustHandles="1" noChangeArrowheads="1" noChangeShapeType="1" noTextEdit="1"/>
                    </p:cNvSpPr>
                    <p:nvPr/>
                  </p:nvSpPr>
                  <p:spPr>
                    <a:xfrm>
                      <a:off x="5990945" y="3931636"/>
                      <a:ext cx="320040" cy="320039"/>
                    </a:xfrm>
                    <a:prstGeom prst="ellipse">
                      <a:avLst/>
                    </a:prstGeom>
                    <a:blipFill>
                      <a:blip r:embed="rId36"/>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Oval 217">
                      <a:extLst>
                        <a:ext uri="{FF2B5EF4-FFF2-40B4-BE49-F238E27FC236}">
                          <a16:creationId xmlns:a16="http://schemas.microsoft.com/office/drawing/2014/main" id="{D7A11173-D443-1A4B-9475-9E350376EB00}"/>
                        </a:ext>
                      </a:extLst>
                    </p:cNvPr>
                    <p:cNvSpPr/>
                    <p:nvPr/>
                  </p:nvSpPr>
                  <p:spPr>
                    <a:xfrm>
                      <a:off x="6911227" y="4572304"/>
                      <a:ext cx="320040" cy="32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18" name="Oval 217">
                      <a:extLst>
                        <a:ext uri="{FF2B5EF4-FFF2-40B4-BE49-F238E27FC236}">
                          <a16:creationId xmlns:a16="http://schemas.microsoft.com/office/drawing/2014/main" id="{D7A11173-D443-1A4B-9475-9E350376EB00}"/>
                        </a:ext>
                      </a:extLst>
                    </p:cNvPr>
                    <p:cNvSpPr>
                      <a:spLocks noRot="1" noChangeAspect="1" noMove="1" noResize="1" noEditPoints="1" noAdjustHandles="1" noChangeArrowheads="1" noChangeShapeType="1" noTextEdit="1"/>
                    </p:cNvSpPr>
                    <p:nvPr/>
                  </p:nvSpPr>
                  <p:spPr>
                    <a:xfrm>
                      <a:off x="6911227" y="4572304"/>
                      <a:ext cx="320040" cy="320039"/>
                    </a:xfrm>
                    <a:prstGeom prst="ellipse">
                      <a:avLst/>
                    </a:prstGeom>
                    <a:blipFill>
                      <a:blip r:embed="rId3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 name="Oval 218">
                      <a:extLst>
                        <a:ext uri="{FF2B5EF4-FFF2-40B4-BE49-F238E27FC236}">
                          <a16:creationId xmlns:a16="http://schemas.microsoft.com/office/drawing/2014/main" id="{01C76D1F-6087-D74C-A612-88CC24518D16}"/>
                        </a:ext>
                      </a:extLst>
                    </p:cNvPr>
                    <p:cNvSpPr/>
                    <p:nvPr/>
                  </p:nvSpPr>
                  <p:spPr>
                    <a:xfrm>
                      <a:off x="6911227" y="3931636"/>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2</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19" name="Oval 218">
                      <a:extLst>
                        <a:ext uri="{FF2B5EF4-FFF2-40B4-BE49-F238E27FC236}">
                          <a16:creationId xmlns:a16="http://schemas.microsoft.com/office/drawing/2014/main" id="{01C76D1F-6087-D74C-A612-88CC24518D16}"/>
                        </a:ext>
                      </a:extLst>
                    </p:cNvPr>
                    <p:cNvSpPr>
                      <a:spLocks noRot="1" noChangeAspect="1" noMove="1" noResize="1" noEditPoints="1" noAdjustHandles="1" noChangeArrowheads="1" noChangeShapeType="1" noTextEdit="1"/>
                    </p:cNvSpPr>
                    <p:nvPr/>
                  </p:nvSpPr>
                  <p:spPr>
                    <a:xfrm>
                      <a:off x="6911227" y="3931636"/>
                      <a:ext cx="320040" cy="320039"/>
                    </a:xfrm>
                    <a:prstGeom prst="ellipse">
                      <a:avLst/>
                    </a:prstGeom>
                    <a:blipFill>
                      <a:blip r:embed="rId38"/>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0" name="Oval 219">
                      <a:extLst>
                        <a:ext uri="{FF2B5EF4-FFF2-40B4-BE49-F238E27FC236}">
                          <a16:creationId xmlns:a16="http://schemas.microsoft.com/office/drawing/2014/main" id="{B6B11FD9-248D-3D44-A9EE-A0B6F28AA0AA}"/>
                        </a:ext>
                      </a:extLst>
                    </p:cNvPr>
                    <p:cNvSpPr/>
                    <p:nvPr/>
                  </p:nvSpPr>
                  <p:spPr>
                    <a:xfrm>
                      <a:off x="7831509" y="3931636"/>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20" name="Oval 219">
                      <a:extLst>
                        <a:ext uri="{FF2B5EF4-FFF2-40B4-BE49-F238E27FC236}">
                          <a16:creationId xmlns:a16="http://schemas.microsoft.com/office/drawing/2014/main" id="{B6B11FD9-248D-3D44-A9EE-A0B6F28AA0AA}"/>
                        </a:ext>
                      </a:extLst>
                    </p:cNvPr>
                    <p:cNvSpPr>
                      <a:spLocks noRot="1" noChangeAspect="1" noMove="1" noResize="1" noEditPoints="1" noAdjustHandles="1" noChangeArrowheads="1" noChangeShapeType="1" noTextEdit="1"/>
                    </p:cNvSpPr>
                    <p:nvPr/>
                  </p:nvSpPr>
                  <p:spPr>
                    <a:xfrm>
                      <a:off x="7831509" y="3931636"/>
                      <a:ext cx="320040" cy="320039"/>
                    </a:xfrm>
                    <a:prstGeom prst="ellipse">
                      <a:avLst/>
                    </a:prstGeom>
                    <a:blipFill>
                      <a:blip r:embed="rId39"/>
                      <a:stretch>
                        <a:fillRect l="-740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 name="Oval 220">
                      <a:extLst>
                        <a:ext uri="{FF2B5EF4-FFF2-40B4-BE49-F238E27FC236}">
                          <a16:creationId xmlns:a16="http://schemas.microsoft.com/office/drawing/2014/main" id="{80A773FF-2AD4-DC40-B6A3-1830E17D2159}"/>
                        </a:ext>
                      </a:extLst>
                    </p:cNvPr>
                    <p:cNvSpPr/>
                    <p:nvPr/>
                  </p:nvSpPr>
                  <p:spPr>
                    <a:xfrm>
                      <a:off x="7831506" y="3252836"/>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sSub>
                            <m:sSubPr>
                              <m:ctrlPr>
                                <a:rPr lang="en-US" b="0" i="1" smtClean="0">
                                  <a:solidFill>
                                    <a:schemeClr val="tx1"/>
                                  </a:solidFill>
                                  <a:latin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cs typeface="Times New Roman" panose="02020603050405020304" pitchFamily="18" charset="0"/>
                                </a:rPr>
                                <m:t>𝐶</m:t>
                              </m:r>
                            </m:e>
                            <m:sub>
                              <m:r>
                                <a:rPr lang="en-US" b="0" i="1" smtClean="0">
                                  <a:solidFill>
                                    <a:schemeClr val="tx1"/>
                                  </a:solidFill>
                                  <a:latin typeface="Cambria Math" panose="02040503050406030204" pitchFamily="18" charset="0"/>
                                  <a:cs typeface="Times New Roman" panose="02020603050405020304" pitchFamily="18" charset="0"/>
                                </a:rPr>
                                <m:t>3</m:t>
                              </m:r>
                            </m:sub>
                          </m:sSub>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21" name="Oval 220">
                      <a:extLst>
                        <a:ext uri="{FF2B5EF4-FFF2-40B4-BE49-F238E27FC236}">
                          <a16:creationId xmlns:a16="http://schemas.microsoft.com/office/drawing/2014/main" id="{80A773FF-2AD4-DC40-B6A3-1830E17D2159}"/>
                        </a:ext>
                      </a:extLst>
                    </p:cNvPr>
                    <p:cNvSpPr>
                      <a:spLocks noRot="1" noChangeAspect="1" noMove="1" noResize="1" noEditPoints="1" noAdjustHandles="1" noChangeArrowheads="1" noChangeShapeType="1" noTextEdit="1"/>
                    </p:cNvSpPr>
                    <p:nvPr/>
                  </p:nvSpPr>
                  <p:spPr>
                    <a:xfrm>
                      <a:off x="7831506" y="3252836"/>
                      <a:ext cx="320040" cy="320038"/>
                    </a:xfrm>
                    <a:prstGeom prst="ellipse">
                      <a:avLst/>
                    </a:prstGeom>
                    <a:blipFill>
                      <a:blip r:embed="rId40"/>
                      <a:stretch>
                        <a:fillRect l="-11111"/>
                      </a:stretch>
                    </a:blipFill>
                    <a:ln>
                      <a:solidFill>
                        <a:schemeClr val="tx1"/>
                      </a:solidFill>
                    </a:ln>
                  </p:spPr>
                  <p:txBody>
                    <a:bodyPr/>
                    <a:lstStyle/>
                    <a:p>
                      <a:r>
                        <a:rPr lang="en-US">
                          <a:noFill/>
                        </a:rPr>
                        <a:t> </a:t>
                      </a:r>
                    </a:p>
                  </p:txBody>
                </p:sp>
              </mc:Fallback>
            </mc:AlternateContent>
          </p:grpSp>
          <p:grpSp>
            <p:nvGrpSpPr>
              <p:cNvPr id="196" name="Group 195">
                <a:extLst>
                  <a:ext uri="{FF2B5EF4-FFF2-40B4-BE49-F238E27FC236}">
                    <a16:creationId xmlns:a16="http://schemas.microsoft.com/office/drawing/2014/main" id="{E9531AD4-DB6F-6846-BAD2-0F53F35A4F01}"/>
                  </a:ext>
                </a:extLst>
              </p:cNvPr>
              <p:cNvGrpSpPr/>
              <p:nvPr/>
            </p:nvGrpSpPr>
            <p:grpSpPr>
              <a:xfrm>
                <a:off x="6150965" y="3572874"/>
                <a:ext cx="1840564" cy="358762"/>
                <a:chOff x="6150965" y="3572874"/>
                <a:chExt cx="1840564" cy="358762"/>
              </a:xfrm>
            </p:grpSpPr>
            <p:cxnSp>
              <p:nvCxnSpPr>
                <p:cNvPr id="209" name="Straight Arrow Connector 208">
                  <a:extLst>
                    <a:ext uri="{FF2B5EF4-FFF2-40B4-BE49-F238E27FC236}">
                      <a16:creationId xmlns:a16="http://schemas.microsoft.com/office/drawing/2014/main" id="{DDCF6EF7-3C07-424E-BFC5-A4793036C529}"/>
                    </a:ext>
                  </a:extLst>
                </p:cNvPr>
                <p:cNvCxnSpPr>
                  <a:cxnSpLocks/>
                  <a:stCxn id="221" idx="4"/>
                  <a:endCxn id="219" idx="0"/>
                </p:cNvCxnSpPr>
                <p:nvPr/>
              </p:nvCxnSpPr>
              <p:spPr>
                <a:xfrm flipH="1">
                  <a:off x="7071247" y="3572874"/>
                  <a:ext cx="920279"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36C4726C-01FB-F241-A7D5-F8B7853A241E}"/>
                    </a:ext>
                  </a:extLst>
                </p:cNvPr>
                <p:cNvCxnSpPr>
                  <a:cxnSpLocks/>
                  <a:stCxn id="221" idx="4"/>
                  <a:endCxn id="217" idx="0"/>
                </p:cNvCxnSpPr>
                <p:nvPr/>
              </p:nvCxnSpPr>
              <p:spPr>
                <a:xfrm flipH="1">
                  <a:off x="6150965" y="3572874"/>
                  <a:ext cx="1840561"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6765D506-1308-8E42-8A3A-4A0E0B3D8187}"/>
                    </a:ext>
                  </a:extLst>
                </p:cNvPr>
                <p:cNvCxnSpPr>
                  <a:cxnSpLocks/>
                  <a:stCxn id="216" idx="4"/>
                  <a:endCxn id="219" idx="0"/>
                </p:cNvCxnSpPr>
                <p:nvPr/>
              </p:nvCxnSpPr>
              <p:spPr>
                <a:xfrm>
                  <a:off x="6150965" y="3572874"/>
                  <a:ext cx="920282"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3D82AD08-7CCB-0F48-99F5-968EA23AB289}"/>
                    </a:ext>
                  </a:extLst>
                </p:cNvPr>
                <p:cNvCxnSpPr>
                  <a:cxnSpLocks/>
                  <a:stCxn id="215" idx="4"/>
                  <a:endCxn id="217" idx="0"/>
                </p:cNvCxnSpPr>
                <p:nvPr/>
              </p:nvCxnSpPr>
              <p:spPr>
                <a:xfrm flipH="1">
                  <a:off x="6150965" y="3572874"/>
                  <a:ext cx="920281"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7EAA211-316F-3E45-AEAA-22C3031825C8}"/>
                    </a:ext>
                  </a:extLst>
                </p:cNvPr>
                <p:cNvCxnSpPr>
                  <a:cxnSpLocks/>
                  <a:stCxn id="215" idx="4"/>
                  <a:endCxn id="220" idx="0"/>
                </p:cNvCxnSpPr>
                <p:nvPr/>
              </p:nvCxnSpPr>
              <p:spPr>
                <a:xfrm>
                  <a:off x="7071246" y="3572874"/>
                  <a:ext cx="920283"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2012A5CF-FC07-9E46-8E91-8AA23BC697E0}"/>
                    </a:ext>
                  </a:extLst>
                </p:cNvPr>
                <p:cNvCxnSpPr>
                  <a:cxnSpLocks/>
                  <a:stCxn id="216" idx="4"/>
                  <a:endCxn id="220" idx="0"/>
                </p:cNvCxnSpPr>
                <p:nvPr/>
              </p:nvCxnSpPr>
              <p:spPr>
                <a:xfrm>
                  <a:off x="6150965" y="3572874"/>
                  <a:ext cx="1840564" cy="35876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7EF9C5A3-DF41-1047-B63E-DA438E8BD10F}"/>
                  </a:ext>
                </a:extLst>
              </p:cNvPr>
              <p:cNvGrpSpPr/>
              <p:nvPr/>
            </p:nvGrpSpPr>
            <p:grpSpPr>
              <a:xfrm>
                <a:off x="6270466" y="4091656"/>
                <a:ext cx="1614262" cy="119500"/>
                <a:chOff x="6270466" y="4091656"/>
                <a:chExt cx="1614262" cy="119500"/>
              </a:xfrm>
            </p:grpSpPr>
            <p:cxnSp>
              <p:nvCxnSpPr>
                <p:cNvPr id="206" name="Straight Arrow Connector 205">
                  <a:extLst>
                    <a:ext uri="{FF2B5EF4-FFF2-40B4-BE49-F238E27FC236}">
                      <a16:creationId xmlns:a16="http://schemas.microsoft.com/office/drawing/2014/main" id="{8C8E42CD-775E-F84C-B488-498140BD221A}"/>
                    </a:ext>
                  </a:extLst>
                </p:cNvPr>
                <p:cNvCxnSpPr>
                  <a:cxnSpLocks/>
                  <a:stCxn id="219" idx="2"/>
                  <a:endCxn id="217" idx="6"/>
                </p:cNvCxnSpPr>
                <p:nvPr/>
              </p:nvCxnSpPr>
              <p:spPr>
                <a:xfrm flipH="1">
                  <a:off x="6310985" y="4091656"/>
                  <a:ext cx="600242" cy="0"/>
                </a:xfrm>
                <a:prstGeom prst="straightConnector1">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64A701CB-C0C5-F945-BC1F-599B1C39C253}"/>
                    </a:ext>
                  </a:extLst>
                </p:cNvPr>
                <p:cNvCxnSpPr>
                  <a:cxnSpLocks/>
                  <a:stCxn id="220" idx="2"/>
                  <a:endCxn id="219" idx="6"/>
                </p:cNvCxnSpPr>
                <p:nvPr/>
              </p:nvCxnSpPr>
              <p:spPr>
                <a:xfrm flipH="1">
                  <a:off x="7231267" y="4091656"/>
                  <a:ext cx="600242" cy="0"/>
                </a:xfrm>
                <a:prstGeom prst="straightConnector1">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Curved Connector 207">
                  <a:extLst>
                    <a:ext uri="{FF2B5EF4-FFF2-40B4-BE49-F238E27FC236}">
                      <a16:creationId xmlns:a16="http://schemas.microsoft.com/office/drawing/2014/main" id="{B245E4B3-58CC-414B-A155-706DEFF27130}"/>
                    </a:ext>
                  </a:extLst>
                </p:cNvPr>
                <p:cNvCxnSpPr>
                  <a:cxnSpLocks/>
                  <a:stCxn id="220" idx="3"/>
                  <a:endCxn id="217" idx="5"/>
                </p:cNvCxnSpPr>
                <p:nvPr/>
              </p:nvCxnSpPr>
              <p:spPr>
                <a:xfrm rot="5400000">
                  <a:off x="7071247" y="3397675"/>
                  <a:ext cx="12700" cy="1614262"/>
                </a:xfrm>
                <a:prstGeom prst="curvedConnector3">
                  <a:avLst>
                    <a:gd name="adj1" fmla="val 1280157"/>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3632D4DF-5995-0245-8DED-98561D5109B7}"/>
                  </a:ext>
                </a:extLst>
              </p:cNvPr>
              <p:cNvGrpSpPr/>
              <p:nvPr/>
            </p:nvGrpSpPr>
            <p:grpSpPr>
              <a:xfrm>
                <a:off x="6150965" y="3572874"/>
                <a:ext cx="1840564" cy="358762"/>
                <a:chOff x="6150965" y="3572874"/>
                <a:chExt cx="1840564" cy="358762"/>
              </a:xfrm>
            </p:grpSpPr>
            <p:cxnSp>
              <p:nvCxnSpPr>
                <p:cNvPr id="203" name="Straight Arrow Connector 202">
                  <a:extLst>
                    <a:ext uri="{FF2B5EF4-FFF2-40B4-BE49-F238E27FC236}">
                      <a16:creationId xmlns:a16="http://schemas.microsoft.com/office/drawing/2014/main" id="{7550F1AC-6492-EA49-946E-B7A64E8A087C}"/>
                    </a:ext>
                  </a:extLst>
                </p:cNvPr>
                <p:cNvCxnSpPr>
                  <a:cxnSpLocks/>
                  <a:stCxn id="216" idx="4"/>
                  <a:endCxn id="217" idx="0"/>
                </p:cNvCxnSpPr>
                <p:nvPr/>
              </p:nvCxnSpPr>
              <p:spPr>
                <a:xfrm>
                  <a:off x="6150965" y="3572874"/>
                  <a:ext cx="0" cy="35876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E685B332-6D35-7B4A-B44D-D59B59009B1B}"/>
                    </a:ext>
                  </a:extLst>
                </p:cNvPr>
                <p:cNvCxnSpPr>
                  <a:cxnSpLocks/>
                  <a:stCxn id="215" idx="4"/>
                  <a:endCxn id="219" idx="0"/>
                </p:cNvCxnSpPr>
                <p:nvPr/>
              </p:nvCxnSpPr>
              <p:spPr>
                <a:xfrm>
                  <a:off x="7071246" y="3572874"/>
                  <a:ext cx="1" cy="35876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463C18AC-0A79-6B4F-A322-A67F9C2BCA41}"/>
                    </a:ext>
                  </a:extLst>
                </p:cNvPr>
                <p:cNvCxnSpPr>
                  <a:cxnSpLocks/>
                  <a:stCxn id="221" idx="4"/>
                  <a:endCxn id="220" idx="0"/>
                </p:cNvCxnSpPr>
                <p:nvPr/>
              </p:nvCxnSpPr>
              <p:spPr>
                <a:xfrm>
                  <a:off x="7991526" y="3572874"/>
                  <a:ext cx="3" cy="35876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9" name="Group 198">
                <a:extLst>
                  <a:ext uri="{FF2B5EF4-FFF2-40B4-BE49-F238E27FC236}">
                    <a16:creationId xmlns:a16="http://schemas.microsoft.com/office/drawing/2014/main" id="{1ED9AE64-C42A-9D43-A669-19A1CF91FBA2}"/>
                  </a:ext>
                </a:extLst>
              </p:cNvPr>
              <p:cNvGrpSpPr/>
              <p:nvPr/>
            </p:nvGrpSpPr>
            <p:grpSpPr>
              <a:xfrm>
                <a:off x="6150965" y="4251675"/>
                <a:ext cx="1840564" cy="320629"/>
                <a:chOff x="6150965" y="4251675"/>
                <a:chExt cx="1840564" cy="320629"/>
              </a:xfrm>
            </p:grpSpPr>
            <p:cxnSp>
              <p:nvCxnSpPr>
                <p:cNvPr id="200" name="Straight Arrow Connector 199">
                  <a:extLst>
                    <a:ext uri="{FF2B5EF4-FFF2-40B4-BE49-F238E27FC236}">
                      <a16:creationId xmlns:a16="http://schemas.microsoft.com/office/drawing/2014/main" id="{3699CF94-1545-8643-9C84-1635DD0E31AB}"/>
                    </a:ext>
                  </a:extLst>
                </p:cNvPr>
                <p:cNvCxnSpPr>
                  <a:cxnSpLocks/>
                  <a:stCxn id="218" idx="0"/>
                  <a:endCxn id="220" idx="4"/>
                </p:cNvCxnSpPr>
                <p:nvPr/>
              </p:nvCxnSpPr>
              <p:spPr>
                <a:xfrm flipV="1">
                  <a:off x="7071247" y="4251675"/>
                  <a:ext cx="920282" cy="3206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F4F3B84F-33B1-A743-870B-AA9FA60AD00E}"/>
                    </a:ext>
                  </a:extLst>
                </p:cNvPr>
                <p:cNvCxnSpPr>
                  <a:cxnSpLocks/>
                  <a:stCxn id="218" idx="0"/>
                  <a:endCxn id="217" idx="4"/>
                </p:cNvCxnSpPr>
                <p:nvPr/>
              </p:nvCxnSpPr>
              <p:spPr>
                <a:xfrm flipH="1" flipV="1">
                  <a:off x="6150965" y="4251675"/>
                  <a:ext cx="920282" cy="3206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01A94434-5D1C-C248-A877-2E891AB8B15D}"/>
                    </a:ext>
                  </a:extLst>
                </p:cNvPr>
                <p:cNvCxnSpPr>
                  <a:cxnSpLocks/>
                  <a:stCxn id="218" idx="0"/>
                  <a:endCxn id="219" idx="4"/>
                </p:cNvCxnSpPr>
                <p:nvPr/>
              </p:nvCxnSpPr>
              <p:spPr>
                <a:xfrm flipV="1">
                  <a:off x="7071247" y="4251675"/>
                  <a:ext cx="0" cy="3206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225" name="TextBox 224">
            <a:extLst>
              <a:ext uri="{FF2B5EF4-FFF2-40B4-BE49-F238E27FC236}">
                <a16:creationId xmlns:a16="http://schemas.microsoft.com/office/drawing/2014/main" id="{B4404103-4C84-5242-A9E5-8E7C69E2F8D5}"/>
              </a:ext>
            </a:extLst>
          </p:cNvPr>
          <p:cNvSpPr txBox="1"/>
          <p:nvPr/>
        </p:nvSpPr>
        <p:spPr>
          <a:xfrm>
            <a:off x="5260286" y="1152821"/>
            <a:ext cx="1839286" cy="400110"/>
          </a:xfrm>
          <a:prstGeom prst="rect">
            <a:avLst/>
          </a:prstGeom>
          <a:noFill/>
          <a:ln>
            <a:solidFill>
              <a:schemeClr val="tx1"/>
            </a:solidFill>
          </a:ln>
        </p:spPr>
        <p:txBody>
          <a:bodyPr wrap="none" rtlCol="0">
            <a:spAutoFit/>
          </a:bodyPr>
          <a:lstStyle/>
          <a:p>
            <a:r>
              <a:rPr lang="en-US" sz="2000" dirty="0">
                <a:latin typeface="+mj-lt"/>
              </a:rPr>
              <a:t>KS-contextuality</a:t>
            </a:r>
          </a:p>
        </p:txBody>
      </p:sp>
      <p:sp>
        <p:nvSpPr>
          <p:cNvPr id="226" name="TextBox 225">
            <a:extLst>
              <a:ext uri="{FF2B5EF4-FFF2-40B4-BE49-F238E27FC236}">
                <a16:creationId xmlns:a16="http://schemas.microsoft.com/office/drawing/2014/main" id="{549B722F-3157-694D-BCD8-4AC19FE49C7F}"/>
              </a:ext>
            </a:extLst>
          </p:cNvPr>
          <p:cNvSpPr txBox="1"/>
          <p:nvPr/>
        </p:nvSpPr>
        <p:spPr>
          <a:xfrm>
            <a:off x="690641" y="2291329"/>
            <a:ext cx="2022926" cy="707886"/>
          </a:xfrm>
          <a:prstGeom prst="rect">
            <a:avLst/>
          </a:prstGeom>
          <a:noFill/>
          <a:ln>
            <a:solidFill>
              <a:schemeClr val="tx1"/>
            </a:solidFill>
          </a:ln>
        </p:spPr>
        <p:txBody>
          <a:bodyPr wrap="none" rtlCol="0">
            <a:spAutoFit/>
          </a:bodyPr>
          <a:lstStyle/>
          <a:p>
            <a:pPr algn="ctr"/>
            <a:r>
              <a:rPr lang="en-US" sz="2000" dirty="0" err="1">
                <a:latin typeface="+mj-lt"/>
              </a:rPr>
              <a:t>CbD</a:t>
            </a:r>
            <a:r>
              <a:rPr lang="en-US" sz="2000" dirty="0">
                <a:latin typeface="+mj-lt"/>
              </a:rPr>
              <a:t>-contextuality</a:t>
            </a:r>
          </a:p>
          <a:p>
            <a:pPr algn="ctr"/>
            <a:r>
              <a:rPr lang="en-US" sz="2000" dirty="0">
                <a:latin typeface="+mj-lt"/>
              </a:rPr>
              <a:t>(M-contextuality)</a:t>
            </a:r>
          </a:p>
        </p:txBody>
      </p:sp>
      <p:sp>
        <p:nvSpPr>
          <p:cNvPr id="254" name="TextBox 253">
            <a:extLst>
              <a:ext uri="{FF2B5EF4-FFF2-40B4-BE49-F238E27FC236}">
                <a16:creationId xmlns:a16="http://schemas.microsoft.com/office/drawing/2014/main" id="{FA0DB0D1-4895-074C-932C-92224B0FD7FC}"/>
              </a:ext>
            </a:extLst>
          </p:cNvPr>
          <p:cNvSpPr txBox="1"/>
          <p:nvPr/>
        </p:nvSpPr>
        <p:spPr>
          <a:xfrm>
            <a:off x="1208122" y="4364214"/>
            <a:ext cx="303288" cy="400110"/>
          </a:xfrm>
          <a:prstGeom prst="rect">
            <a:avLst/>
          </a:prstGeom>
          <a:noFill/>
          <a:ln w="19050">
            <a:solidFill>
              <a:schemeClr val="tx1"/>
            </a:solidFill>
          </a:ln>
        </p:spPr>
        <p:txBody>
          <a:bodyPr wrap="square" rtlCol="0">
            <a:spAutoFit/>
          </a:bodyPr>
          <a:lstStyle/>
          <a:p>
            <a:pPr algn="ctr"/>
            <a:r>
              <a:rPr lang="en-US" sz="2000" b="1" dirty="0">
                <a:latin typeface="+mj-lt"/>
              </a:rPr>
              <a:t>?</a:t>
            </a:r>
          </a:p>
        </p:txBody>
      </p:sp>
      <p:sp>
        <p:nvSpPr>
          <p:cNvPr id="255" name="TextBox 254">
            <a:extLst>
              <a:ext uri="{FF2B5EF4-FFF2-40B4-BE49-F238E27FC236}">
                <a16:creationId xmlns:a16="http://schemas.microsoft.com/office/drawing/2014/main" id="{A3538EB9-819C-9B42-8249-276807DF657C}"/>
              </a:ext>
            </a:extLst>
          </p:cNvPr>
          <p:cNvSpPr txBox="1"/>
          <p:nvPr/>
        </p:nvSpPr>
        <p:spPr>
          <a:xfrm>
            <a:off x="5538150" y="2710847"/>
            <a:ext cx="303288" cy="400110"/>
          </a:xfrm>
          <a:prstGeom prst="rect">
            <a:avLst/>
          </a:prstGeom>
          <a:noFill/>
          <a:ln w="19050">
            <a:solidFill>
              <a:schemeClr val="tx1"/>
            </a:solidFill>
          </a:ln>
        </p:spPr>
        <p:txBody>
          <a:bodyPr wrap="none" rtlCol="0">
            <a:spAutoFit/>
          </a:bodyPr>
          <a:lstStyle/>
          <a:p>
            <a:pPr algn="ctr"/>
            <a:r>
              <a:rPr lang="en-US" sz="2000" b="1" dirty="0">
                <a:latin typeface="+mj-lt"/>
              </a:rPr>
              <a:t>?</a:t>
            </a:r>
          </a:p>
        </p:txBody>
      </p:sp>
      <p:sp>
        <p:nvSpPr>
          <p:cNvPr id="256" name="TextBox 255">
            <a:extLst>
              <a:ext uri="{FF2B5EF4-FFF2-40B4-BE49-F238E27FC236}">
                <a16:creationId xmlns:a16="http://schemas.microsoft.com/office/drawing/2014/main" id="{64CDB36B-CF97-F040-BC0A-0ED176DCBCEC}"/>
              </a:ext>
            </a:extLst>
          </p:cNvPr>
          <p:cNvSpPr txBox="1"/>
          <p:nvPr/>
        </p:nvSpPr>
        <p:spPr>
          <a:xfrm>
            <a:off x="5538150" y="4017912"/>
            <a:ext cx="303288" cy="400110"/>
          </a:xfrm>
          <a:prstGeom prst="rect">
            <a:avLst/>
          </a:prstGeom>
          <a:noFill/>
          <a:ln>
            <a:solidFill>
              <a:schemeClr val="bg1">
                <a:lumMod val="50000"/>
              </a:schemeClr>
            </a:solidFill>
          </a:ln>
        </p:spPr>
        <p:txBody>
          <a:bodyPr wrap="none" rtlCol="0">
            <a:spAutoFit/>
          </a:bodyPr>
          <a:lstStyle/>
          <a:p>
            <a:pPr algn="ctr"/>
            <a:r>
              <a:rPr lang="en-US" sz="2000" dirty="0">
                <a:solidFill>
                  <a:schemeClr val="bg1">
                    <a:lumMod val="50000"/>
                  </a:schemeClr>
                </a:solidFill>
                <a:latin typeface="+mj-lt"/>
              </a:rPr>
              <a:t>?</a:t>
            </a:r>
          </a:p>
        </p:txBody>
      </p:sp>
    </p:spTree>
    <p:extLst>
      <p:ext uri="{BB962C8B-B14F-4D97-AF65-F5344CB8AC3E}">
        <p14:creationId xmlns:p14="http://schemas.microsoft.com/office/powerpoint/2010/main" val="344391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54" grpId="0" animBg="1"/>
      <p:bldP spid="255" grpId="0" animBg="1"/>
      <p:bldP spid="2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Parameter and outcome dependence, </a:t>
                </a:r>
                <a14:m>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𝒢</m:t>
                        </m:r>
                      </m:e>
                      <m:sup>
                        <m:r>
                          <m:rPr>
                            <m:sty m:val="p"/>
                          </m:rPr>
                          <a:rPr lang="en-US" sz="3200" b="0" i="0" smtClean="0">
                            <a:latin typeface="Cambria Math" panose="02040503050406030204" pitchFamily="18" charset="0"/>
                          </a:rPr>
                          <m:t>od</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pd</m:t>
                        </m:r>
                      </m:sup>
                    </m:sSup>
                  </m:oMath>
                </a14:m>
                <a:endParaRPr lang="en-US" sz="3200" dirty="0">
                  <a:effectLst/>
                </a:endParaRPr>
              </a:p>
            </p:txBody>
          </p:sp>
        </mc:Choice>
        <mc:Fallback xmlns="">
          <p:sp>
            <p:nvSpPr>
              <p:cNvPr id="2" name="Title 1">
                <a:extLst>
                  <a:ext uri="{FF2B5EF4-FFF2-40B4-BE49-F238E27FC236}">
                    <a16:creationId xmlns:a16="http://schemas.microsoft.com/office/drawing/2014/main" id="{BBFFFCEE-D338-0648-8A53-00C1EA98F594}"/>
                  </a:ext>
                </a:extLst>
              </p:cNvPr>
              <p:cNvSpPr>
                <a:spLocks noGrp="1" noRot="1" noChangeAspect="1" noMove="1" noResize="1" noEditPoints="1" noAdjustHandles="1" noChangeArrowheads="1" noChangeShapeType="1" noTextEdit="1"/>
              </p:cNvSpPr>
              <p:nvPr>
                <p:ph type="title"/>
              </p:nvPr>
            </p:nvSpPr>
            <p:spPr>
              <a:blipFill>
                <a:blip r:embed="rId3"/>
                <a:stretch>
                  <a:fillRect l="-1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50" y="1226714"/>
                <a:ext cx="8360972" cy="3916786"/>
              </a:xfrm>
            </p:spPr>
            <p:txBody>
              <a:bodyPr>
                <a:noAutofit/>
              </a:bodyPr>
              <a:lstStyle/>
              <a:p>
                <a:r>
                  <a:rPr lang="en-US" sz="2000" b="1" dirty="0"/>
                  <a:t>Proposition</a:t>
                </a:r>
                <a:r>
                  <a:rPr lang="en-US" sz="2000" dirty="0"/>
                  <a:t>: </a:t>
                </a:r>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𝒢</m:t>
                        </m:r>
                      </m:e>
                      <m:sup>
                        <m:r>
                          <m:rPr>
                            <m:sty m:val="p"/>
                          </m:rPr>
                          <a:rPr lang="en-US" sz="2000">
                            <a:latin typeface="Cambria Math" panose="02040503050406030204" pitchFamily="18" charset="0"/>
                          </a:rPr>
                          <m:t>od</m:t>
                        </m:r>
                        <m:r>
                          <a:rPr lang="en-US" sz="2000">
                            <a:latin typeface="Cambria Math" panose="02040503050406030204" pitchFamily="18" charset="0"/>
                          </a:rPr>
                          <m:t>,</m:t>
                        </m:r>
                        <m:r>
                          <m:rPr>
                            <m:sty m:val="p"/>
                          </m:rPr>
                          <a:rPr lang="en-US" sz="2000">
                            <a:latin typeface="Cambria Math" panose="02040503050406030204" pitchFamily="18" charset="0"/>
                          </a:rPr>
                          <m:t>pd</m:t>
                        </m:r>
                      </m:sup>
                    </m:sSup>
                  </m:oMath>
                </a14:m>
                <a:r>
                  <a:rPr lang="en-US" sz="2000" b="0" i="1" dirty="0">
                    <a:effectLst/>
                    <a:latin typeface="Calibri" panose="020F0502020204030204" pitchFamily="34" charset="0"/>
                    <a:cs typeface="Calibri" panose="020F0502020204030204" pitchFamily="34" charset="0"/>
                  </a:rPr>
                  <a:t>-contextuality is strictly stronger than </a:t>
                </a:r>
                <a:r>
                  <a:rPr lang="en-US" sz="2000" b="0" i="1" dirty="0" err="1">
                    <a:effectLst/>
                    <a:latin typeface="Calibri" panose="020F0502020204030204" pitchFamily="34" charset="0"/>
                    <a:cs typeface="Calibri" panose="020F0502020204030204" pitchFamily="34" charset="0"/>
                  </a:rPr>
                  <a:t>CbD</a:t>
                </a:r>
                <a:r>
                  <a:rPr lang="en-US" sz="2000" b="0" i="1" dirty="0">
                    <a:effectLst/>
                    <a:latin typeface="Calibri" panose="020F0502020204030204" pitchFamily="34" charset="0"/>
                    <a:cs typeface="Calibri" panose="020F0502020204030204" pitchFamily="34" charset="0"/>
                  </a:rPr>
                  <a:t>-contextuality</a:t>
                </a:r>
              </a:p>
              <a:p>
                <a:pPr lvl="1"/>
                <a:r>
                  <a:rPr lang="en-US" sz="2000" b="0" dirty="0">
                    <a:effectLst/>
                  </a:rPr>
                  <a:t>Stronger: </a:t>
                </a:r>
                <a14:m>
                  <m:oMath xmlns:m="http://schemas.openxmlformats.org/officeDocument/2006/math">
                    <m:sSup>
                      <m:sSupPr>
                        <m:ctrlPr>
                          <a:rPr lang="en-US" sz="2000" b="0" i="1" smtClean="0">
                            <a:effectLst/>
                            <a:latin typeface="Cambria Math" panose="02040503050406030204" pitchFamily="18" charset="0"/>
                          </a:rPr>
                        </m:ctrlPr>
                      </m:sSupPr>
                      <m:e>
                        <m:r>
                          <a:rPr lang="en-US" sz="2000" b="0" i="1" smtClean="0">
                            <a:effectLst/>
                            <a:latin typeface="Cambria Math" panose="02040503050406030204" pitchFamily="18" charset="0"/>
                          </a:rPr>
                          <m:t>𝐺</m:t>
                        </m:r>
                      </m:e>
                      <m:sup>
                        <m:r>
                          <m:rPr>
                            <m:sty m:val="p"/>
                          </m:rPr>
                          <a:rPr lang="en-US" sz="2000" b="0" i="0" smtClean="0">
                            <a:effectLst/>
                            <a:latin typeface="Cambria Math" panose="02040503050406030204" pitchFamily="18" charset="0"/>
                          </a:rPr>
                          <m:t>pd</m:t>
                        </m:r>
                      </m:sup>
                    </m:sSup>
                  </m:oMath>
                </a14:m>
                <a:r>
                  <a:rPr lang="en-US" sz="2000" dirty="0">
                    <a:effectLst/>
                  </a:rPr>
                  <a:t> is a subgraph of any graph in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𝒢</m:t>
                        </m:r>
                      </m:e>
                      <m:sup>
                        <m:r>
                          <m:rPr>
                            <m:sty m:val="p"/>
                          </m:rPr>
                          <a:rPr lang="en-US" sz="2000">
                            <a:latin typeface="Cambria Math" panose="02040503050406030204" pitchFamily="18" charset="0"/>
                          </a:rPr>
                          <m:t>od</m:t>
                        </m:r>
                        <m:r>
                          <a:rPr lang="en-US" sz="2000">
                            <a:latin typeface="Cambria Math" panose="02040503050406030204" pitchFamily="18" charset="0"/>
                          </a:rPr>
                          <m:t>,</m:t>
                        </m:r>
                        <m:r>
                          <m:rPr>
                            <m:sty m:val="p"/>
                          </m:rPr>
                          <a:rPr lang="en-US" sz="2000">
                            <a:latin typeface="Cambria Math" panose="02040503050406030204" pitchFamily="18" charset="0"/>
                          </a:rPr>
                          <m:t>pd</m:t>
                        </m:r>
                      </m:sup>
                    </m:sSup>
                  </m:oMath>
                </a14:m>
                <a:endParaRPr lang="en-US" sz="2000" dirty="0">
                  <a:effectLst/>
                </a:endParaRPr>
              </a:p>
              <a:p>
                <a:pPr lvl="1"/>
                <a:r>
                  <a:rPr lang="en-US" sz="2000" dirty="0"/>
                  <a:t>Strict: </a:t>
                </a:r>
                <a:r>
                  <a:rPr lang="en-US" sz="2000" dirty="0">
                    <a:effectLst/>
                  </a:rPr>
                  <a:t>example on next slide</a:t>
                </a:r>
              </a:p>
              <a:p>
                <a:r>
                  <a:rPr lang="en-US" sz="2000" b="1" dirty="0"/>
                  <a:t>Proposition</a:t>
                </a:r>
                <a:r>
                  <a:rPr lang="en-US" sz="2000" dirty="0"/>
                  <a:t>: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𝒢</m:t>
                        </m:r>
                      </m:e>
                      <m:sup>
                        <m:r>
                          <m:rPr>
                            <m:sty m:val="p"/>
                          </m:rPr>
                          <a:rPr lang="en-US" sz="2000">
                            <a:latin typeface="Cambria Math" panose="02040503050406030204" pitchFamily="18" charset="0"/>
                          </a:rPr>
                          <m:t>od</m:t>
                        </m:r>
                        <m:r>
                          <a:rPr lang="en-US" sz="2000">
                            <a:latin typeface="Cambria Math" panose="02040503050406030204" pitchFamily="18" charset="0"/>
                          </a:rPr>
                          <m:t>,</m:t>
                        </m:r>
                        <m:r>
                          <m:rPr>
                            <m:sty m:val="p"/>
                          </m:rPr>
                          <a:rPr lang="en-US" sz="2000">
                            <a:latin typeface="Cambria Math" panose="02040503050406030204" pitchFamily="18" charset="0"/>
                          </a:rPr>
                          <m:t>pd</m:t>
                        </m:r>
                      </m:sup>
                    </m:sSup>
                  </m:oMath>
                </a14:m>
                <a:r>
                  <a:rPr lang="en-US" sz="2000" i="1" dirty="0">
                    <a:latin typeface="Calibri" panose="020F0502020204030204" pitchFamily="34" charset="0"/>
                    <a:cs typeface="Calibri" panose="020F0502020204030204" pitchFamily="34" charset="0"/>
                  </a:rPr>
                  <a:t>-contextuality is non-empty</a:t>
                </a:r>
                <a:endParaRPr lang="en-US" sz="2000" dirty="0">
                  <a:effectLst/>
                </a:endParaRP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50" y="1226714"/>
                <a:ext cx="8360972" cy="3916786"/>
              </a:xfrm>
              <a:blipFill>
                <a:blip r:embed="rId4"/>
                <a:stretch>
                  <a:fillRect l="-607" t="-1294"/>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2E22F8A7-7135-2E4E-B46B-ADC2B31DF584}"/>
              </a:ext>
            </a:extLst>
          </p:cNvPr>
          <p:cNvGrpSpPr/>
          <p:nvPr/>
        </p:nvGrpSpPr>
        <p:grpSpPr>
          <a:xfrm>
            <a:off x="6656269" y="2809611"/>
            <a:ext cx="1859081" cy="1143320"/>
            <a:chOff x="6656269" y="2809611"/>
            <a:chExt cx="1859081" cy="1143320"/>
          </a:xfrm>
        </p:grpSpPr>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375C16D-0A9A-5B4E-AF13-7A250A8E0566}"/>
                    </a:ext>
                  </a:extLst>
                </p:cNvPr>
                <p:cNvSpPr/>
                <p:nvPr/>
              </p:nvSpPr>
              <p:spPr>
                <a:xfrm>
                  <a:off x="7859231" y="3632892"/>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a:solidFill>
                        <a:schemeClr val="tx1"/>
                      </a:solidFill>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𝐵</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7" name="Oval 6">
                  <a:extLst>
                    <a:ext uri="{FF2B5EF4-FFF2-40B4-BE49-F238E27FC236}">
                      <a16:creationId xmlns:a16="http://schemas.microsoft.com/office/drawing/2014/main" id="{E375C16D-0A9A-5B4E-AF13-7A250A8E0566}"/>
                    </a:ext>
                  </a:extLst>
                </p:cNvPr>
                <p:cNvSpPr>
                  <a:spLocks noRot="1" noChangeAspect="1" noMove="1" noResize="1" noEditPoints="1" noAdjustHandles="1" noChangeArrowheads="1" noChangeShapeType="1" noTextEdit="1"/>
                </p:cNvSpPr>
                <p:nvPr/>
              </p:nvSpPr>
              <p:spPr>
                <a:xfrm>
                  <a:off x="7859231" y="3632892"/>
                  <a:ext cx="320040" cy="320039"/>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F18A2494-A1BA-6842-B582-A53C99AE5987}"/>
                    </a:ext>
                  </a:extLst>
                </p:cNvPr>
                <p:cNvSpPr/>
                <p:nvPr/>
              </p:nvSpPr>
              <p:spPr>
                <a:xfrm>
                  <a:off x="8195310" y="2809611"/>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𝑏</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8" name="Oval 7">
                  <a:extLst>
                    <a:ext uri="{FF2B5EF4-FFF2-40B4-BE49-F238E27FC236}">
                      <a16:creationId xmlns:a16="http://schemas.microsoft.com/office/drawing/2014/main" id="{F18A2494-A1BA-6842-B582-A53C99AE5987}"/>
                    </a:ext>
                  </a:extLst>
                </p:cNvPr>
                <p:cNvSpPr>
                  <a:spLocks noRot="1" noChangeAspect="1" noMove="1" noResize="1" noEditPoints="1" noAdjustHandles="1" noChangeArrowheads="1" noChangeShapeType="1" noTextEdit="1"/>
                </p:cNvSpPr>
                <p:nvPr/>
              </p:nvSpPr>
              <p:spPr>
                <a:xfrm>
                  <a:off x="8195310" y="2809611"/>
                  <a:ext cx="320040" cy="320038"/>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9F0DF16E-7480-244E-932E-D1C73809E857}"/>
                    </a:ext>
                  </a:extLst>
                </p:cNvPr>
                <p:cNvSpPr/>
                <p:nvPr/>
              </p:nvSpPr>
              <p:spPr>
                <a:xfrm>
                  <a:off x="6656269" y="2809611"/>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9" name="Oval 8">
                  <a:extLst>
                    <a:ext uri="{FF2B5EF4-FFF2-40B4-BE49-F238E27FC236}">
                      <a16:creationId xmlns:a16="http://schemas.microsoft.com/office/drawing/2014/main" id="{9F0DF16E-7480-244E-932E-D1C73809E857}"/>
                    </a:ext>
                  </a:extLst>
                </p:cNvPr>
                <p:cNvSpPr>
                  <a:spLocks noRot="1" noChangeAspect="1" noMove="1" noResize="1" noEditPoints="1" noAdjustHandles="1" noChangeArrowheads="1" noChangeShapeType="1" noTextEdit="1"/>
                </p:cNvSpPr>
                <p:nvPr/>
              </p:nvSpPr>
              <p:spPr>
                <a:xfrm>
                  <a:off x="6656269" y="2809611"/>
                  <a:ext cx="320040" cy="320038"/>
                </a:xfrm>
                <a:prstGeom prst="ellipse">
                  <a:avLst/>
                </a:prstGeom>
                <a:blipFill>
                  <a:blip r:embed="rId7"/>
                  <a:stretch>
                    <a:fillRect/>
                  </a:stretch>
                </a:blipFill>
                <a:ln>
                  <a:solidFill>
                    <a:schemeClr val="tx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969B9933-D478-2F44-A4D6-58A14DBDF2EB}"/>
                </a:ext>
              </a:extLst>
            </p:cNvPr>
            <p:cNvSpPr/>
            <p:nvPr/>
          </p:nvSpPr>
          <p:spPr>
            <a:xfrm>
              <a:off x="6999661" y="3632892"/>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A</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16C3AB08-97AB-3C42-A3E2-4C1F3A19C012}"/>
                </a:ext>
              </a:extLst>
            </p:cNvPr>
            <p:cNvCxnSpPr>
              <a:cxnSpLocks/>
              <a:stCxn id="15" idx="4"/>
              <a:endCxn id="7" idx="0"/>
            </p:cNvCxnSpPr>
            <p:nvPr/>
          </p:nvCxnSpPr>
          <p:spPr>
            <a:xfrm>
              <a:off x="7593224" y="3131185"/>
              <a:ext cx="426027" cy="5017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68304B-C827-744D-9A79-CCBD02777CB6}"/>
                </a:ext>
              </a:extLst>
            </p:cNvPr>
            <p:cNvCxnSpPr>
              <a:cxnSpLocks/>
              <a:stCxn id="15" idx="4"/>
              <a:endCxn id="10" idx="0"/>
            </p:cNvCxnSpPr>
            <p:nvPr/>
          </p:nvCxnSpPr>
          <p:spPr>
            <a:xfrm flipH="1">
              <a:off x="7159681" y="3131185"/>
              <a:ext cx="433543" cy="5017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EE4181E-D71B-684A-9C6C-39EBCEE37BA2}"/>
                </a:ext>
              </a:extLst>
            </p:cNvPr>
            <p:cNvCxnSpPr>
              <a:cxnSpLocks/>
              <a:stCxn id="9" idx="4"/>
              <a:endCxn id="10" idx="0"/>
            </p:cNvCxnSpPr>
            <p:nvPr/>
          </p:nvCxnSpPr>
          <p:spPr>
            <a:xfrm>
              <a:off x="6816289" y="3129649"/>
              <a:ext cx="343392" cy="5032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9DC579A-C288-6142-81C0-ED9BB0BEEA28}"/>
                </a:ext>
              </a:extLst>
            </p:cNvPr>
            <p:cNvCxnSpPr>
              <a:cxnSpLocks/>
              <a:stCxn id="8" idx="4"/>
              <a:endCxn id="7" idx="0"/>
            </p:cNvCxnSpPr>
            <p:nvPr/>
          </p:nvCxnSpPr>
          <p:spPr>
            <a:xfrm flipH="1">
              <a:off x="8019251" y="3129649"/>
              <a:ext cx="336079" cy="503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D0506B3B-5F28-B74F-9A0A-BFC1F5C20852}"/>
                    </a:ext>
                  </a:extLst>
                </p:cNvPr>
                <p:cNvSpPr/>
                <p:nvPr/>
              </p:nvSpPr>
              <p:spPr>
                <a:xfrm>
                  <a:off x="7433204" y="2811146"/>
                  <a:ext cx="320040" cy="32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5" name="Oval 14">
                  <a:extLst>
                    <a:ext uri="{FF2B5EF4-FFF2-40B4-BE49-F238E27FC236}">
                      <a16:creationId xmlns:a16="http://schemas.microsoft.com/office/drawing/2014/main" id="{D0506B3B-5F28-B74F-9A0A-BFC1F5C20852}"/>
                    </a:ext>
                  </a:extLst>
                </p:cNvPr>
                <p:cNvSpPr>
                  <a:spLocks noRot="1" noChangeAspect="1" noMove="1" noResize="1" noEditPoints="1" noAdjustHandles="1" noChangeArrowheads="1" noChangeShapeType="1" noTextEdit="1"/>
                </p:cNvSpPr>
                <p:nvPr/>
              </p:nvSpPr>
              <p:spPr>
                <a:xfrm>
                  <a:off x="7433204" y="2811146"/>
                  <a:ext cx="320040" cy="320039"/>
                </a:xfrm>
                <a:prstGeom prst="ellipse">
                  <a:avLst/>
                </a:prstGeom>
                <a:blipFill>
                  <a:blip r:embed="rId8"/>
                  <a:stretch>
                    <a:fillRect/>
                  </a:stretch>
                </a:blipFill>
                <a:ln>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DC2876B1-9573-F64C-937C-D54D5013F70F}"/>
                </a:ext>
              </a:extLst>
            </p:cNvPr>
            <p:cNvCxnSpPr>
              <a:cxnSpLocks/>
              <a:stCxn id="9" idx="5"/>
              <a:endCxn id="7" idx="0"/>
            </p:cNvCxnSpPr>
            <p:nvPr/>
          </p:nvCxnSpPr>
          <p:spPr>
            <a:xfrm>
              <a:off x="6929440" y="3082781"/>
              <a:ext cx="1089811" cy="550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AF44DA9-D25B-FA4B-BFC7-2FA8E3FDCA0B}"/>
                </a:ext>
              </a:extLst>
            </p:cNvPr>
            <p:cNvCxnSpPr>
              <a:cxnSpLocks/>
              <a:stCxn id="8" idx="3"/>
              <a:endCxn id="10" idx="0"/>
            </p:cNvCxnSpPr>
            <p:nvPr/>
          </p:nvCxnSpPr>
          <p:spPr>
            <a:xfrm flipH="1">
              <a:off x="7159681" y="3082781"/>
              <a:ext cx="1082498" cy="5501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a:extLst>
              <a:ext uri="{FF2B5EF4-FFF2-40B4-BE49-F238E27FC236}">
                <a16:creationId xmlns:a16="http://schemas.microsoft.com/office/drawing/2014/main" id="{12F68BFE-A53B-ED42-80FE-13E25EF261FD}"/>
              </a:ext>
            </a:extLst>
          </p:cNvPr>
          <p:cNvCxnSpPr>
            <a:cxnSpLocks/>
            <a:stCxn id="10" idx="6"/>
            <a:endCxn id="7" idx="2"/>
          </p:cNvCxnSpPr>
          <p:nvPr/>
        </p:nvCxnSpPr>
        <p:spPr>
          <a:xfrm>
            <a:off x="7319701" y="3792912"/>
            <a:ext cx="5395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68D445B2-E9BD-A54D-ACC4-925A1FD8EDBA}"/>
                  </a:ext>
                </a:extLst>
              </p:cNvPr>
              <p:cNvGraphicFramePr>
                <a:graphicFrameLocks noGrp="1"/>
              </p:cNvGraphicFramePr>
              <p:nvPr>
                <p:extLst>
                  <p:ext uri="{D42A27DB-BD31-4B8C-83A1-F6EECF244321}">
                    <p14:modId xmlns:p14="http://schemas.microsoft.com/office/powerpoint/2010/main" val="10730331"/>
                  </p:ext>
                </p:extLst>
              </p:nvPr>
            </p:nvGraphicFramePr>
            <p:xfrm>
              <a:off x="2006099" y="2610848"/>
              <a:ext cx="4180940" cy="1636131"/>
            </p:xfrm>
            <a:graphic>
              <a:graphicData uri="http://schemas.openxmlformats.org/drawingml/2006/table">
                <a:tbl>
                  <a:tblPr firstRow="1" bandRow="1">
                    <a:tableStyleId>{2D5ABB26-0587-4C30-8999-92F81FD0307C}</a:tableStyleId>
                  </a:tblPr>
                  <a:tblGrid>
                    <a:gridCol w="1045235">
                      <a:extLst>
                        <a:ext uri="{9D8B030D-6E8A-4147-A177-3AD203B41FA5}">
                          <a16:colId xmlns:a16="http://schemas.microsoft.com/office/drawing/2014/main" val="3261426451"/>
                        </a:ext>
                      </a:extLst>
                    </a:gridCol>
                    <a:gridCol w="1045235">
                      <a:extLst>
                        <a:ext uri="{9D8B030D-6E8A-4147-A177-3AD203B41FA5}">
                          <a16:colId xmlns:a16="http://schemas.microsoft.com/office/drawing/2014/main" val="128139225"/>
                        </a:ext>
                      </a:extLst>
                    </a:gridCol>
                    <a:gridCol w="1045235">
                      <a:extLst>
                        <a:ext uri="{9D8B030D-6E8A-4147-A177-3AD203B41FA5}">
                          <a16:colId xmlns:a16="http://schemas.microsoft.com/office/drawing/2014/main" val="1052576813"/>
                        </a:ext>
                      </a:extLst>
                    </a:gridCol>
                    <a:gridCol w="1045235">
                      <a:extLst>
                        <a:ext uri="{9D8B030D-6E8A-4147-A177-3AD203B41FA5}">
                          <a16:colId xmlns:a16="http://schemas.microsoft.com/office/drawing/2014/main" val="2496144685"/>
                        </a:ext>
                      </a:extLst>
                    </a:gridCol>
                  </a:tblGrid>
                  <a:tr h="523611">
                    <a:tc>
                      <a:txBody>
                        <a:bodyPr/>
                        <a:lstStyle/>
                        <a:p>
                          <a:pPr/>
                          <a14:m>
                            <m:oMathPara xmlns:m="http://schemas.openxmlformats.org/officeDocument/2006/math">
                              <m:oMathParaPr>
                                <m:jc m:val="right"/>
                              </m:oMathParaPr>
                              <m:oMath xmlns:m="http://schemas.openxmlformats.org/officeDocument/2006/math">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𝐵</m:t>
                                    </m:r>
                                  </m:e>
                                  <m:e>
                                    <m:r>
                                      <a:rPr lang="en-US" sz="1800" b="0" i="1" smtClean="0">
                                        <a:latin typeface="Cambria Math" panose="02040503050406030204" pitchFamily="18" charset="0"/>
                                      </a:rPr>
                                      <m:t>𝑎</m:t>
                                    </m:r>
                                  </m:e>
                                </m:d>
                                <m:r>
                                  <a:rPr lang="en-US" sz="1800" b="0" i="1" smtClean="0">
                                    <a:latin typeface="Cambria Math" panose="02040503050406030204" pitchFamily="18" charset="0"/>
                                  </a:rPr>
                                  <m:t>:</m:t>
                                </m:r>
                              </m:oMath>
                            </m:oMathPara>
                          </a14:m>
                          <a:endParaRPr lang="en-US"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=1</m:t>
                                </m:r>
                              </m:oMath>
                            </m:oMathPara>
                          </a14:m>
                          <a:endParaRPr lang="en-US"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=2</m:t>
                                </m:r>
                              </m:oMath>
                            </m:oMathPara>
                          </a14:m>
                          <a:endParaRPr lang="en-US"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=3</m:t>
                                </m:r>
                              </m:oMath>
                            </m:oMathPara>
                          </a14:m>
                          <a:endParaRPr lang="en-US"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362255"/>
                      </a:ext>
                    </a:extLst>
                  </a:tr>
                  <a:tr h="370840">
                    <a:tc>
                      <a:txBody>
                        <a:bodyPr/>
                        <a:lstStyle/>
                        <a:p>
                          <a:pPr algn="r"/>
                          <a:r>
                            <a:rPr lang="en-US" sz="1800" b="0" dirty="0"/>
                            <a:t> </a:t>
                          </a:r>
                          <a14:m>
                            <m:oMath xmlns:m="http://schemas.openxmlformats.org/officeDocument/2006/math">
                              <m:r>
                                <a:rPr lang="en-US" sz="1800" b="0" i="1" smtClean="0">
                                  <a:latin typeface="Cambria Math" panose="02040503050406030204" pitchFamily="18" charset="0"/>
                                </a:rPr>
                                <m:t>𝐵</m:t>
                              </m:r>
                              <m:r>
                                <a:rPr lang="en-US" sz="1800" b="0" i="1" smtClean="0">
                                  <a:latin typeface="Cambria Math" panose="02040503050406030204" pitchFamily="18" charset="0"/>
                                </a:rPr>
                                <m:t>=1</m:t>
                              </m:r>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0792686"/>
                      </a:ext>
                    </a:extLst>
                  </a:tr>
                  <a:tr h="370840">
                    <a:tc>
                      <a:txBody>
                        <a:bodyPr/>
                        <a:lstStyle/>
                        <a:p>
                          <a:pPr algn="r"/>
                          <a:r>
                            <a:rPr lang="en-US" sz="1800" b="0" dirty="0"/>
                            <a:t> </a:t>
                          </a:r>
                          <a14:m>
                            <m:oMath xmlns:m="http://schemas.openxmlformats.org/officeDocument/2006/math">
                              <m:r>
                                <a:rPr lang="en-US" sz="1800" b="0" i="1" smtClean="0">
                                  <a:latin typeface="Cambria Math" panose="02040503050406030204" pitchFamily="18" charset="0"/>
                                </a:rPr>
                                <m:t>𝐵</m:t>
                              </m:r>
                              <m:r>
                                <a:rPr lang="en-US" sz="1800" b="0" i="1" smtClean="0">
                                  <a:latin typeface="Cambria Math" panose="02040503050406030204" pitchFamily="18" charset="0"/>
                                </a:rPr>
                                <m:t>=2</m:t>
                              </m:r>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878011"/>
                      </a:ext>
                    </a:extLst>
                  </a:tr>
                  <a:tr h="370840">
                    <a:tc>
                      <a:txBody>
                        <a:bodyPr/>
                        <a:lstStyle/>
                        <a:p>
                          <a:pPr algn="r"/>
                          <a:r>
                            <a:rPr lang="en-US" sz="1800" b="0" dirty="0"/>
                            <a:t> </a:t>
                          </a:r>
                          <a14:m>
                            <m:oMath xmlns:m="http://schemas.openxmlformats.org/officeDocument/2006/math">
                              <m:r>
                                <a:rPr lang="en-US" sz="1800" b="0" i="1" smtClean="0">
                                  <a:latin typeface="Cambria Math" panose="02040503050406030204" pitchFamily="18" charset="0"/>
                                </a:rPr>
                                <m:t>𝐵</m:t>
                              </m:r>
                              <m:r>
                                <a:rPr lang="en-US" sz="1800" b="0" i="1" smtClean="0">
                                  <a:latin typeface="Cambria Math" panose="02040503050406030204" pitchFamily="18" charset="0"/>
                                </a:rPr>
                                <m:t>=3</m:t>
                              </m:r>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325152"/>
                      </a:ext>
                    </a:extLst>
                  </a:tr>
                </a:tbl>
              </a:graphicData>
            </a:graphic>
          </p:graphicFrame>
        </mc:Choice>
        <mc:Fallback xmlns="">
          <p:graphicFrame>
            <p:nvGraphicFramePr>
              <p:cNvPr id="21" name="Table 20">
                <a:extLst>
                  <a:ext uri="{FF2B5EF4-FFF2-40B4-BE49-F238E27FC236}">
                    <a16:creationId xmlns:a16="http://schemas.microsoft.com/office/drawing/2014/main" id="{68D445B2-E9BD-A54D-ACC4-925A1FD8EDBA}"/>
                  </a:ext>
                </a:extLst>
              </p:cNvPr>
              <p:cNvGraphicFramePr>
                <a:graphicFrameLocks noGrp="1"/>
              </p:cNvGraphicFramePr>
              <p:nvPr>
                <p:extLst>
                  <p:ext uri="{D42A27DB-BD31-4B8C-83A1-F6EECF244321}">
                    <p14:modId xmlns:p14="http://schemas.microsoft.com/office/powerpoint/2010/main" val="10730331"/>
                  </p:ext>
                </p:extLst>
              </p:nvPr>
            </p:nvGraphicFramePr>
            <p:xfrm>
              <a:off x="2006099" y="2610848"/>
              <a:ext cx="4180940" cy="1636131"/>
            </p:xfrm>
            <a:graphic>
              <a:graphicData uri="http://schemas.openxmlformats.org/drawingml/2006/table">
                <a:tbl>
                  <a:tblPr firstRow="1" bandRow="1">
                    <a:tableStyleId>{2D5ABB26-0587-4C30-8999-92F81FD0307C}</a:tableStyleId>
                  </a:tblPr>
                  <a:tblGrid>
                    <a:gridCol w="1045235">
                      <a:extLst>
                        <a:ext uri="{9D8B030D-6E8A-4147-A177-3AD203B41FA5}">
                          <a16:colId xmlns:a16="http://schemas.microsoft.com/office/drawing/2014/main" val="3261426451"/>
                        </a:ext>
                      </a:extLst>
                    </a:gridCol>
                    <a:gridCol w="1045235">
                      <a:extLst>
                        <a:ext uri="{9D8B030D-6E8A-4147-A177-3AD203B41FA5}">
                          <a16:colId xmlns:a16="http://schemas.microsoft.com/office/drawing/2014/main" val="128139225"/>
                        </a:ext>
                      </a:extLst>
                    </a:gridCol>
                    <a:gridCol w="1045235">
                      <a:extLst>
                        <a:ext uri="{9D8B030D-6E8A-4147-A177-3AD203B41FA5}">
                          <a16:colId xmlns:a16="http://schemas.microsoft.com/office/drawing/2014/main" val="1052576813"/>
                        </a:ext>
                      </a:extLst>
                    </a:gridCol>
                    <a:gridCol w="1045235">
                      <a:extLst>
                        <a:ext uri="{9D8B030D-6E8A-4147-A177-3AD203B41FA5}">
                          <a16:colId xmlns:a16="http://schemas.microsoft.com/office/drawing/2014/main" val="2496144685"/>
                        </a:ext>
                      </a:extLst>
                    </a:gridCol>
                  </a:tblGrid>
                  <a:tr h="523611">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r="-298795" b="-216667"/>
                          </a:stretch>
                        </a:blipFill>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00000" r="-198795" b="-216667"/>
                          </a:stretch>
                        </a:blipFill>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02439" r="-101220" b="-216667"/>
                          </a:stretch>
                        </a:blipFill>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98795" b="-216667"/>
                          </a:stretch>
                        </a:blipFill>
                      </a:tcPr>
                    </a:tc>
                    <a:extLst>
                      <a:ext uri="{0D108BD9-81ED-4DB2-BD59-A6C34878D82A}">
                        <a16:rowId xmlns:a16="http://schemas.microsoft.com/office/drawing/2014/main" val="178362255"/>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t="-144828" r="-298795" b="-2137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00000" t="-144828" r="-198795" b="-2137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02439" t="-144828" r="-101220" b="-2137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98795" t="-144828" b="-213793"/>
                          </a:stretch>
                        </a:blipFill>
                      </a:tcPr>
                    </a:tc>
                    <a:extLst>
                      <a:ext uri="{0D108BD9-81ED-4DB2-BD59-A6C34878D82A}">
                        <a16:rowId xmlns:a16="http://schemas.microsoft.com/office/drawing/2014/main" val="3630792686"/>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t="-236667" r="-298795" b="-10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00000" t="-236667" r="-198795" b="-10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02439" t="-236667" r="-101220" b="-10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98795" t="-236667" b="-106667"/>
                          </a:stretch>
                        </a:blipFill>
                      </a:tcPr>
                    </a:tc>
                    <a:extLst>
                      <a:ext uri="{0D108BD9-81ED-4DB2-BD59-A6C34878D82A}">
                        <a16:rowId xmlns:a16="http://schemas.microsoft.com/office/drawing/2014/main" val="3950878011"/>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t="-348276" r="-298795" b="-1034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00000" t="-348276" r="-198795" b="-1034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02439" t="-348276" r="-101220" b="-1034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98795" t="-348276" b="-10345"/>
                          </a:stretch>
                        </a:blipFill>
                      </a:tcPr>
                    </a:tc>
                    <a:extLst>
                      <a:ext uri="{0D108BD9-81ED-4DB2-BD59-A6C34878D82A}">
                        <a16:rowId xmlns:a16="http://schemas.microsoft.com/office/drawing/2014/main" val="2997325152"/>
                      </a:ext>
                    </a:extLst>
                  </a:tr>
                </a:tbl>
              </a:graphicData>
            </a:graphic>
          </p:graphicFrame>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E324A33-B847-5243-B885-384898DB7460}"/>
                  </a:ext>
                </a:extLst>
              </p:cNvPr>
              <p:cNvSpPr txBox="1"/>
              <p:nvPr/>
            </p:nvSpPr>
            <p:spPr>
              <a:xfrm>
                <a:off x="886374" y="3159448"/>
                <a:ext cx="961353" cy="723275"/>
              </a:xfrm>
              <a:prstGeom prst="rect">
                <a:avLst/>
              </a:prstGeom>
              <a:noFill/>
            </p:spPr>
            <p:txBody>
              <a:bodyPr wrap="none" rtlCol="0">
                <a:spAutoFit/>
              </a:bodyPr>
              <a:lstStyle/>
              <a:p>
                <a:pPr algn="ctr">
                  <a:spcBef>
                    <a:spcPts val="1200"/>
                  </a:spcBef>
                </a:pPr>
                <a:r>
                  <a:rPr lang="en-US" b="0" dirty="0"/>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=1</m:t>
                    </m:r>
                  </m:oMath>
                </a14:m>
                <a:endParaRPr lang="en-US" b="0" dirty="0"/>
              </a:p>
              <a:p>
                <a:pPr algn="ctr">
                  <a:spcBef>
                    <a:spcPts val="600"/>
                  </a:spcBef>
                </a:pPr>
                <a:r>
                  <a:rPr lang="en-US" dirty="0"/>
                  <a:t>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𝑏</m:t>
                        </m:r>
                      </m:e>
                    </m:d>
                    <m:r>
                      <a:rPr lang="en-US" i="1">
                        <a:latin typeface="Cambria Math" panose="02040503050406030204" pitchFamily="18" charset="0"/>
                      </a:rPr>
                      <m:t>=1</m:t>
                    </m:r>
                  </m:oMath>
                </a14:m>
                <a:endParaRPr lang="en-US" dirty="0"/>
              </a:p>
            </p:txBody>
          </p:sp>
        </mc:Choice>
        <mc:Fallback xmlns="">
          <p:sp>
            <p:nvSpPr>
              <p:cNvPr id="23" name="TextBox 22">
                <a:extLst>
                  <a:ext uri="{FF2B5EF4-FFF2-40B4-BE49-F238E27FC236}">
                    <a16:creationId xmlns:a16="http://schemas.microsoft.com/office/drawing/2014/main" id="{EE324A33-B847-5243-B885-384898DB7460}"/>
                  </a:ext>
                </a:extLst>
              </p:cNvPr>
              <p:cNvSpPr txBox="1">
                <a:spLocks noRot="1" noChangeAspect="1" noMove="1" noResize="1" noEditPoints="1" noAdjustHandles="1" noChangeArrowheads="1" noChangeShapeType="1" noTextEdit="1"/>
              </p:cNvSpPr>
              <p:nvPr/>
            </p:nvSpPr>
            <p:spPr>
              <a:xfrm>
                <a:off x="886374" y="3159448"/>
                <a:ext cx="961353" cy="723275"/>
              </a:xfrm>
              <a:prstGeom prst="rect">
                <a:avLst/>
              </a:prstGeom>
              <a:blipFill>
                <a:blip r:embed="rId10"/>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17B75A95-CC01-5243-A955-C901E0B2D7B7}"/>
              </a:ext>
            </a:extLst>
          </p:cNvPr>
          <p:cNvSpPr txBox="1"/>
          <p:nvPr/>
        </p:nvSpPr>
        <p:spPr>
          <a:xfrm>
            <a:off x="891606" y="4373328"/>
            <a:ext cx="5237396" cy="369332"/>
          </a:xfrm>
          <a:prstGeom prst="rect">
            <a:avLst/>
          </a:prstGeom>
          <a:noFill/>
        </p:spPr>
        <p:txBody>
          <a:bodyPr wrap="none" rtlCol="0">
            <a:spAutoFit/>
          </a:bodyPr>
          <a:lstStyle/>
          <a:p>
            <a:r>
              <a:rPr lang="en-US" dirty="0"/>
              <a:t>Adapted from Example 1 of </a:t>
            </a:r>
            <a:r>
              <a:rPr lang="en-US" dirty="0" err="1"/>
              <a:t>Dzhafarov</a:t>
            </a:r>
            <a:r>
              <a:rPr lang="en-US" dirty="0"/>
              <a:t> &amp; </a:t>
            </a:r>
            <a:r>
              <a:rPr lang="en-US" dirty="0" err="1"/>
              <a:t>Kujala</a:t>
            </a:r>
            <a:r>
              <a:rPr lang="en-US" dirty="0"/>
              <a:t> (2017)</a:t>
            </a:r>
          </a:p>
        </p:txBody>
      </p:sp>
    </p:spTree>
    <p:extLst>
      <p:ext uri="{BB962C8B-B14F-4D97-AF65-F5344CB8AC3E}">
        <p14:creationId xmlns:p14="http://schemas.microsoft.com/office/powerpoint/2010/main" val="218255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4919DAED-F141-014A-8687-82D3A287E0D6}"/>
                  </a:ext>
                </a:extLst>
              </p:cNvPr>
              <p:cNvGraphicFramePr>
                <a:graphicFrameLocks noGrp="1"/>
              </p:cNvGraphicFramePr>
              <p:nvPr>
                <p:extLst>
                  <p:ext uri="{D42A27DB-BD31-4B8C-83A1-F6EECF244321}">
                    <p14:modId xmlns:p14="http://schemas.microsoft.com/office/powerpoint/2010/main" val="1954868958"/>
                  </p:ext>
                </p:extLst>
              </p:nvPr>
            </p:nvGraphicFramePr>
            <p:xfrm>
              <a:off x="5468754" y="2860595"/>
              <a:ext cx="3091878" cy="2062480"/>
            </p:xfrm>
            <a:graphic>
              <a:graphicData uri="http://schemas.openxmlformats.org/drawingml/2006/table">
                <a:tbl>
                  <a:tblPr firstRow="1" bandRow="1">
                    <a:tableStyleId>{2D5ABB26-0587-4C30-8999-92F81FD0307C}</a:tableStyleId>
                  </a:tblPr>
                  <a:tblGrid>
                    <a:gridCol w="1291717">
                      <a:extLst>
                        <a:ext uri="{9D8B030D-6E8A-4147-A177-3AD203B41FA5}">
                          <a16:colId xmlns:a16="http://schemas.microsoft.com/office/drawing/2014/main" val="2433245526"/>
                        </a:ext>
                      </a:extLst>
                    </a:gridCol>
                    <a:gridCol w="883031">
                      <a:extLst>
                        <a:ext uri="{9D8B030D-6E8A-4147-A177-3AD203B41FA5}">
                          <a16:colId xmlns:a16="http://schemas.microsoft.com/office/drawing/2014/main" val="1876969265"/>
                        </a:ext>
                      </a:extLst>
                    </a:gridCol>
                    <a:gridCol w="917130">
                      <a:extLst>
                        <a:ext uri="{9D8B030D-6E8A-4147-A177-3AD203B41FA5}">
                          <a16:colId xmlns:a16="http://schemas.microsoft.com/office/drawing/2014/main" val="297908903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𝐵</m:t>
                                </m:r>
                                <m:r>
                                  <a:rPr lang="en-US" sz="1800" b="0" i="1" smtClean="0">
                                    <a:latin typeface="Cambria Math" panose="02040503050406030204" pitchFamily="18" charset="0"/>
                                  </a:rPr>
                                  <m:t>:</m:t>
                                </m:r>
                              </m:oMath>
                            </m:oMathPara>
                          </a14:m>
                          <a:endParaRPr lang="en-US" sz="1200" dirty="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=−1</m:t>
                                </m:r>
                              </m:oMath>
                              <m:oMath xmlns:m="http://schemas.openxmlformats.org/officeDocument/2006/math">
                                <m:func>
                                  <m:funcPr>
                                    <m:ctrlPr>
                                      <a:rPr lang="en-US" sz="1400" b="0" i="1" smtClean="0">
                                        <a:solidFill>
                                          <a:schemeClr val="bg1"/>
                                        </a:solidFill>
                                        <a:latin typeface="Cambria Math" panose="02040503050406030204" pitchFamily="18" charset="0"/>
                                      </a:rPr>
                                    </m:ctrlPr>
                                  </m:funcPr>
                                  <m:fName>
                                    <m:r>
                                      <m:rPr>
                                        <m:sty m:val="p"/>
                                      </m:rPr>
                                      <a:rPr lang="en-US" sz="1400" b="0" i="0" smtClean="0">
                                        <a:solidFill>
                                          <a:schemeClr val="bg1"/>
                                        </a:solidFill>
                                        <a:latin typeface="Cambria Math" panose="02040503050406030204" pitchFamily="18" charset="0"/>
                                      </a:rPr>
                                      <m:t>Pr</m:t>
                                    </m:r>
                                  </m:fName>
                                  <m:e>
                                    <m:d>
                                      <m:dPr>
                                        <m:ctrlPr>
                                          <a:rPr lang="en-US" sz="1400" b="0" i="1" smtClean="0">
                                            <a:solidFill>
                                              <a:schemeClr val="bg1"/>
                                            </a:solidFill>
                                            <a:latin typeface="Cambria Math" panose="02040503050406030204" pitchFamily="18" charset="0"/>
                                          </a:rPr>
                                        </m:ctrlPr>
                                      </m:dPr>
                                      <m:e>
                                        <m:sSub>
                                          <m:sSubPr>
                                            <m:ctrlPr>
                                              <a:rPr lang="en-US" sz="1400" b="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𝜆</m:t>
                                            </m:r>
                                          </m:e>
                                          <m:sub>
                                            <m:r>
                                              <a:rPr lang="en-US" sz="1400" b="0" i="1" smtClean="0">
                                                <a:solidFill>
                                                  <a:schemeClr val="bg1"/>
                                                </a:solidFill>
                                                <a:latin typeface="Cambria Math" panose="02040503050406030204" pitchFamily="18" charset="0"/>
                                              </a:rPr>
                                              <m:t>1</m:t>
                                            </m:r>
                                          </m:sub>
                                        </m:sSub>
                                      </m:e>
                                    </m:d>
                                  </m:e>
                                </m:func>
                                <m:r>
                                  <a:rPr lang="en-US" sz="1400" b="0" i="1" smtClean="0">
                                    <a:solidFill>
                                      <a:schemeClr val="bg1"/>
                                    </a:solidFill>
                                    <a:latin typeface="Cambria Math" panose="02040503050406030204" pitchFamily="18" charset="0"/>
                                  </a:rPr>
                                  <m:t>=</m:t>
                                </m:r>
                                <m:r>
                                  <m:rPr>
                                    <m:nor/>
                                  </m:rPr>
                                  <a:rPr lang="en-US" sz="1400" dirty="0">
                                    <a:solidFill>
                                      <a:schemeClr val="bg1"/>
                                    </a:solidFill>
                                  </a:rPr>
                                  <m:t>½</m:t>
                                </m:r>
                              </m:oMath>
                            </m:oMathPara>
                          </a14:m>
                          <a:endParaRPr lang="en-US" sz="1400" dirty="0">
                            <a:solidFill>
                              <a:schemeClr val="bg1"/>
                            </a:solidFill>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=1</m:t>
                                </m:r>
                              </m:oMath>
                            </m:oMathPara>
                          </a14:m>
                          <a:endParaRPr lang="en-US" sz="1800" b="0" i="1" dirty="0">
                            <a:solidFill>
                              <a:schemeClr val="bg1"/>
                            </a:solidFill>
                            <a:latin typeface="Cambria Math" panose="02040503050406030204" pitchFamily="18" charset="0"/>
                          </a:endParaRPr>
                        </a:p>
                        <a:p>
                          <a:pPr algn="ctr"/>
                          <a14:m>
                            <m:oMath xmlns:m="http://schemas.openxmlformats.org/officeDocument/2006/math">
                              <m:func>
                                <m:funcPr>
                                  <m:ctrlPr>
                                    <a:rPr lang="en-US" sz="1400" b="0" i="1" smtClean="0">
                                      <a:solidFill>
                                        <a:schemeClr val="bg1"/>
                                      </a:solidFill>
                                      <a:latin typeface="Cambria Math" panose="02040503050406030204" pitchFamily="18" charset="0"/>
                                    </a:rPr>
                                  </m:ctrlPr>
                                </m:funcPr>
                                <m:fName>
                                  <m:r>
                                    <m:rPr>
                                      <m:sty m:val="p"/>
                                    </m:rPr>
                                    <a:rPr lang="en-US" sz="1400" b="0" i="0" smtClean="0">
                                      <a:solidFill>
                                        <a:schemeClr val="bg1"/>
                                      </a:solidFill>
                                      <a:latin typeface="Cambria Math" panose="02040503050406030204" pitchFamily="18" charset="0"/>
                                    </a:rPr>
                                    <m:t>Pr</m:t>
                                  </m:r>
                                </m:fName>
                                <m:e>
                                  <m:d>
                                    <m:dPr>
                                      <m:ctrlPr>
                                        <a:rPr lang="en-US" sz="1400" b="0" i="1" smtClean="0">
                                          <a:solidFill>
                                            <a:schemeClr val="bg1"/>
                                          </a:solidFill>
                                          <a:latin typeface="Cambria Math" panose="02040503050406030204" pitchFamily="18" charset="0"/>
                                        </a:rPr>
                                      </m:ctrlPr>
                                    </m:dPr>
                                    <m:e>
                                      <m:sSub>
                                        <m:sSubPr>
                                          <m:ctrlPr>
                                            <a:rPr lang="en-US" sz="1400" b="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𝜆</m:t>
                                          </m:r>
                                        </m:e>
                                        <m:sub>
                                          <m:r>
                                            <a:rPr lang="en-US" sz="1400" b="0" i="1" smtClean="0">
                                              <a:solidFill>
                                                <a:schemeClr val="bg1"/>
                                              </a:solidFill>
                                              <a:latin typeface="Cambria Math" panose="02040503050406030204" pitchFamily="18" charset="0"/>
                                            </a:rPr>
                                            <m:t>2</m:t>
                                          </m:r>
                                        </m:sub>
                                      </m:sSub>
                                    </m:e>
                                  </m:d>
                                </m:e>
                              </m:func>
                              <m:r>
                                <a:rPr lang="en-US" sz="1400" b="0" i="1" smtClean="0">
                                  <a:solidFill>
                                    <a:schemeClr val="bg1"/>
                                  </a:solidFill>
                                  <a:latin typeface="Cambria Math" panose="02040503050406030204" pitchFamily="18" charset="0"/>
                                </a:rPr>
                                <m:t>= </m:t>
                              </m:r>
                            </m:oMath>
                          </a14:m>
                          <a:r>
                            <a:rPr lang="en-US" sz="1400" dirty="0">
                              <a:solidFill>
                                <a:schemeClr val="bg1"/>
                              </a:solidFill>
                            </a:rPr>
                            <a:t>½ </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7855699"/>
                      </a:ext>
                    </a:extLst>
                  </a:tr>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=1,</m:t>
                                </m:r>
                                <m:r>
                                  <a:rPr lang="en-US" sz="1600" b="0" i="1" smtClean="0">
                                    <a:latin typeface="Cambria Math" panose="02040503050406030204" pitchFamily="18" charset="0"/>
                                  </a:rPr>
                                  <m:t>𝑏</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981554"/>
                      </a:ext>
                    </a:extLst>
                  </a:tr>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=1</m:t>
                                </m:r>
                                <m:r>
                                  <a:rPr lang="en-US" sz="1600" b="0" i="0"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=2</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585807"/>
                      </a:ext>
                    </a:extLst>
                  </a:tr>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=2,</m:t>
                                </m:r>
                                <m:r>
                                  <a:rPr lang="en-US" sz="1600" b="0" i="1" smtClean="0">
                                    <a:latin typeface="Cambria Math" panose="02040503050406030204" pitchFamily="18" charset="0"/>
                                  </a:rPr>
                                  <m:t>𝑏</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106897"/>
                      </a:ext>
                    </a:extLst>
                  </a:tr>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=2,</m:t>
                                </m:r>
                                <m:r>
                                  <a:rPr lang="en-US" sz="1600" b="0" i="1" smtClean="0">
                                    <a:latin typeface="Cambria Math" panose="02040503050406030204" pitchFamily="18" charset="0"/>
                                  </a:rPr>
                                  <m:t>𝑏</m:t>
                                </m:r>
                                <m:r>
                                  <a:rPr lang="en-US" sz="1600" b="0" i="1" smtClean="0">
                                    <a:latin typeface="Cambria Math" panose="02040503050406030204" pitchFamily="18" charset="0"/>
                                  </a:rPr>
                                  <m:t>=2</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614492"/>
                      </a:ext>
                    </a:extLst>
                  </a:tr>
                </a:tbl>
              </a:graphicData>
            </a:graphic>
          </p:graphicFrame>
        </mc:Choice>
        <mc:Fallback xmlns="">
          <p:graphicFrame>
            <p:nvGraphicFramePr>
              <p:cNvPr id="25" name="Table 24">
                <a:extLst>
                  <a:ext uri="{FF2B5EF4-FFF2-40B4-BE49-F238E27FC236}">
                    <a16:creationId xmlns:a16="http://schemas.microsoft.com/office/drawing/2014/main" id="{4919DAED-F141-014A-8687-82D3A287E0D6}"/>
                  </a:ext>
                </a:extLst>
              </p:cNvPr>
              <p:cNvGraphicFramePr>
                <a:graphicFrameLocks noGrp="1"/>
              </p:cNvGraphicFramePr>
              <p:nvPr>
                <p:extLst>
                  <p:ext uri="{D42A27DB-BD31-4B8C-83A1-F6EECF244321}">
                    <p14:modId xmlns:p14="http://schemas.microsoft.com/office/powerpoint/2010/main" val="1954868958"/>
                  </p:ext>
                </p:extLst>
              </p:nvPr>
            </p:nvGraphicFramePr>
            <p:xfrm>
              <a:off x="5468754" y="2860595"/>
              <a:ext cx="3091878" cy="2062480"/>
            </p:xfrm>
            <a:graphic>
              <a:graphicData uri="http://schemas.openxmlformats.org/drawingml/2006/table">
                <a:tbl>
                  <a:tblPr firstRow="1" bandRow="1">
                    <a:tableStyleId>{2D5ABB26-0587-4C30-8999-92F81FD0307C}</a:tableStyleId>
                  </a:tblPr>
                  <a:tblGrid>
                    <a:gridCol w="1291717">
                      <a:extLst>
                        <a:ext uri="{9D8B030D-6E8A-4147-A177-3AD203B41FA5}">
                          <a16:colId xmlns:a16="http://schemas.microsoft.com/office/drawing/2014/main" val="2433245526"/>
                        </a:ext>
                      </a:extLst>
                    </a:gridCol>
                    <a:gridCol w="883031">
                      <a:extLst>
                        <a:ext uri="{9D8B030D-6E8A-4147-A177-3AD203B41FA5}">
                          <a16:colId xmlns:a16="http://schemas.microsoft.com/office/drawing/2014/main" val="1876969265"/>
                        </a:ext>
                      </a:extLst>
                    </a:gridCol>
                    <a:gridCol w="917130">
                      <a:extLst>
                        <a:ext uri="{9D8B030D-6E8A-4147-A177-3AD203B41FA5}">
                          <a16:colId xmlns:a16="http://schemas.microsoft.com/office/drawing/2014/main" val="2979089039"/>
                        </a:ext>
                      </a:extLst>
                    </a:gridCol>
                  </a:tblGrid>
                  <a:tr h="579120">
                    <a:tc>
                      <a:txBody>
                        <a:bodyPr/>
                        <a:lstStyle/>
                        <a:p>
                          <a:endParaRPr lang="en-US"/>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140196" b="-254348"/>
                          </a:stretch>
                        </a:blipFill>
                      </a:tcPr>
                    </a:tc>
                    <a:tc>
                      <a:txBody>
                        <a:bodyPr/>
                        <a:lstStyle/>
                        <a:p>
                          <a:endParaRPr lang="en-US"/>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5714" r="-104286" b="-254348"/>
                          </a:stretch>
                        </a:blipFill>
                      </a:tcPr>
                    </a:tc>
                    <a:tc>
                      <a:txBody>
                        <a:bodyPr/>
                        <a:lstStyle/>
                        <a:p>
                          <a:endParaRPr lang="en-US"/>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35616" b="-254348"/>
                          </a:stretch>
                        </a:blipFill>
                      </a:tcPr>
                    </a:tc>
                    <a:extLst>
                      <a:ext uri="{0D108BD9-81ED-4DB2-BD59-A6C34878D82A}">
                        <a16:rowId xmlns:a16="http://schemas.microsoft.com/office/drawing/2014/main" val="1977855699"/>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58621" r="-140196" b="-30344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5714" t="-158621" r="-104286" b="-30344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35616" t="-158621" b="-303448"/>
                          </a:stretch>
                        </a:blipFill>
                      </a:tcPr>
                    </a:tc>
                    <a:extLst>
                      <a:ext uri="{0D108BD9-81ED-4DB2-BD59-A6C34878D82A}">
                        <a16:rowId xmlns:a16="http://schemas.microsoft.com/office/drawing/2014/main" val="2953981554"/>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58621" r="-140196" b="-20344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5714" t="-258621" r="-104286" b="-20344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35616" t="-258621" b="-203448"/>
                          </a:stretch>
                        </a:blipFill>
                      </a:tcPr>
                    </a:tc>
                    <a:extLst>
                      <a:ext uri="{0D108BD9-81ED-4DB2-BD59-A6C34878D82A}">
                        <a16:rowId xmlns:a16="http://schemas.microsoft.com/office/drawing/2014/main" val="2184585807"/>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46667" r="-140196" b="-96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5714" t="-346667" r="-104286" b="-96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35616" t="-346667" b="-96667"/>
                          </a:stretch>
                        </a:blipFill>
                      </a:tcPr>
                    </a:tc>
                    <a:extLst>
                      <a:ext uri="{0D108BD9-81ED-4DB2-BD59-A6C34878D82A}">
                        <a16:rowId xmlns:a16="http://schemas.microsoft.com/office/drawing/2014/main" val="237106897"/>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462069" r="-14019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5714" t="-462069" r="-1042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35616" t="-462069"/>
                          </a:stretch>
                        </a:blipFill>
                      </a:tcPr>
                    </a:tc>
                    <a:extLst>
                      <a:ext uri="{0D108BD9-81ED-4DB2-BD59-A6C34878D82A}">
                        <a16:rowId xmlns:a16="http://schemas.microsoft.com/office/drawing/2014/main" val="190761449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7" name="Table 26">
                <a:extLst>
                  <a:ext uri="{FF2B5EF4-FFF2-40B4-BE49-F238E27FC236}">
                    <a16:creationId xmlns:a16="http://schemas.microsoft.com/office/drawing/2014/main" id="{ED514292-2E95-5244-ACB5-67257C4E6DFE}"/>
                  </a:ext>
                </a:extLst>
              </p:cNvPr>
              <p:cNvGraphicFramePr>
                <a:graphicFrameLocks noGrp="1"/>
              </p:cNvGraphicFramePr>
              <p:nvPr>
                <p:extLst>
                  <p:ext uri="{D42A27DB-BD31-4B8C-83A1-F6EECF244321}">
                    <p14:modId xmlns:p14="http://schemas.microsoft.com/office/powerpoint/2010/main" val="3758678596"/>
                  </p:ext>
                </p:extLst>
              </p:nvPr>
            </p:nvGraphicFramePr>
            <p:xfrm>
              <a:off x="6760484" y="2860142"/>
              <a:ext cx="1800161" cy="579120"/>
            </p:xfrm>
            <a:graphic>
              <a:graphicData uri="http://schemas.openxmlformats.org/drawingml/2006/table">
                <a:tbl>
                  <a:tblPr firstRow="1" bandRow="1">
                    <a:tableStyleId>{2D5ABB26-0587-4C30-8999-92F81FD0307C}</a:tableStyleId>
                  </a:tblPr>
                  <a:tblGrid>
                    <a:gridCol w="883031">
                      <a:extLst>
                        <a:ext uri="{9D8B030D-6E8A-4147-A177-3AD203B41FA5}">
                          <a16:colId xmlns:a16="http://schemas.microsoft.com/office/drawing/2014/main" val="1876969265"/>
                        </a:ext>
                      </a:extLst>
                    </a:gridCol>
                    <a:gridCol w="917130">
                      <a:extLst>
                        <a:ext uri="{9D8B030D-6E8A-4147-A177-3AD203B41FA5}">
                          <a16:colId xmlns:a16="http://schemas.microsoft.com/office/drawing/2014/main" val="2979089039"/>
                        </a:ext>
                      </a:extLst>
                    </a:gridCol>
                  </a:tblGrid>
                  <a:tr h="370840">
                    <a:tc>
                      <a:txBody>
                        <a:bodyPr/>
                        <a:lstStyle/>
                        <a:p>
                          <a:pPr algn="ctr"/>
                          <a14:m>
                            <m:oMathPara xmlns:m="http://schemas.openxmlformats.org/officeDocument/2006/math">
                              <m:oMathParaPr>
                                <m:jc m:val="center"/>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=−1</m:t>
                                </m:r>
                              </m:oMath>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Pr</m:t>
                                    </m:r>
                                  </m:fName>
                                  <m:e>
                                    <m:d>
                                      <m:dPr>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𝜆</m:t>
                                            </m:r>
                                          </m:e>
                                          <m:sub>
                                            <m:r>
                                              <a:rPr lang="en-US" sz="1400" b="0" i="1" smtClean="0">
                                                <a:latin typeface="Cambria Math" panose="02040503050406030204" pitchFamily="18" charset="0"/>
                                              </a:rPr>
                                              <m:t>1</m:t>
                                            </m:r>
                                          </m:sub>
                                        </m:sSub>
                                      </m:e>
                                    </m:d>
                                  </m:e>
                                </m:func>
                                <m:r>
                                  <a:rPr lang="en-US" sz="1400" b="0" i="1" smtClean="0">
                                    <a:latin typeface="Cambria Math" panose="02040503050406030204" pitchFamily="18" charset="0"/>
                                  </a:rPr>
                                  <m:t>=</m:t>
                                </m:r>
                                <m:r>
                                  <m:rPr>
                                    <m:nor/>
                                  </m:rPr>
                                  <a:rPr lang="en-US" sz="1400" dirty="0"/>
                                  <m:t>½</m:t>
                                </m:r>
                              </m:oMath>
                            </m:oMathPara>
                          </a14:m>
                          <a:endParaRPr lang="en-US" sz="1400" dirty="0"/>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=1</m:t>
                                </m:r>
                              </m:oMath>
                            </m:oMathPara>
                          </a14:m>
                          <a:endParaRPr lang="en-US" sz="1800" b="0" i="1" dirty="0">
                            <a:latin typeface="Cambria Math" panose="02040503050406030204" pitchFamily="18" charset="0"/>
                          </a:endParaRPr>
                        </a:p>
                        <a:p>
                          <a:pPr algn="ct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Pr</m:t>
                                  </m:r>
                                </m:fName>
                                <m:e>
                                  <m:d>
                                    <m:dPr>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𝜆</m:t>
                                          </m:r>
                                        </m:e>
                                        <m:sub>
                                          <m:r>
                                            <a:rPr lang="en-US" sz="1400" b="0" i="1" smtClean="0">
                                              <a:latin typeface="Cambria Math" panose="02040503050406030204" pitchFamily="18" charset="0"/>
                                            </a:rPr>
                                            <m:t>2</m:t>
                                          </m:r>
                                        </m:sub>
                                      </m:sSub>
                                    </m:e>
                                  </m:d>
                                </m:e>
                              </m:func>
                              <m:r>
                                <a:rPr lang="en-US" sz="1400" b="0" i="1" smtClean="0">
                                  <a:latin typeface="Cambria Math" panose="02040503050406030204" pitchFamily="18" charset="0"/>
                                </a:rPr>
                                <m:t>= </m:t>
                              </m:r>
                            </m:oMath>
                          </a14:m>
                          <a:r>
                            <a:rPr lang="en-US" sz="1400" dirty="0"/>
                            <a:t>½ </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7855699"/>
                      </a:ext>
                    </a:extLst>
                  </a:tr>
                </a:tbl>
              </a:graphicData>
            </a:graphic>
          </p:graphicFrame>
        </mc:Choice>
        <mc:Fallback xmlns="">
          <p:graphicFrame>
            <p:nvGraphicFramePr>
              <p:cNvPr id="27" name="Table 26">
                <a:extLst>
                  <a:ext uri="{FF2B5EF4-FFF2-40B4-BE49-F238E27FC236}">
                    <a16:creationId xmlns:a16="http://schemas.microsoft.com/office/drawing/2014/main" id="{ED514292-2E95-5244-ACB5-67257C4E6DFE}"/>
                  </a:ext>
                </a:extLst>
              </p:cNvPr>
              <p:cNvGraphicFramePr>
                <a:graphicFrameLocks noGrp="1"/>
              </p:cNvGraphicFramePr>
              <p:nvPr>
                <p:extLst>
                  <p:ext uri="{D42A27DB-BD31-4B8C-83A1-F6EECF244321}">
                    <p14:modId xmlns:p14="http://schemas.microsoft.com/office/powerpoint/2010/main" val="3758678596"/>
                  </p:ext>
                </p:extLst>
              </p:nvPr>
            </p:nvGraphicFramePr>
            <p:xfrm>
              <a:off x="6760484" y="2860142"/>
              <a:ext cx="1800161" cy="579120"/>
            </p:xfrm>
            <a:graphic>
              <a:graphicData uri="http://schemas.openxmlformats.org/drawingml/2006/table">
                <a:tbl>
                  <a:tblPr firstRow="1" bandRow="1">
                    <a:tableStyleId>{2D5ABB26-0587-4C30-8999-92F81FD0307C}</a:tableStyleId>
                  </a:tblPr>
                  <a:tblGrid>
                    <a:gridCol w="883031">
                      <a:extLst>
                        <a:ext uri="{9D8B030D-6E8A-4147-A177-3AD203B41FA5}">
                          <a16:colId xmlns:a16="http://schemas.microsoft.com/office/drawing/2014/main" val="1876969265"/>
                        </a:ext>
                      </a:extLst>
                    </a:gridCol>
                    <a:gridCol w="917130">
                      <a:extLst>
                        <a:ext uri="{9D8B030D-6E8A-4147-A177-3AD203B41FA5}">
                          <a16:colId xmlns:a16="http://schemas.microsoft.com/office/drawing/2014/main" val="2979089039"/>
                        </a:ext>
                      </a:extLst>
                    </a:gridCol>
                  </a:tblGrid>
                  <a:tr h="579120">
                    <a:tc>
                      <a:txBody>
                        <a:bodyPr/>
                        <a:lstStyle/>
                        <a:p>
                          <a:endParaRPr lang="en-US"/>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r="-102857" b="-10870"/>
                          </a:stretch>
                        </a:blipFill>
                      </a:tcPr>
                    </a:tc>
                    <a:tc>
                      <a:txBody>
                        <a:bodyPr/>
                        <a:lstStyle/>
                        <a:p>
                          <a:endParaRPr lang="en-US"/>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5890" r="1370" b="-10870"/>
                          </a:stretch>
                        </a:blipFill>
                      </a:tcPr>
                    </a:tc>
                    <a:extLst>
                      <a:ext uri="{0D108BD9-81ED-4DB2-BD59-A6C34878D82A}">
                        <a16:rowId xmlns:a16="http://schemas.microsoft.com/office/drawing/2014/main" val="1977855699"/>
                      </a:ext>
                    </a:extLst>
                  </a:tr>
                </a:tbl>
              </a:graphicData>
            </a:graphic>
          </p:graphicFrame>
        </mc:Fallback>
      </mc:AlternateContent>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Parameter and outcome dependence, </a:t>
                </a:r>
                <a14:m>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𝒢</m:t>
                        </m:r>
                      </m:e>
                      <m:sup>
                        <m:r>
                          <m:rPr>
                            <m:sty m:val="p"/>
                          </m:rPr>
                          <a:rPr lang="en-US" sz="3200" b="0" i="0" smtClean="0">
                            <a:latin typeface="Cambria Math" panose="02040503050406030204" pitchFamily="18" charset="0"/>
                          </a:rPr>
                          <m:t>od</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pd</m:t>
                        </m:r>
                      </m:sup>
                    </m:sSup>
                  </m:oMath>
                </a14:m>
                <a:endParaRPr lang="en-US" sz="3200" dirty="0">
                  <a:effectLst/>
                </a:endParaRPr>
              </a:p>
            </p:txBody>
          </p:sp>
        </mc:Choice>
        <mc:Fallback xmlns="">
          <p:sp>
            <p:nvSpPr>
              <p:cNvPr id="2" name="Title 1">
                <a:extLst>
                  <a:ext uri="{FF2B5EF4-FFF2-40B4-BE49-F238E27FC236}">
                    <a16:creationId xmlns:a16="http://schemas.microsoft.com/office/drawing/2014/main" id="{BBFFFCEE-D338-0648-8A53-00C1EA98F594}"/>
                  </a:ext>
                </a:extLst>
              </p:cNvPr>
              <p:cNvSpPr>
                <a:spLocks noGrp="1" noRot="1" noChangeAspect="1" noMove="1" noResize="1" noEditPoints="1" noAdjustHandles="1" noChangeArrowheads="1" noChangeShapeType="1" noTextEdit="1"/>
              </p:cNvSpPr>
              <p:nvPr>
                <p:ph type="title"/>
              </p:nvPr>
            </p:nvSpPr>
            <p:spPr>
              <a:blipFill>
                <a:blip r:embed="rId5"/>
                <a:stretch>
                  <a:fillRect l="-1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50" y="1226714"/>
                <a:ext cx="8360972" cy="3916786"/>
              </a:xfrm>
            </p:spPr>
            <p:txBody>
              <a:bodyPr>
                <a:noAutofit/>
              </a:bodyPr>
              <a:lstStyle/>
              <a:p>
                <a:r>
                  <a:rPr lang="en-US" sz="2000" b="1" dirty="0"/>
                  <a:t>Proposition</a:t>
                </a:r>
                <a:r>
                  <a:rPr lang="en-US" sz="2000" dirty="0"/>
                  <a:t>: </a:t>
                </a:r>
                <a:r>
                  <a:rPr lang="en-US" sz="2000" i="1" dirty="0"/>
                  <a:t>KS-contextuality does not imply </a:t>
                </a:r>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𝒢</m:t>
                        </m:r>
                      </m:e>
                      <m:sup>
                        <m:r>
                          <m:rPr>
                            <m:sty m:val="p"/>
                          </m:rPr>
                          <a:rPr lang="en-US" sz="2000">
                            <a:latin typeface="Cambria Math" panose="02040503050406030204" pitchFamily="18" charset="0"/>
                          </a:rPr>
                          <m:t>od</m:t>
                        </m:r>
                        <m:r>
                          <a:rPr lang="en-US" sz="2000">
                            <a:latin typeface="Cambria Math" panose="02040503050406030204" pitchFamily="18" charset="0"/>
                          </a:rPr>
                          <m:t>,</m:t>
                        </m:r>
                        <m:r>
                          <m:rPr>
                            <m:sty m:val="p"/>
                          </m:rPr>
                          <a:rPr lang="en-US" sz="2000">
                            <a:latin typeface="Cambria Math" panose="02040503050406030204" pitchFamily="18" charset="0"/>
                          </a:rPr>
                          <m:t>pd</m:t>
                        </m:r>
                      </m:sup>
                    </m:sSup>
                  </m:oMath>
                </a14:m>
                <a:r>
                  <a:rPr lang="en-US" sz="2000" b="0" i="1" dirty="0">
                    <a:effectLst/>
                    <a:latin typeface="Calibri" panose="020F0502020204030204" pitchFamily="34" charset="0"/>
                    <a:cs typeface="Calibri" panose="020F0502020204030204" pitchFamily="34" charset="0"/>
                  </a:rPr>
                  <a:t>-contextuality</a:t>
                </a:r>
              </a:p>
              <a:p>
                <a:pPr lvl="1"/>
                <a:r>
                  <a:rPr lang="en-US" sz="2000" dirty="0"/>
                  <a:t>PR Box (Popescu &amp; </a:t>
                </a:r>
                <a:r>
                  <a:rPr lang="en-US" sz="2000" dirty="0" err="1"/>
                  <a:t>Rohrlich</a:t>
                </a:r>
                <a:r>
                  <a:rPr lang="en-US" sz="2000" dirty="0"/>
                  <a:t> 1994)</a:t>
                </a: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50" y="1226714"/>
                <a:ext cx="8360972" cy="3916786"/>
              </a:xfrm>
              <a:blipFill>
                <a:blip r:embed="rId6"/>
                <a:stretch>
                  <a:fillRect l="-607" t="-12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DC54923D-3129-DA45-AFB8-0FAF4AE7D129}"/>
              </a:ext>
            </a:extLst>
          </p:cNvPr>
          <p:cNvGrpSpPr/>
          <p:nvPr/>
        </p:nvGrpSpPr>
        <p:grpSpPr>
          <a:xfrm>
            <a:off x="6712407" y="1669579"/>
            <a:ext cx="1859081" cy="1143320"/>
            <a:chOff x="6644394" y="1669579"/>
            <a:chExt cx="1859081" cy="1143320"/>
          </a:xfrm>
        </p:grpSpPr>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375C16D-0A9A-5B4E-AF13-7A250A8E0566}"/>
                    </a:ext>
                  </a:extLst>
                </p:cNvPr>
                <p:cNvSpPr/>
                <p:nvPr/>
              </p:nvSpPr>
              <p:spPr>
                <a:xfrm>
                  <a:off x="7847356" y="2492860"/>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a:solidFill>
                        <a:schemeClr val="tx1"/>
                      </a:solidFill>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𝐵</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7" name="Oval 6">
                  <a:extLst>
                    <a:ext uri="{FF2B5EF4-FFF2-40B4-BE49-F238E27FC236}">
                      <a16:creationId xmlns:a16="http://schemas.microsoft.com/office/drawing/2014/main" id="{E375C16D-0A9A-5B4E-AF13-7A250A8E0566}"/>
                    </a:ext>
                  </a:extLst>
                </p:cNvPr>
                <p:cNvSpPr>
                  <a:spLocks noRot="1" noChangeAspect="1" noMove="1" noResize="1" noEditPoints="1" noAdjustHandles="1" noChangeArrowheads="1" noChangeShapeType="1" noTextEdit="1"/>
                </p:cNvSpPr>
                <p:nvPr/>
              </p:nvSpPr>
              <p:spPr>
                <a:xfrm>
                  <a:off x="7847356" y="2492860"/>
                  <a:ext cx="320040" cy="320039"/>
                </a:xfrm>
                <a:prstGeom prst="ellipse">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F18A2494-A1BA-6842-B582-A53C99AE5987}"/>
                    </a:ext>
                  </a:extLst>
                </p:cNvPr>
                <p:cNvSpPr/>
                <p:nvPr/>
              </p:nvSpPr>
              <p:spPr>
                <a:xfrm>
                  <a:off x="8183435" y="1669579"/>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𝑏</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8" name="Oval 7">
                  <a:extLst>
                    <a:ext uri="{FF2B5EF4-FFF2-40B4-BE49-F238E27FC236}">
                      <a16:creationId xmlns:a16="http://schemas.microsoft.com/office/drawing/2014/main" id="{F18A2494-A1BA-6842-B582-A53C99AE5987}"/>
                    </a:ext>
                  </a:extLst>
                </p:cNvPr>
                <p:cNvSpPr>
                  <a:spLocks noRot="1" noChangeAspect="1" noMove="1" noResize="1" noEditPoints="1" noAdjustHandles="1" noChangeArrowheads="1" noChangeShapeType="1" noTextEdit="1"/>
                </p:cNvSpPr>
                <p:nvPr/>
              </p:nvSpPr>
              <p:spPr>
                <a:xfrm>
                  <a:off x="8183435" y="1669579"/>
                  <a:ext cx="320040" cy="320038"/>
                </a:xfrm>
                <a:prstGeom prst="ellipse">
                  <a:avLst/>
                </a:pr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9F0DF16E-7480-244E-932E-D1C73809E857}"/>
                    </a:ext>
                  </a:extLst>
                </p:cNvPr>
                <p:cNvSpPr/>
                <p:nvPr/>
              </p:nvSpPr>
              <p:spPr>
                <a:xfrm>
                  <a:off x="6644394" y="1669579"/>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9" name="Oval 8">
                  <a:extLst>
                    <a:ext uri="{FF2B5EF4-FFF2-40B4-BE49-F238E27FC236}">
                      <a16:creationId xmlns:a16="http://schemas.microsoft.com/office/drawing/2014/main" id="{9F0DF16E-7480-244E-932E-D1C73809E857}"/>
                    </a:ext>
                  </a:extLst>
                </p:cNvPr>
                <p:cNvSpPr>
                  <a:spLocks noRot="1" noChangeAspect="1" noMove="1" noResize="1" noEditPoints="1" noAdjustHandles="1" noChangeArrowheads="1" noChangeShapeType="1" noTextEdit="1"/>
                </p:cNvSpPr>
                <p:nvPr/>
              </p:nvSpPr>
              <p:spPr>
                <a:xfrm>
                  <a:off x="6644394" y="1669579"/>
                  <a:ext cx="320040" cy="320038"/>
                </a:xfrm>
                <a:prstGeom prst="ellipse">
                  <a:avLst/>
                </a:prstGeom>
                <a:blipFill>
                  <a:blip r:embed="rId9"/>
                  <a:stretch>
                    <a:fillRect/>
                  </a:stretch>
                </a:blipFill>
                <a:ln>
                  <a:solidFill>
                    <a:schemeClr val="tx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969B9933-D478-2F44-A4D6-58A14DBDF2EB}"/>
                </a:ext>
              </a:extLst>
            </p:cNvPr>
            <p:cNvSpPr/>
            <p:nvPr/>
          </p:nvSpPr>
          <p:spPr>
            <a:xfrm>
              <a:off x="6987786" y="2492860"/>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A</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16C3AB08-97AB-3C42-A3E2-4C1F3A19C012}"/>
                </a:ext>
              </a:extLst>
            </p:cNvPr>
            <p:cNvCxnSpPr>
              <a:cxnSpLocks/>
              <a:stCxn id="15" idx="4"/>
              <a:endCxn id="7" idx="0"/>
            </p:cNvCxnSpPr>
            <p:nvPr/>
          </p:nvCxnSpPr>
          <p:spPr>
            <a:xfrm>
              <a:off x="7581349" y="1991153"/>
              <a:ext cx="426027" cy="501707"/>
            </a:xfrm>
            <a:prstGeom prst="straightConnector1">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EE4181E-D71B-684A-9C6C-39EBCEE37BA2}"/>
                </a:ext>
              </a:extLst>
            </p:cNvPr>
            <p:cNvCxnSpPr>
              <a:cxnSpLocks/>
              <a:stCxn id="9" idx="4"/>
              <a:endCxn id="10" idx="0"/>
            </p:cNvCxnSpPr>
            <p:nvPr/>
          </p:nvCxnSpPr>
          <p:spPr>
            <a:xfrm>
              <a:off x="6804414" y="1989617"/>
              <a:ext cx="343392" cy="503243"/>
            </a:xfrm>
            <a:prstGeom prst="straightConnector1">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9DC579A-C288-6142-81C0-ED9BB0BEEA28}"/>
                </a:ext>
              </a:extLst>
            </p:cNvPr>
            <p:cNvCxnSpPr>
              <a:cxnSpLocks/>
              <a:stCxn id="8" idx="4"/>
              <a:endCxn id="7" idx="0"/>
            </p:cNvCxnSpPr>
            <p:nvPr/>
          </p:nvCxnSpPr>
          <p:spPr>
            <a:xfrm flipH="1">
              <a:off x="8007376" y="1989617"/>
              <a:ext cx="336079" cy="503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D0506B3B-5F28-B74F-9A0A-BFC1F5C20852}"/>
                    </a:ext>
                  </a:extLst>
                </p:cNvPr>
                <p:cNvSpPr/>
                <p:nvPr/>
              </p:nvSpPr>
              <p:spPr>
                <a:xfrm>
                  <a:off x="7421329" y="1671114"/>
                  <a:ext cx="320040" cy="32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5" name="Oval 14">
                  <a:extLst>
                    <a:ext uri="{FF2B5EF4-FFF2-40B4-BE49-F238E27FC236}">
                      <a16:creationId xmlns:a16="http://schemas.microsoft.com/office/drawing/2014/main" id="{D0506B3B-5F28-B74F-9A0A-BFC1F5C20852}"/>
                    </a:ext>
                  </a:extLst>
                </p:cNvPr>
                <p:cNvSpPr>
                  <a:spLocks noRot="1" noChangeAspect="1" noMove="1" noResize="1" noEditPoints="1" noAdjustHandles="1" noChangeArrowheads="1" noChangeShapeType="1" noTextEdit="1"/>
                </p:cNvSpPr>
                <p:nvPr/>
              </p:nvSpPr>
              <p:spPr>
                <a:xfrm>
                  <a:off x="7421329" y="1671114"/>
                  <a:ext cx="320040" cy="320039"/>
                </a:xfrm>
                <a:prstGeom prst="ellipse">
                  <a:avLst/>
                </a:prstGeom>
                <a:blipFill>
                  <a:blip r:embed="rId10"/>
                  <a:stretch>
                    <a:fillRect/>
                  </a:stretch>
                </a:blipFill>
                <a:ln>
                  <a:solidFill>
                    <a:schemeClr val="tx1"/>
                  </a:solid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BAF44DA9-D25B-FA4B-BFC7-2FA8E3FDCA0B}"/>
                </a:ext>
              </a:extLst>
            </p:cNvPr>
            <p:cNvCxnSpPr>
              <a:cxnSpLocks/>
              <a:stCxn id="8" idx="3"/>
              <a:endCxn id="10" idx="0"/>
            </p:cNvCxnSpPr>
            <p:nvPr/>
          </p:nvCxnSpPr>
          <p:spPr>
            <a:xfrm flipH="1">
              <a:off x="7147806" y="1942749"/>
              <a:ext cx="1082498" cy="550111"/>
            </a:xfrm>
            <a:prstGeom prst="straightConnector1">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2876B1-9573-F64C-937C-D54D5013F70F}"/>
                </a:ext>
              </a:extLst>
            </p:cNvPr>
            <p:cNvCxnSpPr>
              <a:cxnSpLocks/>
              <a:stCxn id="9" idx="5"/>
              <a:endCxn id="7" idx="0"/>
            </p:cNvCxnSpPr>
            <p:nvPr/>
          </p:nvCxnSpPr>
          <p:spPr>
            <a:xfrm>
              <a:off x="6917565" y="1942749"/>
              <a:ext cx="1089811" cy="550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68304B-C827-744D-9A79-CCBD02777CB6}"/>
                </a:ext>
              </a:extLst>
            </p:cNvPr>
            <p:cNvCxnSpPr>
              <a:cxnSpLocks/>
              <a:stCxn id="15" idx="4"/>
              <a:endCxn id="10" idx="0"/>
            </p:cNvCxnSpPr>
            <p:nvPr/>
          </p:nvCxnSpPr>
          <p:spPr>
            <a:xfrm flipH="1">
              <a:off x="7147806" y="1991153"/>
              <a:ext cx="433543" cy="5017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2F68BFE-A53B-ED42-80FE-13E25EF261FD}"/>
                </a:ext>
              </a:extLst>
            </p:cNvPr>
            <p:cNvCxnSpPr>
              <a:cxnSpLocks/>
              <a:stCxn id="10" idx="6"/>
              <a:endCxn id="7" idx="2"/>
            </p:cNvCxnSpPr>
            <p:nvPr/>
          </p:nvCxnSpPr>
          <p:spPr>
            <a:xfrm>
              <a:off x="7307826" y="2652880"/>
              <a:ext cx="5395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68D445B2-E9BD-A54D-ACC4-925A1FD8EDBA}"/>
                  </a:ext>
                </a:extLst>
              </p:cNvPr>
              <p:cNvGraphicFramePr>
                <a:graphicFrameLocks noGrp="1"/>
              </p:cNvGraphicFramePr>
              <p:nvPr>
                <p:extLst>
                  <p:ext uri="{D42A27DB-BD31-4B8C-83A1-F6EECF244321}">
                    <p14:modId xmlns:p14="http://schemas.microsoft.com/office/powerpoint/2010/main" val="415917797"/>
                  </p:ext>
                </p:extLst>
              </p:nvPr>
            </p:nvGraphicFramePr>
            <p:xfrm>
              <a:off x="353362" y="2090254"/>
              <a:ext cx="4765421" cy="2438400"/>
            </p:xfrm>
            <a:graphic>
              <a:graphicData uri="http://schemas.openxmlformats.org/drawingml/2006/table">
                <a:tbl>
                  <a:tblPr firstRow="1" bandRow="1">
                    <a:tableStyleId>{2D5ABB26-0587-4C30-8999-92F81FD0307C}</a:tableStyleId>
                  </a:tblPr>
                  <a:tblGrid>
                    <a:gridCol w="724598">
                      <a:extLst>
                        <a:ext uri="{9D8B030D-6E8A-4147-A177-3AD203B41FA5}">
                          <a16:colId xmlns:a16="http://schemas.microsoft.com/office/drawing/2014/main" val="128139225"/>
                        </a:ext>
                      </a:extLst>
                    </a:gridCol>
                    <a:gridCol w="889889">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gridCol w="228918">
                      <a:extLst>
                        <a:ext uri="{9D8B030D-6E8A-4147-A177-3AD203B41FA5}">
                          <a16:colId xmlns:a16="http://schemas.microsoft.com/office/drawing/2014/main" val="2622017567"/>
                        </a:ext>
                      </a:extLst>
                    </a:gridCol>
                    <a:gridCol w="715264">
                      <a:extLst>
                        <a:ext uri="{9D8B030D-6E8A-4147-A177-3AD203B41FA5}">
                          <a16:colId xmlns:a16="http://schemas.microsoft.com/office/drawing/2014/main" val="1052576813"/>
                        </a:ext>
                      </a:extLst>
                    </a:gridCol>
                    <a:gridCol w="745744">
                      <a:extLst>
                        <a:ext uri="{9D8B030D-6E8A-4147-A177-3AD203B41FA5}">
                          <a16:colId xmlns:a16="http://schemas.microsoft.com/office/drawing/2014/main" val="2496144685"/>
                        </a:ext>
                      </a:extLst>
                    </a:gridCol>
                  </a:tblGrid>
                  <a:tr h="370840">
                    <a:tc rowSpan="2" gridSpan="2">
                      <a:txBody>
                        <a:bodyPr/>
                        <a:lstStyle/>
                        <a:p>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𝐴𝐵</m:t>
                                    </m:r>
                                  </m:e>
                                  <m:e>
                                    <m:r>
                                      <a:rPr lang="en-US" sz="2000" b="0" i="1" smtClean="0">
                                        <a:latin typeface="Cambria Math" panose="02040503050406030204" pitchFamily="18" charset="0"/>
                                      </a:rPr>
                                      <m:t>𝑎𝑏</m:t>
                                    </m:r>
                                  </m:e>
                                </m:d>
                                <m:r>
                                  <a:rPr lang="en-US" sz="2000" b="0" i="1" smtClean="0">
                                    <a:latin typeface="Cambria Math" panose="02040503050406030204" pitchFamily="18" charset="0"/>
                                  </a:rPr>
                                  <m:t>:</m:t>
                                </m:r>
                              </m:oMath>
                            </m:oMathPara>
                          </a14:m>
                          <a:endParaRPr 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𝑏</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𝑏</m:t>
                                </m:r>
                                <m:r>
                                  <a:rPr lang="en-US" sz="1600" b="0" i="1" smtClean="0">
                                    <a:latin typeface="Cambria Math" panose="02040503050406030204" pitchFamily="18" charset="0"/>
                                  </a:rPr>
                                  <m:t>=2</m:t>
                                </m:r>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792686"/>
                      </a:ext>
                    </a:extLst>
                  </a:tr>
                  <a:tr h="370840">
                    <a:tc gridSpan="2" v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=−1</m:t>
                                </m:r>
                              </m:oMath>
                            </m:oMathPara>
                          </a14:m>
                          <a:endParaRPr lang="en-US" sz="160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=−1</m:t>
                                </m:r>
                              </m:oMath>
                            </m:oMathPara>
                          </a14:m>
                          <a:endParaRPr lang="en-US" sz="160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878011"/>
                      </a:ext>
                    </a:extLst>
                  </a:tr>
                  <a:tr h="370840">
                    <a:tc rowSpan="2">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=1</m:t>
                                </m:r>
                              </m:oMath>
                            </m:oMathPara>
                          </a14:m>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325152"/>
                      </a:ext>
                    </a:extLst>
                  </a:tr>
                  <a:tr h="370840">
                    <a:tc v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835798"/>
                      </a:ext>
                    </a:extLst>
                  </a:tr>
                  <a:tr h="206826">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557741"/>
                      </a:ext>
                    </a:extLst>
                  </a:tr>
                  <a:tr h="370840">
                    <a:tc rowSpan="2">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=2</m:t>
                                </m:r>
                              </m:oMath>
                            </m:oMathPara>
                          </a14:m>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981554"/>
                      </a:ext>
                    </a:extLst>
                  </a:tr>
                  <a:tr h="370840">
                    <a:tc v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585807"/>
                      </a:ext>
                    </a:extLst>
                  </a:tr>
                </a:tbl>
              </a:graphicData>
            </a:graphic>
          </p:graphicFrame>
        </mc:Choice>
        <mc:Fallback xmlns="">
          <p:graphicFrame>
            <p:nvGraphicFramePr>
              <p:cNvPr id="21" name="Table 20">
                <a:extLst>
                  <a:ext uri="{FF2B5EF4-FFF2-40B4-BE49-F238E27FC236}">
                    <a16:creationId xmlns:a16="http://schemas.microsoft.com/office/drawing/2014/main" id="{68D445B2-E9BD-A54D-ACC4-925A1FD8EDBA}"/>
                  </a:ext>
                </a:extLst>
              </p:cNvPr>
              <p:cNvGraphicFramePr>
                <a:graphicFrameLocks noGrp="1"/>
              </p:cNvGraphicFramePr>
              <p:nvPr>
                <p:extLst>
                  <p:ext uri="{D42A27DB-BD31-4B8C-83A1-F6EECF244321}">
                    <p14:modId xmlns:p14="http://schemas.microsoft.com/office/powerpoint/2010/main" val="415917797"/>
                  </p:ext>
                </p:extLst>
              </p:nvPr>
            </p:nvGraphicFramePr>
            <p:xfrm>
              <a:off x="353362" y="2090254"/>
              <a:ext cx="4765421" cy="2438400"/>
            </p:xfrm>
            <a:graphic>
              <a:graphicData uri="http://schemas.openxmlformats.org/drawingml/2006/table">
                <a:tbl>
                  <a:tblPr firstRow="1" bandRow="1">
                    <a:tableStyleId>{2D5ABB26-0587-4C30-8999-92F81FD0307C}</a:tableStyleId>
                  </a:tblPr>
                  <a:tblGrid>
                    <a:gridCol w="724598">
                      <a:extLst>
                        <a:ext uri="{9D8B030D-6E8A-4147-A177-3AD203B41FA5}">
                          <a16:colId xmlns:a16="http://schemas.microsoft.com/office/drawing/2014/main" val="128139225"/>
                        </a:ext>
                      </a:extLst>
                    </a:gridCol>
                    <a:gridCol w="889889">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gridCol w="228918">
                      <a:extLst>
                        <a:ext uri="{9D8B030D-6E8A-4147-A177-3AD203B41FA5}">
                          <a16:colId xmlns:a16="http://schemas.microsoft.com/office/drawing/2014/main" val="2622017567"/>
                        </a:ext>
                      </a:extLst>
                    </a:gridCol>
                    <a:gridCol w="715264">
                      <a:extLst>
                        <a:ext uri="{9D8B030D-6E8A-4147-A177-3AD203B41FA5}">
                          <a16:colId xmlns:a16="http://schemas.microsoft.com/office/drawing/2014/main" val="1052576813"/>
                        </a:ext>
                      </a:extLst>
                    </a:gridCol>
                    <a:gridCol w="745744">
                      <a:extLst>
                        <a:ext uri="{9D8B030D-6E8A-4147-A177-3AD203B41FA5}">
                          <a16:colId xmlns:a16="http://schemas.microsoft.com/office/drawing/2014/main" val="2496144685"/>
                        </a:ext>
                      </a:extLst>
                    </a:gridCol>
                  </a:tblGrid>
                  <a:tr h="370840">
                    <a:tc rowSpan="2" gridSpan="2">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1"/>
                          <a:stretch>
                            <a:fillRect r="-194531" b="-227119"/>
                          </a:stretch>
                        </a:blipFill>
                      </a:tcPr>
                    </a:tc>
                    <a:tc rowSpan="2" h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1"/>
                          <a:stretch>
                            <a:fillRect l="-111304" r="-116522" b="-565517"/>
                          </a:stretch>
                        </a:blipFill>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1"/>
                          <a:stretch>
                            <a:fillRect l="-225000" b="-565517"/>
                          </a:stretch>
                        </a:blipFill>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792686"/>
                      </a:ext>
                    </a:extLst>
                  </a:tr>
                  <a:tr h="370840">
                    <a:tc gridSpan="2" v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228571" t="-96667" r="-344643" b="-44666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311864" t="-96667" r="-227119" b="-446667"/>
                          </a:stretch>
                        </a:blipFill>
                      </a:tcPr>
                    </a:tc>
                    <a:tc>
                      <a:txBody>
                        <a:bodyPr/>
                        <a:lstStyle/>
                        <a:p>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457895" t="-96667" r="-103509" b="-44666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538983" t="-96667" b="-446667"/>
                          </a:stretch>
                        </a:blipFill>
                      </a:tcPr>
                    </a:tc>
                    <a:extLst>
                      <a:ext uri="{0D108BD9-81ED-4DB2-BD59-A6C34878D82A}">
                        <a16:rowId xmlns:a16="http://schemas.microsoft.com/office/drawing/2014/main" val="3950878011"/>
                      </a:ext>
                    </a:extLst>
                  </a:tr>
                  <a:tr h="370840">
                    <a:tc rowSpan="2">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1"/>
                          <a:stretch>
                            <a:fillRect t="-101724" r="-561404" b="-131034"/>
                          </a:stretch>
                        </a:blip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1"/>
                          <a:stretch>
                            <a:fillRect l="-80282" t="-203448" r="-350704" b="-3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228571" t="-203448" r="-344643" b="-3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311864" t="-203448" r="-227119" b="-362069"/>
                          </a:stretch>
                        </a:blip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457895" t="-203448" r="-103509" b="-3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538983" t="-203448" b="-362069"/>
                          </a:stretch>
                        </a:blipFill>
                      </a:tcPr>
                    </a:tc>
                    <a:extLst>
                      <a:ext uri="{0D108BD9-81ED-4DB2-BD59-A6C34878D82A}">
                        <a16:rowId xmlns:a16="http://schemas.microsoft.com/office/drawing/2014/main" val="2997325152"/>
                      </a:ext>
                    </a:extLst>
                  </a:tr>
                  <a:tr h="370840">
                    <a:tc v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1"/>
                          <a:stretch>
                            <a:fillRect l="-80282" t="-303448" r="-350704" b="-2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228571" t="-303448" r="-344643" b="-2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311864" t="-303448" r="-227119" b="-262069"/>
                          </a:stretch>
                        </a:blip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457895" t="-303448" r="-103509" b="-2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538983" t="-303448" b="-262069"/>
                          </a:stretch>
                        </a:blipFill>
                      </a:tcPr>
                    </a:tc>
                    <a:extLst>
                      <a:ext uri="{0D108BD9-81ED-4DB2-BD59-A6C34878D82A}">
                        <a16:rowId xmlns:a16="http://schemas.microsoft.com/office/drawing/2014/main" val="2438835798"/>
                      </a:ext>
                    </a:extLst>
                  </a:tr>
                  <a:tr h="213360">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557741"/>
                      </a:ext>
                    </a:extLst>
                  </a:tr>
                  <a:tr h="370840">
                    <a:tc rowSpan="2">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1"/>
                          <a:stretch>
                            <a:fillRect t="-227119" r="-561404"/>
                          </a:stretch>
                        </a:blip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1"/>
                          <a:stretch>
                            <a:fillRect l="-80282" t="-446667" r="-350704" b="-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228571" t="-446667" r="-344643" b="-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311864" t="-446667" r="-227119" b="-96667"/>
                          </a:stretch>
                        </a:blip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457895" t="-446667" r="-103509" b="-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538983" t="-446667" b="-96667"/>
                          </a:stretch>
                        </a:blipFill>
                      </a:tcPr>
                    </a:tc>
                    <a:extLst>
                      <a:ext uri="{0D108BD9-81ED-4DB2-BD59-A6C34878D82A}">
                        <a16:rowId xmlns:a16="http://schemas.microsoft.com/office/drawing/2014/main" val="2953981554"/>
                      </a:ext>
                    </a:extLst>
                  </a:tr>
                  <a:tr h="370840">
                    <a:tc v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1"/>
                          <a:stretch>
                            <a:fillRect l="-80282" t="-565517" r="-35070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228571" t="-565517" r="-34464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311864" t="-565517" r="-227119"/>
                          </a:stretch>
                        </a:blip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457895" t="-565517" r="-1035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1"/>
                          <a:stretch>
                            <a:fillRect l="-538983" t="-565517"/>
                          </a:stretch>
                        </a:blipFill>
                      </a:tcPr>
                    </a:tc>
                    <a:extLst>
                      <a:ext uri="{0D108BD9-81ED-4DB2-BD59-A6C34878D82A}">
                        <a16:rowId xmlns:a16="http://schemas.microsoft.com/office/drawing/2014/main" val="2184585807"/>
                      </a:ext>
                    </a:extLst>
                  </a:tr>
                </a:tbl>
              </a:graphicData>
            </a:graphic>
          </p:graphicFrame>
        </mc:Fallback>
      </mc:AlternateContent>
    </p:spTree>
    <p:extLst>
      <p:ext uri="{BB962C8B-B14F-4D97-AF65-F5344CB8AC3E}">
        <p14:creationId xmlns:p14="http://schemas.microsoft.com/office/powerpoint/2010/main" val="208175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Outcome dependence, </a:t>
                </a:r>
                <a14:m>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𝒢</m:t>
                        </m:r>
                      </m:e>
                      <m:sup>
                        <m:r>
                          <m:rPr>
                            <m:sty m:val="p"/>
                          </m:rPr>
                          <a:rPr lang="en-US" sz="3200" b="0" i="0" smtClean="0">
                            <a:latin typeface="Cambria Math" panose="02040503050406030204" pitchFamily="18" charset="0"/>
                          </a:rPr>
                          <m:t>od</m:t>
                        </m:r>
                      </m:sup>
                    </m:sSup>
                  </m:oMath>
                </a14:m>
                <a:endParaRPr lang="en-US" sz="3200" dirty="0">
                  <a:effectLst/>
                </a:endParaRPr>
              </a:p>
            </p:txBody>
          </p:sp>
        </mc:Choice>
        <mc:Fallback xmlns="">
          <p:sp>
            <p:nvSpPr>
              <p:cNvPr id="2" name="Title 1">
                <a:extLst>
                  <a:ext uri="{FF2B5EF4-FFF2-40B4-BE49-F238E27FC236}">
                    <a16:creationId xmlns:a16="http://schemas.microsoft.com/office/drawing/2014/main" id="{BBFFFCEE-D338-0648-8A53-00C1EA98F594}"/>
                  </a:ext>
                </a:extLst>
              </p:cNvPr>
              <p:cNvSpPr>
                <a:spLocks noGrp="1" noRot="1" noChangeAspect="1" noMove="1" noResize="1" noEditPoints="1" noAdjustHandles="1" noChangeArrowheads="1" noChangeShapeType="1" noTextEdit="1"/>
              </p:cNvSpPr>
              <p:nvPr>
                <p:ph type="title"/>
              </p:nvPr>
            </p:nvSpPr>
            <p:spPr>
              <a:blipFill>
                <a:blip r:embed="rId3"/>
                <a:stretch>
                  <a:fillRect l="-1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50" y="1226714"/>
                <a:ext cx="8360972" cy="3916786"/>
              </a:xfrm>
            </p:spPr>
            <p:txBody>
              <a:bodyPr>
                <a:noAutofit/>
              </a:bodyPr>
              <a:lstStyle/>
              <a:p>
                <a:r>
                  <a:rPr lang="en-US" sz="2000" dirty="0"/>
                  <a:t>Also too flexible</a:t>
                </a:r>
              </a:p>
              <a:p>
                <a:r>
                  <a:rPr lang="en-US" sz="2000" b="1" dirty="0"/>
                  <a:t>Proposition</a:t>
                </a:r>
                <a:r>
                  <a:rPr lang="en-US" sz="2000" dirty="0"/>
                  <a:t>: </a:t>
                </a:r>
                <a:r>
                  <a:rPr lang="en-US" sz="2000" i="1" dirty="0"/>
                  <a:t>KS-contextuality does not imply </a:t>
                </a:r>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𝒢</m:t>
                        </m:r>
                      </m:e>
                      <m:sup>
                        <m:r>
                          <m:rPr>
                            <m:sty m:val="p"/>
                          </m:rPr>
                          <a:rPr lang="en-US" sz="2000">
                            <a:latin typeface="Cambria Math" panose="02040503050406030204" pitchFamily="18" charset="0"/>
                          </a:rPr>
                          <m:t>od</m:t>
                        </m:r>
                      </m:sup>
                    </m:sSup>
                  </m:oMath>
                </a14:m>
                <a:r>
                  <a:rPr lang="en-US" sz="2000" b="0" i="1" dirty="0">
                    <a:effectLst/>
                    <a:latin typeface="Calibri" panose="020F0502020204030204" pitchFamily="34" charset="0"/>
                    <a:cs typeface="Calibri" panose="020F0502020204030204" pitchFamily="34" charset="0"/>
                  </a:rPr>
                  <a:t>-contextuality</a:t>
                </a:r>
              </a:p>
              <a:p>
                <a:pPr lvl="1"/>
                <a:r>
                  <a:rPr lang="en-US" sz="2000" dirty="0">
                    <a:latin typeface="Calibri" panose="020F0502020204030204" pitchFamily="34" charset="0"/>
                    <a:cs typeface="Calibri" panose="020F0502020204030204" pitchFamily="34" charset="0"/>
                  </a:rPr>
                  <a:t>PR box again:</a:t>
                </a:r>
                <a:endParaRPr lang="en-US" sz="2000" b="0" dirty="0">
                  <a:effectLst/>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50" y="1226714"/>
                <a:ext cx="8360972" cy="3916786"/>
              </a:xfrm>
              <a:blipFill>
                <a:blip r:embed="rId4"/>
                <a:stretch>
                  <a:fillRect l="-607" t="-1942"/>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716F77E9-F2C9-8B45-90F7-54ABF51A4273}"/>
              </a:ext>
            </a:extLst>
          </p:cNvPr>
          <p:cNvGrpSpPr/>
          <p:nvPr/>
        </p:nvGrpSpPr>
        <p:grpSpPr>
          <a:xfrm>
            <a:off x="6656269" y="303920"/>
            <a:ext cx="1859081" cy="1143320"/>
            <a:chOff x="6656269" y="303920"/>
            <a:chExt cx="1859081" cy="1143320"/>
          </a:xfrm>
        </p:grpSpPr>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375C16D-0A9A-5B4E-AF13-7A250A8E0566}"/>
                    </a:ext>
                  </a:extLst>
                </p:cNvPr>
                <p:cNvSpPr/>
                <p:nvPr/>
              </p:nvSpPr>
              <p:spPr>
                <a:xfrm>
                  <a:off x="7859231" y="1127201"/>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a:solidFill>
                        <a:schemeClr val="tx1"/>
                      </a:solidFill>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𝐵</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7" name="Oval 6">
                  <a:extLst>
                    <a:ext uri="{FF2B5EF4-FFF2-40B4-BE49-F238E27FC236}">
                      <a16:creationId xmlns:a16="http://schemas.microsoft.com/office/drawing/2014/main" id="{E375C16D-0A9A-5B4E-AF13-7A250A8E0566}"/>
                    </a:ext>
                  </a:extLst>
                </p:cNvPr>
                <p:cNvSpPr>
                  <a:spLocks noRot="1" noChangeAspect="1" noMove="1" noResize="1" noEditPoints="1" noAdjustHandles="1" noChangeArrowheads="1" noChangeShapeType="1" noTextEdit="1"/>
                </p:cNvSpPr>
                <p:nvPr/>
              </p:nvSpPr>
              <p:spPr>
                <a:xfrm>
                  <a:off x="7859231" y="1127201"/>
                  <a:ext cx="320040" cy="320039"/>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F18A2494-A1BA-6842-B582-A53C99AE5987}"/>
                    </a:ext>
                  </a:extLst>
                </p:cNvPr>
                <p:cNvSpPr/>
                <p:nvPr/>
              </p:nvSpPr>
              <p:spPr>
                <a:xfrm>
                  <a:off x="8195310" y="303920"/>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𝑏</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8" name="Oval 7">
                  <a:extLst>
                    <a:ext uri="{FF2B5EF4-FFF2-40B4-BE49-F238E27FC236}">
                      <a16:creationId xmlns:a16="http://schemas.microsoft.com/office/drawing/2014/main" id="{F18A2494-A1BA-6842-B582-A53C99AE5987}"/>
                    </a:ext>
                  </a:extLst>
                </p:cNvPr>
                <p:cNvSpPr>
                  <a:spLocks noRot="1" noChangeAspect="1" noMove="1" noResize="1" noEditPoints="1" noAdjustHandles="1" noChangeArrowheads="1" noChangeShapeType="1" noTextEdit="1"/>
                </p:cNvSpPr>
                <p:nvPr/>
              </p:nvSpPr>
              <p:spPr>
                <a:xfrm>
                  <a:off x="8195310" y="303920"/>
                  <a:ext cx="320040" cy="320038"/>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9F0DF16E-7480-244E-932E-D1C73809E857}"/>
                    </a:ext>
                  </a:extLst>
                </p:cNvPr>
                <p:cNvSpPr/>
                <p:nvPr/>
              </p:nvSpPr>
              <p:spPr>
                <a:xfrm>
                  <a:off x="6656269" y="303920"/>
                  <a:ext cx="320040" cy="32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9" name="Oval 8">
                  <a:extLst>
                    <a:ext uri="{FF2B5EF4-FFF2-40B4-BE49-F238E27FC236}">
                      <a16:creationId xmlns:a16="http://schemas.microsoft.com/office/drawing/2014/main" id="{9F0DF16E-7480-244E-932E-D1C73809E857}"/>
                    </a:ext>
                  </a:extLst>
                </p:cNvPr>
                <p:cNvSpPr>
                  <a:spLocks noRot="1" noChangeAspect="1" noMove="1" noResize="1" noEditPoints="1" noAdjustHandles="1" noChangeArrowheads="1" noChangeShapeType="1" noTextEdit="1"/>
                </p:cNvSpPr>
                <p:nvPr/>
              </p:nvSpPr>
              <p:spPr>
                <a:xfrm>
                  <a:off x="6656269" y="303920"/>
                  <a:ext cx="320040" cy="320038"/>
                </a:xfrm>
                <a:prstGeom prst="ellipse">
                  <a:avLst/>
                </a:prstGeom>
                <a:blipFill>
                  <a:blip r:embed="rId7"/>
                  <a:stretch>
                    <a:fillRect/>
                  </a:stretch>
                </a:blipFill>
                <a:ln>
                  <a:solidFill>
                    <a:schemeClr val="tx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969B9933-D478-2F44-A4D6-58A14DBDF2EB}"/>
                </a:ext>
              </a:extLst>
            </p:cNvPr>
            <p:cNvSpPr/>
            <p:nvPr/>
          </p:nvSpPr>
          <p:spPr>
            <a:xfrm>
              <a:off x="6999661" y="1127201"/>
              <a:ext cx="320040" cy="32003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A</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16C3AB08-97AB-3C42-A3E2-4C1F3A19C012}"/>
                </a:ext>
              </a:extLst>
            </p:cNvPr>
            <p:cNvCxnSpPr>
              <a:cxnSpLocks/>
              <a:stCxn id="15" idx="4"/>
              <a:endCxn id="7" idx="0"/>
            </p:cNvCxnSpPr>
            <p:nvPr/>
          </p:nvCxnSpPr>
          <p:spPr>
            <a:xfrm>
              <a:off x="7593224" y="625494"/>
              <a:ext cx="426027" cy="5017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EE4181E-D71B-684A-9C6C-39EBCEE37BA2}"/>
                </a:ext>
              </a:extLst>
            </p:cNvPr>
            <p:cNvCxnSpPr>
              <a:cxnSpLocks/>
              <a:stCxn id="9" idx="4"/>
              <a:endCxn id="10" idx="0"/>
            </p:cNvCxnSpPr>
            <p:nvPr/>
          </p:nvCxnSpPr>
          <p:spPr>
            <a:xfrm>
              <a:off x="6816289" y="623958"/>
              <a:ext cx="343392" cy="5032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9DC579A-C288-6142-81C0-ED9BB0BEEA28}"/>
                </a:ext>
              </a:extLst>
            </p:cNvPr>
            <p:cNvCxnSpPr>
              <a:cxnSpLocks/>
              <a:stCxn id="8" idx="4"/>
              <a:endCxn id="7" idx="0"/>
            </p:cNvCxnSpPr>
            <p:nvPr/>
          </p:nvCxnSpPr>
          <p:spPr>
            <a:xfrm flipH="1">
              <a:off x="8019251" y="623958"/>
              <a:ext cx="336079" cy="503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D0506B3B-5F28-B74F-9A0A-BFC1F5C20852}"/>
                    </a:ext>
                  </a:extLst>
                </p:cNvPr>
                <p:cNvSpPr/>
                <p:nvPr/>
              </p:nvSpPr>
              <p:spPr>
                <a:xfrm>
                  <a:off x="7433204" y="305455"/>
                  <a:ext cx="320040" cy="32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5" name="Oval 14">
                  <a:extLst>
                    <a:ext uri="{FF2B5EF4-FFF2-40B4-BE49-F238E27FC236}">
                      <a16:creationId xmlns:a16="http://schemas.microsoft.com/office/drawing/2014/main" id="{D0506B3B-5F28-B74F-9A0A-BFC1F5C20852}"/>
                    </a:ext>
                  </a:extLst>
                </p:cNvPr>
                <p:cNvSpPr>
                  <a:spLocks noRot="1" noChangeAspect="1" noMove="1" noResize="1" noEditPoints="1" noAdjustHandles="1" noChangeArrowheads="1" noChangeShapeType="1" noTextEdit="1"/>
                </p:cNvSpPr>
                <p:nvPr/>
              </p:nvSpPr>
              <p:spPr>
                <a:xfrm>
                  <a:off x="7433204" y="305455"/>
                  <a:ext cx="320040" cy="320039"/>
                </a:xfrm>
                <a:prstGeom prst="ellipse">
                  <a:avLst/>
                </a:prstGeom>
                <a:blipFill>
                  <a:blip r:embed="rId8"/>
                  <a:stretch>
                    <a:fillRect/>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1E68304B-C827-744D-9A79-CCBD02777CB6}"/>
                </a:ext>
              </a:extLst>
            </p:cNvPr>
            <p:cNvCxnSpPr>
              <a:cxnSpLocks/>
              <a:stCxn id="15" idx="4"/>
              <a:endCxn id="10" idx="0"/>
            </p:cNvCxnSpPr>
            <p:nvPr/>
          </p:nvCxnSpPr>
          <p:spPr>
            <a:xfrm flipH="1">
              <a:off x="7159681" y="625494"/>
              <a:ext cx="433543" cy="5017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2F68BFE-A53B-ED42-80FE-13E25EF261FD}"/>
                </a:ext>
              </a:extLst>
            </p:cNvPr>
            <p:cNvCxnSpPr>
              <a:cxnSpLocks/>
              <a:stCxn id="10" idx="6"/>
              <a:endCxn id="7" idx="2"/>
            </p:cNvCxnSpPr>
            <p:nvPr/>
          </p:nvCxnSpPr>
          <p:spPr>
            <a:xfrm>
              <a:off x="7319701" y="1287221"/>
              <a:ext cx="5395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4919DAED-F141-014A-8687-82D3A287E0D6}"/>
                  </a:ext>
                </a:extLst>
              </p:cNvPr>
              <p:cNvGraphicFramePr>
                <a:graphicFrameLocks noGrp="1"/>
              </p:cNvGraphicFramePr>
              <p:nvPr>
                <p:extLst>
                  <p:ext uri="{D42A27DB-BD31-4B8C-83A1-F6EECF244321}">
                    <p14:modId xmlns:p14="http://schemas.microsoft.com/office/powerpoint/2010/main" val="110672396"/>
                  </p:ext>
                </p:extLst>
              </p:nvPr>
            </p:nvGraphicFramePr>
            <p:xfrm>
              <a:off x="2221103" y="2646646"/>
              <a:ext cx="2350897" cy="1112520"/>
            </p:xfrm>
            <a:graphic>
              <a:graphicData uri="http://schemas.openxmlformats.org/drawingml/2006/table">
                <a:tbl>
                  <a:tblPr firstRow="1" bandRow="1">
                    <a:tableStyleId>{2D5ABB26-0587-4C30-8999-92F81FD0307C}</a:tableStyleId>
                  </a:tblPr>
                  <a:tblGrid>
                    <a:gridCol w="889889">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oMath>
                            </m:oMathPara>
                          </a14:m>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𝜆</m:t>
                                    </m:r>
                                  </m:e>
                                  <m:sub>
                                    <m:r>
                                      <a:rPr lang="en-US" sz="1600" b="0" i="1" smtClean="0">
                                        <a:latin typeface="Cambria Math" panose="02040503050406030204" pitchFamily="18" charset="0"/>
                                      </a:rPr>
                                      <m:t>1</m:t>
                                    </m:r>
                                  </m:sub>
                                </m:sSub>
                              </m:oMath>
                            </m:oMathPara>
                          </a14:m>
                          <a:endParaRPr lang="en-US" sz="160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𝜆</m:t>
                                    </m:r>
                                  </m:e>
                                  <m:sub>
                                    <m:r>
                                      <a:rPr lang="en-US" sz="1600" b="0" i="1" smtClean="0">
                                        <a:latin typeface="Cambria Math" panose="02040503050406030204" pitchFamily="18" charset="0"/>
                                      </a:rPr>
                                      <m:t>2</m:t>
                                    </m:r>
                                  </m:sub>
                                </m:sSub>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878011"/>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325152"/>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=2</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835798"/>
                      </a:ext>
                    </a:extLst>
                  </a:tr>
                </a:tbl>
              </a:graphicData>
            </a:graphic>
          </p:graphicFrame>
        </mc:Choice>
        <mc:Fallback xmlns="">
          <p:graphicFrame>
            <p:nvGraphicFramePr>
              <p:cNvPr id="25" name="Table 24">
                <a:extLst>
                  <a:ext uri="{FF2B5EF4-FFF2-40B4-BE49-F238E27FC236}">
                    <a16:creationId xmlns:a16="http://schemas.microsoft.com/office/drawing/2014/main" id="{4919DAED-F141-014A-8687-82D3A287E0D6}"/>
                  </a:ext>
                </a:extLst>
              </p:cNvPr>
              <p:cNvGraphicFramePr>
                <a:graphicFrameLocks noGrp="1"/>
              </p:cNvGraphicFramePr>
              <p:nvPr>
                <p:extLst>
                  <p:ext uri="{D42A27DB-BD31-4B8C-83A1-F6EECF244321}">
                    <p14:modId xmlns:p14="http://schemas.microsoft.com/office/powerpoint/2010/main" val="110672396"/>
                  </p:ext>
                </p:extLst>
              </p:nvPr>
            </p:nvGraphicFramePr>
            <p:xfrm>
              <a:off x="2221103" y="2646646"/>
              <a:ext cx="2350897" cy="1112520"/>
            </p:xfrm>
            <a:graphic>
              <a:graphicData uri="http://schemas.openxmlformats.org/drawingml/2006/table">
                <a:tbl>
                  <a:tblPr firstRow="1" bandRow="1">
                    <a:tableStyleId>{2D5ABB26-0587-4C30-8999-92F81FD0307C}</a:tableStyleId>
                  </a:tblPr>
                  <a:tblGrid>
                    <a:gridCol w="889889">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r="-167143" b="-206897"/>
                          </a:stretch>
                        </a:blipFill>
                      </a:tcPr>
                    </a:tc>
                    <a:tc>
                      <a:txBody>
                        <a:bodyPr/>
                        <a:lstStyle/>
                        <a:p>
                          <a:endParaRPr lang="en-US"/>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22807" r="-105263" b="-20689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15254" r="-1695" b="-206897"/>
                          </a:stretch>
                        </a:blipFill>
                      </a:tcPr>
                    </a:tc>
                    <a:extLst>
                      <a:ext uri="{0D108BD9-81ED-4DB2-BD59-A6C34878D82A}">
                        <a16:rowId xmlns:a16="http://schemas.microsoft.com/office/drawing/2014/main" val="3950878011"/>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t="-96667" r="-167143"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22807" t="-96667" r="-105263"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15254" t="-96667" r="-1695" b="-100000"/>
                          </a:stretch>
                        </a:blipFill>
                      </a:tcPr>
                    </a:tc>
                    <a:extLst>
                      <a:ext uri="{0D108BD9-81ED-4DB2-BD59-A6C34878D82A}">
                        <a16:rowId xmlns:a16="http://schemas.microsoft.com/office/drawing/2014/main" val="2997325152"/>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t="-203448" r="-167143"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22807" t="-203448" r="-105263"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15254" t="-203448" r="-1695" b="-3448"/>
                          </a:stretch>
                        </a:blipFill>
                      </a:tcPr>
                    </a:tc>
                    <a:extLst>
                      <a:ext uri="{0D108BD9-81ED-4DB2-BD59-A6C34878D82A}">
                        <a16:rowId xmlns:a16="http://schemas.microsoft.com/office/drawing/2014/main" val="243883579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0" name="Table 19">
                <a:extLst>
                  <a:ext uri="{FF2B5EF4-FFF2-40B4-BE49-F238E27FC236}">
                    <a16:creationId xmlns:a16="http://schemas.microsoft.com/office/drawing/2014/main" id="{5CC8A56D-C84A-E04F-B87C-330B03B8ECB7}"/>
                  </a:ext>
                </a:extLst>
              </p:cNvPr>
              <p:cNvGraphicFramePr>
                <a:graphicFrameLocks noGrp="1"/>
              </p:cNvGraphicFramePr>
              <p:nvPr>
                <p:extLst>
                  <p:ext uri="{D42A27DB-BD31-4B8C-83A1-F6EECF244321}">
                    <p14:modId xmlns:p14="http://schemas.microsoft.com/office/powerpoint/2010/main" val="2135290246"/>
                  </p:ext>
                </p:extLst>
              </p:nvPr>
            </p:nvGraphicFramePr>
            <p:xfrm>
              <a:off x="4962961" y="2140496"/>
              <a:ext cx="2350897" cy="2687320"/>
            </p:xfrm>
            <a:graphic>
              <a:graphicData uri="http://schemas.openxmlformats.org/drawingml/2006/table">
                <a:tbl>
                  <a:tblPr firstRow="1" bandRow="1">
                    <a:tableStyleId>{2D5ABB26-0587-4C30-8999-92F81FD0307C}</a:tableStyleId>
                  </a:tblPr>
                  <a:tblGrid>
                    <a:gridCol w="889889">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𝐵</m:t>
                                </m:r>
                                <m:r>
                                  <a:rPr lang="en-US" sz="1800" b="0" i="1" smtClean="0">
                                    <a:latin typeface="Cambria Math" panose="02040503050406030204" pitchFamily="18" charset="0"/>
                                  </a:rPr>
                                  <m:t>:</m:t>
                                </m:r>
                              </m:oMath>
                            </m:oMathPara>
                          </a14:m>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𝜆</m:t>
                                    </m:r>
                                  </m:e>
                                  <m:sub>
                                    <m:r>
                                      <a:rPr lang="en-US" sz="1600" b="0" i="1" smtClean="0">
                                        <a:latin typeface="Cambria Math" panose="02040503050406030204" pitchFamily="18" charset="0"/>
                                      </a:rPr>
                                      <m:t>1</m:t>
                                    </m:r>
                                  </m:sub>
                                </m:sSub>
                              </m:oMath>
                            </m:oMathPara>
                          </a14:m>
                          <a:endParaRPr lang="en-US" sz="160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𝜆</m:t>
                                    </m:r>
                                  </m:e>
                                  <m:sub>
                                    <m:r>
                                      <a:rPr lang="en-US" sz="1600" b="0" i="1" smtClean="0">
                                        <a:latin typeface="Cambria Math" panose="02040503050406030204" pitchFamily="18" charset="0"/>
                                      </a:rPr>
                                      <m:t>2</m:t>
                                    </m:r>
                                  </m:sub>
                                </m:sSub>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785569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𝑏</m:t>
                                </m:r>
                                <m:r>
                                  <a:rPr lang="en-US" sz="1600" b="0" i="1" smtClean="0">
                                    <a:latin typeface="Cambria Math" panose="02040503050406030204" pitchFamily="18" charset="0"/>
                                  </a:rPr>
                                  <m:t>=1</m:t>
                                </m:r>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98155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𝑏</m:t>
                                </m:r>
                                <m:r>
                                  <a:rPr lang="en-US" sz="1600" b="0" i="1" smtClean="0">
                                    <a:latin typeface="Cambria Math" panose="02040503050406030204" pitchFamily="18" charset="0"/>
                                  </a:rPr>
                                  <m:t>=1</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58580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𝑏</m:t>
                                </m:r>
                                <m:r>
                                  <a:rPr lang="en-US" sz="1600" b="0" i="1" smtClean="0">
                                    <a:latin typeface="Cambria Math" panose="02040503050406030204" pitchFamily="18" charset="0"/>
                                  </a:rPr>
                                  <m:t>=2</m:t>
                                </m:r>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10897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𝑏</m:t>
                                </m:r>
                                <m:r>
                                  <a:rPr lang="en-US" sz="1600" b="0" i="1" smtClean="0">
                                    <a:latin typeface="Cambria Math" panose="02040503050406030204" pitchFamily="18" charset="0"/>
                                  </a:rPr>
                                  <m:t>=2</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2480790"/>
                      </a:ext>
                    </a:extLst>
                  </a:tr>
                </a:tbl>
              </a:graphicData>
            </a:graphic>
          </p:graphicFrame>
        </mc:Choice>
        <mc:Fallback xmlns="">
          <p:graphicFrame>
            <p:nvGraphicFramePr>
              <p:cNvPr id="20" name="Table 19">
                <a:extLst>
                  <a:ext uri="{FF2B5EF4-FFF2-40B4-BE49-F238E27FC236}">
                    <a16:creationId xmlns:a16="http://schemas.microsoft.com/office/drawing/2014/main" id="{5CC8A56D-C84A-E04F-B87C-330B03B8ECB7}"/>
                  </a:ext>
                </a:extLst>
              </p:cNvPr>
              <p:cNvGraphicFramePr>
                <a:graphicFrameLocks noGrp="1"/>
              </p:cNvGraphicFramePr>
              <p:nvPr>
                <p:extLst>
                  <p:ext uri="{D42A27DB-BD31-4B8C-83A1-F6EECF244321}">
                    <p14:modId xmlns:p14="http://schemas.microsoft.com/office/powerpoint/2010/main" val="2135290246"/>
                  </p:ext>
                </p:extLst>
              </p:nvPr>
            </p:nvGraphicFramePr>
            <p:xfrm>
              <a:off x="4962961" y="2140496"/>
              <a:ext cx="2350897" cy="2687320"/>
            </p:xfrm>
            <a:graphic>
              <a:graphicData uri="http://schemas.openxmlformats.org/drawingml/2006/table">
                <a:tbl>
                  <a:tblPr firstRow="1" bandRow="1">
                    <a:tableStyleId>{2D5ABB26-0587-4C30-8999-92F81FD0307C}</a:tableStyleId>
                  </a:tblPr>
                  <a:tblGrid>
                    <a:gridCol w="889889">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r="-165714" b="-634483"/>
                          </a:stretch>
                        </a:blipFill>
                      </a:tcPr>
                    </a:tc>
                    <a:tc>
                      <a:txBody>
                        <a:bodyPr/>
                        <a:lstStyle/>
                        <a:p>
                          <a:endParaRPr lang="en-US"/>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122807" r="-103509" b="-634483"/>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215254" b="-634483"/>
                          </a:stretch>
                        </a:blipFill>
                      </a:tcPr>
                    </a:tc>
                    <a:extLst>
                      <a:ext uri="{0D108BD9-81ED-4DB2-BD59-A6C34878D82A}">
                        <a16:rowId xmlns:a16="http://schemas.microsoft.com/office/drawing/2014/main" val="1977855699"/>
                      </a:ext>
                    </a:extLst>
                  </a:tr>
                  <a:tr h="57912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t="-63043" r="-165714" b="-3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122807" t="-63043" r="-103509" b="-3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215254" t="-63043" b="-300000"/>
                          </a:stretch>
                        </a:blipFill>
                      </a:tcPr>
                    </a:tc>
                    <a:extLst>
                      <a:ext uri="{0D108BD9-81ED-4DB2-BD59-A6C34878D82A}">
                        <a16:rowId xmlns:a16="http://schemas.microsoft.com/office/drawing/2014/main" val="2953981554"/>
                      </a:ext>
                    </a:extLst>
                  </a:tr>
                  <a:tr h="57912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t="-163043" r="-165714" b="-2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122807" t="-163043" r="-103509" b="-2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215254" t="-163043" b="-200000"/>
                          </a:stretch>
                        </a:blipFill>
                      </a:tcPr>
                    </a:tc>
                    <a:extLst>
                      <a:ext uri="{0D108BD9-81ED-4DB2-BD59-A6C34878D82A}">
                        <a16:rowId xmlns:a16="http://schemas.microsoft.com/office/drawing/2014/main" val="2184585807"/>
                      </a:ext>
                    </a:extLst>
                  </a:tr>
                  <a:tr h="57912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t="-263043" r="-165714"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122807" t="-263043" r="-103509"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215254" t="-263043" b="-100000"/>
                          </a:stretch>
                        </a:blipFill>
                      </a:tcPr>
                    </a:tc>
                    <a:extLst>
                      <a:ext uri="{0D108BD9-81ED-4DB2-BD59-A6C34878D82A}">
                        <a16:rowId xmlns:a16="http://schemas.microsoft.com/office/drawing/2014/main" val="2618108970"/>
                      </a:ext>
                    </a:extLst>
                  </a:tr>
                  <a:tr h="57912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t="-363043" r="-16571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122807" t="-363043" r="-10350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215254" t="-363043"/>
                          </a:stretch>
                        </a:blipFill>
                      </a:tcPr>
                    </a:tc>
                    <a:extLst>
                      <a:ext uri="{0D108BD9-81ED-4DB2-BD59-A6C34878D82A}">
                        <a16:rowId xmlns:a16="http://schemas.microsoft.com/office/drawing/2014/main" val="2912480790"/>
                      </a:ext>
                    </a:extLst>
                  </a:tr>
                </a:tbl>
              </a:graphicData>
            </a:graphic>
          </p:graphicFrame>
        </mc:Fallback>
      </mc:AlternateContent>
    </p:spTree>
    <p:extLst>
      <p:ext uri="{BB962C8B-B14F-4D97-AF65-F5344CB8AC3E}">
        <p14:creationId xmlns:p14="http://schemas.microsoft.com/office/powerpoint/2010/main" val="273294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Local hidden influence</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50" y="1226714"/>
                <a:ext cx="8360972" cy="3916786"/>
              </a:xfrm>
            </p:spPr>
            <p:txBody>
              <a:bodyPr>
                <a:noAutofit/>
              </a:bodyPr>
              <a:lstStyle/>
              <a:p>
                <a:r>
                  <a:rPr lang="en-US" sz="2000" dirty="0"/>
                  <a:t>Prohibit hidden influence from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𝑘</m:t>
                        </m:r>
                      </m:sub>
                    </m:sSub>
                  </m:oMath>
                </a14:m>
                <a:r>
                  <a:rPr lang="en-US" sz="2000" dirty="0"/>
                  <a:t> to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𝑘</m:t>
                        </m:r>
                      </m:sub>
                    </m:sSub>
                  </m:oMath>
                </a14:m>
                <a:r>
                  <a:rPr lang="en-US" sz="2000" dirty="0"/>
                  <a:t> (</a:t>
                </a:r>
                <a14:m>
                  <m:oMath xmlns:m="http://schemas.openxmlformats.org/officeDocument/2006/math">
                    <m:r>
                      <a:rPr lang="en-US" sz="2000" b="0" i="1" dirty="0" smtClean="0">
                        <a:latin typeface="Cambria Math" panose="02040503050406030204" pitchFamily="18" charset="0"/>
                      </a:rPr>
                      <m:t>𝑎</m:t>
                    </m:r>
                  </m:oMath>
                </a14:m>
                <a:r>
                  <a:rPr lang="en-US" sz="2000" dirty="0"/>
                  <a:t> to </a:t>
                </a:r>
                <a14:m>
                  <m:oMath xmlns:m="http://schemas.openxmlformats.org/officeDocument/2006/math">
                    <m:r>
                      <a:rPr lang="en-US" sz="2000" b="0" i="1" smtClean="0">
                        <a:latin typeface="Cambria Math" panose="02040503050406030204" pitchFamily="18" charset="0"/>
                      </a:rPr>
                      <m:t>𝐴</m:t>
                    </m:r>
                  </m:oMath>
                </a14:m>
                <a:r>
                  <a:rPr lang="en-US" sz="2000" dirty="0"/>
                  <a:t>)?</a:t>
                </a:r>
              </a:p>
              <a:p>
                <a:r>
                  <a:rPr lang="en-US" sz="2000" dirty="0"/>
                  <a:t>Conceptually problematic </a:t>
                </a:r>
              </a:p>
              <a:p>
                <a:pPr lvl="1"/>
                <a:r>
                  <a:rPr lang="en-US" sz="2000" dirty="0"/>
                  <a:t>Settings correspond to different observables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𝑧</m:t>
                        </m:r>
                      </m:sub>
                    </m:sSub>
                  </m:oMath>
                </a14:m>
                <a:r>
                  <a:rPr lang="en-US" sz="2000" dirty="0"/>
                  <a:t> vs.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𝑥</m:t>
                        </m:r>
                      </m:sub>
                    </m:sSub>
                  </m:oMath>
                </a14:m>
                <a:r>
                  <a:rPr lang="en-US" sz="2000" dirty="0"/>
                  <a:t>)</a:t>
                </a:r>
              </a:p>
              <a:p>
                <a:pPr lvl="1"/>
                <a:r>
                  <a:rPr lang="en-US" sz="2000" dirty="0"/>
                  <a:t>Reversing spin axis or arbitrary relabeling would yield “hidden” influence</a:t>
                </a:r>
              </a:p>
              <a:p>
                <a:r>
                  <a:rPr lang="en-US" sz="2000" dirty="0"/>
                  <a:t>Theoretical considerations, not observable ones</a:t>
                </a:r>
              </a:p>
              <a:p>
                <a:r>
                  <a:rPr lang="en-US" sz="2000" dirty="0"/>
                  <a:t>Makes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𝒢</m:t>
                        </m:r>
                      </m:e>
                      <m:sup>
                        <m:r>
                          <m:rPr>
                            <m:sty m:val="p"/>
                          </m:rPr>
                          <a:rPr lang="en-US" sz="2000" b="0" i="0" smtClean="0">
                            <a:latin typeface="Cambria Math" panose="02040503050406030204" pitchFamily="18" charset="0"/>
                          </a:rPr>
                          <m:t>od</m:t>
                        </m:r>
                      </m:sup>
                    </m:sSup>
                  </m:oMath>
                </a14:m>
                <a:r>
                  <a:rPr lang="en-US" sz="2000" dirty="0"/>
                  <a:t> too restrictive: now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𝒢</m:t>
                        </m:r>
                      </m:e>
                      <m:sup>
                        <m:r>
                          <m:rPr>
                            <m:sty m:val="p"/>
                          </m:rPr>
                          <a:rPr lang="en-US" sz="2000" b="0" i="0" smtClean="0">
                            <a:latin typeface="Cambria Math" panose="02040503050406030204" pitchFamily="18" charset="0"/>
                          </a:rPr>
                          <m:t>od</m:t>
                        </m:r>
                      </m:sup>
                    </m:sSup>
                  </m:oMath>
                </a14:m>
                <a:r>
                  <a:rPr lang="en-US" sz="2000" dirty="0"/>
                  <a:t>-contextual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KS-contextual</a:t>
                </a: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50" y="1226714"/>
                <a:ext cx="8360972" cy="3916786"/>
              </a:xfrm>
              <a:blipFill>
                <a:blip r:embed="rId3"/>
                <a:stretch>
                  <a:fillRect l="-607" t="-1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4919DAED-F141-014A-8687-82D3A287E0D6}"/>
                  </a:ext>
                </a:extLst>
              </p:cNvPr>
              <p:cNvGraphicFramePr>
                <a:graphicFrameLocks noGrp="1"/>
              </p:cNvGraphicFramePr>
              <p:nvPr>
                <p:extLst>
                  <p:ext uri="{D42A27DB-BD31-4B8C-83A1-F6EECF244321}">
                    <p14:modId xmlns:p14="http://schemas.microsoft.com/office/powerpoint/2010/main" val="3482622141"/>
                  </p:ext>
                </p:extLst>
              </p:nvPr>
            </p:nvGraphicFramePr>
            <p:xfrm>
              <a:off x="6164453" y="273844"/>
              <a:ext cx="2350897" cy="1112520"/>
            </p:xfrm>
            <a:graphic>
              <a:graphicData uri="http://schemas.openxmlformats.org/drawingml/2006/table">
                <a:tbl>
                  <a:tblPr firstRow="1" bandRow="1">
                    <a:tableStyleId>{2D5ABB26-0587-4C30-8999-92F81FD0307C}</a:tableStyleId>
                  </a:tblPr>
                  <a:tblGrid>
                    <a:gridCol w="889889">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oMath>
                            </m:oMathPara>
                          </a14:m>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𝜆</m:t>
                                    </m:r>
                                  </m:e>
                                  <m:sub>
                                    <m:r>
                                      <a:rPr lang="en-US" sz="1600" b="0" i="1" smtClean="0">
                                        <a:latin typeface="Cambria Math" panose="02040503050406030204" pitchFamily="18" charset="0"/>
                                      </a:rPr>
                                      <m:t>1</m:t>
                                    </m:r>
                                  </m:sub>
                                </m:sSub>
                              </m:oMath>
                            </m:oMathPara>
                          </a14:m>
                          <a:endParaRPr lang="en-US" sz="160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𝜆</m:t>
                                    </m:r>
                                  </m:e>
                                  <m:sub>
                                    <m:r>
                                      <a:rPr lang="en-US" sz="1600" b="0" i="1" smtClean="0">
                                        <a:latin typeface="Cambria Math" panose="02040503050406030204" pitchFamily="18" charset="0"/>
                                      </a:rPr>
                                      <m:t>2</m:t>
                                    </m:r>
                                  </m:sub>
                                </m:sSub>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878011"/>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325152"/>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=2</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835798"/>
                      </a:ext>
                    </a:extLst>
                  </a:tr>
                </a:tbl>
              </a:graphicData>
            </a:graphic>
          </p:graphicFrame>
        </mc:Choice>
        <mc:Fallback xmlns="">
          <p:graphicFrame>
            <p:nvGraphicFramePr>
              <p:cNvPr id="25" name="Table 24">
                <a:extLst>
                  <a:ext uri="{FF2B5EF4-FFF2-40B4-BE49-F238E27FC236}">
                    <a16:creationId xmlns:a16="http://schemas.microsoft.com/office/drawing/2014/main" id="{4919DAED-F141-014A-8687-82D3A287E0D6}"/>
                  </a:ext>
                </a:extLst>
              </p:cNvPr>
              <p:cNvGraphicFramePr>
                <a:graphicFrameLocks noGrp="1"/>
              </p:cNvGraphicFramePr>
              <p:nvPr>
                <p:extLst>
                  <p:ext uri="{D42A27DB-BD31-4B8C-83A1-F6EECF244321}">
                    <p14:modId xmlns:p14="http://schemas.microsoft.com/office/powerpoint/2010/main" val="3482622141"/>
                  </p:ext>
                </p:extLst>
              </p:nvPr>
            </p:nvGraphicFramePr>
            <p:xfrm>
              <a:off x="6164453" y="273844"/>
              <a:ext cx="2350897" cy="1112520"/>
            </p:xfrm>
            <a:graphic>
              <a:graphicData uri="http://schemas.openxmlformats.org/drawingml/2006/table">
                <a:tbl>
                  <a:tblPr firstRow="1" bandRow="1">
                    <a:tableStyleId>{2D5ABB26-0587-4C30-8999-92F81FD0307C}</a:tableStyleId>
                  </a:tblPr>
                  <a:tblGrid>
                    <a:gridCol w="889889">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r="-165714" b="-196667"/>
                          </a:stretch>
                        </a:blipFill>
                      </a:tcPr>
                    </a:tc>
                    <a:tc>
                      <a:txBody>
                        <a:bodyPr/>
                        <a:lstStyle/>
                        <a:p>
                          <a:endParaRPr lang="en-US"/>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22807" r="-103509" b="-19666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15254" b="-196667"/>
                          </a:stretch>
                        </a:blipFill>
                      </a:tcPr>
                    </a:tc>
                    <a:extLst>
                      <a:ext uri="{0D108BD9-81ED-4DB2-BD59-A6C34878D82A}">
                        <a16:rowId xmlns:a16="http://schemas.microsoft.com/office/drawing/2014/main" val="3950878011"/>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03448" r="-165714" b="-10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22807" t="-103448" r="-103509" b="-10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15254" t="-103448" b="-103448"/>
                          </a:stretch>
                        </a:blipFill>
                      </a:tcPr>
                    </a:tc>
                    <a:extLst>
                      <a:ext uri="{0D108BD9-81ED-4DB2-BD59-A6C34878D82A}">
                        <a16:rowId xmlns:a16="http://schemas.microsoft.com/office/drawing/2014/main" val="2997325152"/>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96667" r="-16571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22807" t="-196667" r="-1035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15254" t="-196667"/>
                          </a:stretch>
                        </a:blipFill>
                      </a:tcPr>
                    </a:tc>
                    <a:extLst>
                      <a:ext uri="{0D108BD9-81ED-4DB2-BD59-A6C34878D82A}">
                        <a16:rowId xmlns:a16="http://schemas.microsoft.com/office/drawing/2014/main" val="2438835798"/>
                      </a:ext>
                    </a:extLst>
                  </a:tr>
                </a:tbl>
              </a:graphicData>
            </a:graphic>
          </p:graphicFrame>
        </mc:Fallback>
      </mc:AlternateContent>
    </p:spTree>
    <p:extLst>
      <p:ext uri="{BB962C8B-B14F-4D97-AF65-F5344CB8AC3E}">
        <p14:creationId xmlns:p14="http://schemas.microsoft.com/office/powerpoint/2010/main" val="160859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a:xfrm>
            <a:off x="628649" y="105682"/>
            <a:ext cx="8010853" cy="994172"/>
          </a:xfrm>
        </p:spPr>
        <p:txBody>
          <a:bodyPr>
            <a:normAutofit fontScale="90000"/>
          </a:bodyPr>
          <a:lstStyle/>
          <a:p>
            <a:r>
              <a:rPr lang="en-US" sz="3600" dirty="0"/>
              <a:t>Probabilistic causal foundations of contextuality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50" y="1143243"/>
                <a:ext cx="7886700" cy="3263504"/>
              </a:xfrm>
            </p:spPr>
            <p:txBody>
              <a:bodyPr>
                <a:noAutofit/>
              </a:bodyPr>
              <a:lstStyle/>
              <a:p>
                <a:r>
                  <a:rPr lang="en-US" sz="2000" dirty="0"/>
                  <a:t>Bell (1964): no-go theorem for factorizable models</a:t>
                </a:r>
              </a:p>
              <a:p>
                <a:pPr lvl="1"/>
                <a14:m>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Pr</m:t>
                        </m:r>
                      </m:fName>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𝐴𝐵</m:t>
                            </m:r>
                            <m:r>
                              <a:rPr lang="en-US" sz="2000" i="1">
                                <a:latin typeface="Cambria Math" panose="02040503050406030204" pitchFamily="18" charset="0"/>
                              </a:rPr>
                              <m:t>|</m:t>
                            </m:r>
                            <m:r>
                              <a:rPr lang="en-US" sz="2000" i="1">
                                <a:latin typeface="Cambria Math" panose="02040503050406030204" pitchFamily="18" charset="0"/>
                              </a:rPr>
                              <m:t>𝑎𝑏</m:t>
                            </m:r>
                            <m:r>
                              <m:rPr>
                                <m:sty m:val="p"/>
                              </m:rPr>
                              <a:rPr lang="en-US" sz="2000">
                                <a:latin typeface="Cambria Math" panose="02040503050406030204" pitchFamily="18" charset="0"/>
                              </a:rPr>
                              <m:t>Λ</m:t>
                            </m:r>
                          </m:e>
                        </m:d>
                      </m:e>
                    </m:func>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Pr</m:t>
                        </m:r>
                      </m:fName>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𝐴</m:t>
                            </m:r>
                            <m:r>
                              <a:rPr lang="en-US" sz="2000" i="1">
                                <a:latin typeface="Cambria Math" panose="02040503050406030204" pitchFamily="18" charset="0"/>
                              </a:rPr>
                              <m:t>|</m:t>
                            </m:r>
                            <m:r>
                              <a:rPr lang="en-US" sz="2000" i="1">
                                <a:latin typeface="Cambria Math" panose="02040503050406030204" pitchFamily="18" charset="0"/>
                              </a:rPr>
                              <m:t>𝑎</m:t>
                            </m:r>
                            <m:r>
                              <m:rPr>
                                <m:sty m:val="p"/>
                              </m:rPr>
                              <a:rPr lang="en-US" sz="2000">
                                <a:latin typeface="Cambria Math" panose="02040503050406030204" pitchFamily="18" charset="0"/>
                              </a:rPr>
                              <m:t>Λ</m:t>
                            </m:r>
                          </m:e>
                        </m:d>
                      </m:e>
                    </m:func>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Pr</m:t>
                        </m:r>
                      </m:fName>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𝑏</m:t>
                            </m:r>
                            <m:r>
                              <m:rPr>
                                <m:sty m:val="p"/>
                              </m:rPr>
                              <a:rPr lang="en-US" sz="2000">
                                <a:latin typeface="Cambria Math" panose="02040503050406030204" pitchFamily="18" charset="0"/>
                              </a:rPr>
                              <m:t>Λ</m:t>
                            </m:r>
                          </m:e>
                        </m:d>
                      </m:e>
                    </m:func>
                  </m:oMath>
                </a14:m>
                <a:endParaRPr lang="en-US" sz="2000" dirty="0"/>
              </a:p>
              <a:p>
                <a:r>
                  <a:rPr lang="en-US" sz="2000" dirty="0"/>
                  <a:t>Two exclusions </a:t>
                </a:r>
                <a:r>
                  <a:rPr lang="en-US" sz="1800" dirty="0"/>
                  <a:t>(Jarrett 1984; </a:t>
                </a:r>
                <a:r>
                  <a:rPr lang="en-US" sz="1800" dirty="0" err="1"/>
                  <a:t>Shimony</a:t>
                </a:r>
                <a:r>
                  <a:rPr lang="en-US" sz="1800" dirty="0"/>
                  <a:t> 1986) </a:t>
                </a:r>
                <a:endParaRPr lang="en-US" sz="2000" dirty="0"/>
              </a:p>
              <a:p>
                <a:pPr lvl="1"/>
                <a:r>
                  <a:rPr lang="en-US" sz="2000" dirty="0">
                    <a:solidFill>
                      <a:schemeClr val="accent1">
                        <a:lumMod val="75000"/>
                      </a:schemeClr>
                    </a:solidFill>
                  </a:rPr>
                  <a:t>Parameter dependence: </a:t>
                </a:r>
                <a14:m>
                  <m:oMath xmlns:m="http://schemas.openxmlformats.org/officeDocument/2006/math">
                    <m:r>
                      <a:rPr lang="en-US" sz="2000" i="1">
                        <a:solidFill>
                          <a:schemeClr val="accent1">
                            <a:lumMod val="75000"/>
                          </a:schemeClr>
                        </a:solidFill>
                        <a:latin typeface="Cambria Math" panose="02040503050406030204" pitchFamily="18" charset="0"/>
                      </a:rPr>
                      <m:t>𝑎</m:t>
                    </m:r>
                    <m:r>
                      <a:rPr lang="en-US" sz="2000" i="1">
                        <a:solidFill>
                          <a:schemeClr val="accent1">
                            <a:lumMod val="75000"/>
                          </a:schemeClr>
                        </a:solidFill>
                        <a:latin typeface="Cambria Math" panose="02040503050406030204" pitchFamily="18" charset="0"/>
                      </a:rPr>
                      <m:t>→</m:t>
                    </m:r>
                    <m:r>
                      <a:rPr lang="en-US" sz="2000" i="1">
                        <a:solidFill>
                          <a:schemeClr val="accent1">
                            <a:lumMod val="75000"/>
                          </a:schemeClr>
                        </a:solidFill>
                        <a:latin typeface="Cambria Math" panose="02040503050406030204" pitchFamily="18" charset="0"/>
                      </a:rPr>
                      <m:t>𝐵</m:t>
                    </m:r>
                  </m:oMath>
                </a14:m>
                <a:r>
                  <a:rPr lang="en-US" sz="2000" dirty="0">
                    <a:solidFill>
                      <a:schemeClr val="accent1">
                        <a:lumMod val="75000"/>
                      </a:schemeClr>
                    </a:solidFill>
                  </a:rPr>
                  <a:t>, </a:t>
                </a:r>
                <a14:m>
                  <m:oMath xmlns:m="http://schemas.openxmlformats.org/officeDocument/2006/math">
                    <m:r>
                      <a:rPr lang="en-US" sz="2000" i="1">
                        <a:solidFill>
                          <a:schemeClr val="accent1">
                            <a:lumMod val="75000"/>
                          </a:schemeClr>
                        </a:solidFill>
                        <a:latin typeface="Cambria Math" panose="02040503050406030204" pitchFamily="18" charset="0"/>
                      </a:rPr>
                      <m:t>𝑏</m:t>
                    </m:r>
                    <m:r>
                      <a:rPr lang="en-US" sz="2000" i="1">
                        <a:solidFill>
                          <a:schemeClr val="accent1">
                            <a:lumMod val="75000"/>
                          </a:schemeClr>
                        </a:solidFill>
                        <a:latin typeface="Cambria Math" panose="02040503050406030204" pitchFamily="18" charset="0"/>
                      </a:rPr>
                      <m:t>→</m:t>
                    </m:r>
                    <m:r>
                      <a:rPr lang="en-US" sz="2000" i="1">
                        <a:solidFill>
                          <a:schemeClr val="accent1">
                            <a:lumMod val="75000"/>
                          </a:schemeClr>
                        </a:solidFill>
                        <a:latin typeface="Cambria Math" panose="02040503050406030204" pitchFamily="18" charset="0"/>
                      </a:rPr>
                      <m:t>𝐴</m:t>
                    </m:r>
                  </m:oMath>
                </a14:m>
                <a:endParaRPr lang="en-US" sz="2000" dirty="0">
                  <a:solidFill>
                    <a:schemeClr val="accent1">
                      <a:lumMod val="75000"/>
                    </a:schemeClr>
                  </a:solidFill>
                </a:endParaRPr>
              </a:p>
              <a:p>
                <a:pPr lvl="1"/>
                <a:r>
                  <a:rPr lang="en-US" sz="2000" dirty="0">
                    <a:solidFill>
                      <a:srgbClr val="C00000"/>
                    </a:solidFill>
                  </a:rPr>
                  <a:t>Outcome dependence: </a:t>
                </a:r>
                <a14:m>
                  <m:oMath xmlns:m="http://schemas.openxmlformats.org/officeDocument/2006/math">
                    <m:r>
                      <a:rPr lang="en-US" sz="2000" i="1">
                        <a:solidFill>
                          <a:srgbClr val="C00000"/>
                        </a:solidFill>
                        <a:latin typeface="Cambria Math" panose="02040503050406030204" pitchFamily="18" charset="0"/>
                      </a:rPr>
                      <m:t>𝐴</m:t>
                    </m:r>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𝐵</m:t>
                    </m:r>
                  </m:oMath>
                </a14:m>
                <a:r>
                  <a:rPr lang="en-US" sz="2000" dirty="0">
                    <a:solidFill>
                      <a:srgbClr val="C00000"/>
                    </a:solidFill>
                  </a:rPr>
                  <a:t>, </a:t>
                </a:r>
                <a14:m>
                  <m:oMath xmlns:m="http://schemas.openxmlformats.org/officeDocument/2006/math">
                    <m:r>
                      <a:rPr lang="en-US" sz="2000" i="1">
                        <a:solidFill>
                          <a:srgbClr val="C00000"/>
                        </a:solidFill>
                        <a:latin typeface="Cambria Math" panose="02040503050406030204" pitchFamily="18" charset="0"/>
                      </a:rPr>
                      <m:t>𝐵</m:t>
                    </m:r>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𝐴</m:t>
                    </m:r>
                  </m:oMath>
                </a14:m>
                <a:endParaRPr lang="en-US" sz="2000" dirty="0">
                  <a:solidFill>
                    <a:srgbClr val="C00000"/>
                  </a:solidFill>
                </a:endParaRPr>
              </a:p>
              <a:p>
                <a:r>
                  <a:rPr lang="en-US" sz="2000" dirty="0" err="1"/>
                  <a:t>Kochen</a:t>
                </a:r>
                <a:r>
                  <a:rPr lang="en-US" sz="2000" dirty="0"/>
                  <a:t> &amp; </a:t>
                </a:r>
                <a:r>
                  <a:rPr lang="en-US" sz="2000" dirty="0" err="1"/>
                  <a:t>Specker</a:t>
                </a:r>
                <a:r>
                  <a:rPr lang="en-US" sz="2000" dirty="0"/>
                  <a:t> (1967) </a:t>
                </a:r>
                <a:r>
                  <a:rPr lang="en-US" sz="2000" dirty="0" err="1"/>
                  <a:t>noncontextual</a:t>
                </a:r>
                <a:r>
                  <a:rPr lang="en-US" sz="2000" dirty="0"/>
                  <a:t> models </a:t>
                </a:r>
              </a:p>
              <a:p>
                <a:pPr lvl="1"/>
                <a:r>
                  <a:rPr lang="en-US" sz="2000" dirty="0"/>
                  <a:t>Outcomes depend only on hidden state, not on other measurements</a:t>
                </a:r>
              </a:p>
              <a:p>
                <a:pPr lvl="1"/>
                <a:r>
                  <a:rPr lang="en-US" sz="2000" dirty="0"/>
                  <a:t>Equivalent to factorizability </a:t>
                </a:r>
                <a:r>
                  <a:rPr lang="en-US" dirty="0"/>
                  <a:t>(Fine 1982; Abramsky &amp; </a:t>
                </a:r>
                <a:r>
                  <a:rPr lang="en-US" dirty="0" err="1"/>
                  <a:t>Brandenburger</a:t>
                </a:r>
                <a:r>
                  <a:rPr lang="en-US" dirty="0"/>
                  <a:t> 2011)</a:t>
                </a:r>
                <a:endParaRPr lang="en-US" sz="2000" dirty="0"/>
              </a:p>
              <a:p>
                <a:r>
                  <a:rPr lang="en-US" sz="2000" dirty="0"/>
                  <a:t>Without restrictions, the theorems don't hold </a:t>
                </a:r>
              </a:p>
              <a:p>
                <a:pPr lvl="1"/>
                <a:r>
                  <a:rPr lang="en-US" sz="2000" dirty="0"/>
                  <a:t>Parameter dependence makes model universal </a:t>
                </a:r>
                <a:r>
                  <a:rPr lang="en-US" dirty="0"/>
                  <a:t>(Jones 2019)</a:t>
                </a:r>
              </a:p>
              <a:p>
                <a:pPr lvl="1"/>
                <a:r>
                  <a:rPr lang="en-US" sz="2000" dirty="0"/>
                  <a:t>Outcome dependence nearly so</a:t>
                </a: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50" y="1143243"/>
                <a:ext cx="7886700" cy="3263504"/>
              </a:xfrm>
              <a:blipFill>
                <a:blip r:embed="rId3"/>
                <a:stretch>
                  <a:fillRect l="-643" t="-2326" b="-18605"/>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AED944F8-280D-064A-B789-7DAF1A78D7A1}"/>
              </a:ext>
            </a:extLst>
          </p:cNvPr>
          <p:cNvGrpSpPr/>
          <p:nvPr/>
        </p:nvGrpSpPr>
        <p:grpSpPr>
          <a:xfrm>
            <a:off x="7074542" y="1813730"/>
            <a:ext cx="1198830" cy="831309"/>
            <a:chOff x="7074542" y="2392455"/>
            <a:chExt cx="1198830" cy="831309"/>
          </a:xfrm>
        </p:grpSpPr>
        <p:cxnSp>
          <p:nvCxnSpPr>
            <p:cNvPr id="14" name="Straight Arrow Connector 13">
              <a:extLst>
                <a:ext uri="{FF2B5EF4-FFF2-40B4-BE49-F238E27FC236}">
                  <a16:creationId xmlns:a16="http://schemas.microsoft.com/office/drawing/2014/main" id="{33964A1D-46D8-CB47-A57D-E9B193D7AB88}"/>
                </a:ext>
              </a:extLst>
            </p:cNvPr>
            <p:cNvCxnSpPr>
              <a:cxnSpLocks/>
              <a:stCxn id="8" idx="5"/>
              <a:endCxn id="5" idx="1"/>
            </p:cNvCxnSpPr>
            <p:nvPr/>
          </p:nvCxnSpPr>
          <p:spPr>
            <a:xfrm>
              <a:off x="7074542" y="2392455"/>
              <a:ext cx="862753" cy="66120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A175E16-4759-904E-BAAE-AD01C7EBA110}"/>
                </a:ext>
              </a:extLst>
            </p:cNvPr>
            <p:cNvCxnSpPr>
              <a:cxnSpLocks/>
              <a:stCxn id="6" idx="3"/>
              <a:endCxn id="9" idx="7"/>
            </p:cNvCxnSpPr>
            <p:nvPr/>
          </p:nvCxnSpPr>
          <p:spPr>
            <a:xfrm flipH="1">
              <a:off x="7417934" y="2392455"/>
              <a:ext cx="855438" cy="66120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13FD535-5F27-4F43-82B5-62B2ACA7D247}"/>
                </a:ext>
              </a:extLst>
            </p:cNvPr>
            <p:cNvCxnSpPr>
              <a:cxnSpLocks/>
              <a:stCxn id="9" idx="6"/>
              <a:endCxn id="5" idx="2"/>
            </p:cNvCxnSpPr>
            <p:nvPr/>
          </p:nvCxnSpPr>
          <p:spPr>
            <a:xfrm>
              <a:off x="7488394" y="3223764"/>
              <a:ext cx="378441" cy="0"/>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1008CB47-1AE0-E24B-BA52-C874131BB4C3}"/>
              </a:ext>
            </a:extLst>
          </p:cNvPr>
          <p:cNvGrpSpPr/>
          <p:nvPr/>
        </p:nvGrpSpPr>
        <p:grpSpPr>
          <a:xfrm>
            <a:off x="6504329" y="842796"/>
            <a:ext cx="2339257" cy="2345306"/>
            <a:chOff x="6504329" y="653608"/>
            <a:chExt cx="2339257" cy="2345306"/>
          </a:xfrm>
        </p:grpSpPr>
        <p:grpSp>
          <p:nvGrpSpPr>
            <p:cNvPr id="4" name="Group 3">
              <a:extLst>
                <a:ext uri="{FF2B5EF4-FFF2-40B4-BE49-F238E27FC236}">
                  <a16:creationId xmlns:a16="http://schemas.microsoft.com/office/drawing/2014/main" id="{CAACB8C6-B523-EB4F-85CE-CCBF50F083D0}"/>
                </a:ext>
              </a:extLst>
            </p:cNvPr>
            <p:cNvGrpSpPr/>
            <p:nvPr/>
          </p:nvGrpSpPr>
          <p:grpSpPr>
            <a:xfrm>
              <a:off x="6663874" y="1213872"/>
              <a:ext cx="2020166" cy="1482545"/>
              <a:chOff x="10574417" y="3762492"/>
              <a:chExt cx="2303638" cy="1690568"/>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00E41475-CFB9-F44C-A624-7B17EF54C08B}"/>
                      </a:ext>
                    </a:extLst>
                  </p:cNvPr>
                  <p:cNvSpPr/>
                  <p:nvPr/>
                </p:nvSpPr>
                <p:spPr>
                  <a:xfrm>
                    <a:off x="11946179" y="4904418"/>
                    <a:ext cx="548640" cy="54864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𝐵</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5" name="Oval 4">
                    <a:extLst>
                      <a:ext uri="{FF2B5EF4-FFF2-40B4-BE49-F238E27FC236}">
                        <a16:creationId xmlns:a16="http://schemas.microsoft.com/office/drawing/2014/main" id="{00E41475-CFB9-F44C-A624-7B17EF54C08B}"/>
                      </a:ext>
                    </a:extLst>
                  </p:cNvPr>
                  <p:cNvSpPr>
                    <a:spLocks noRot="1" noChangeAspect="1" noMove="1" noResize="1" noEditPoints="1" noAdjustHandles="1" noChangeArrowheads="1" noChangeShapeType="1" noTextEdit="1"/>
                  </p:cNvSpPr>
                  <p:nvPr/>
                </p:nvSpPr>
                <p:spPr>
                  <a:xfrm>
                    <a:off x="11946179" y="4904418"/>
                    <a:ext cx="548640" cy="548642"/>
                  </a:xfrm>
                  <a:prstGeom prst="ellipse">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D5892429-8C10-884C-9A08-944F6FAA6D0F}"/>
                      </a:ext>
                    </a:extLst>
                  </p:cNvPr>
                  <p:cNvSpPr/>
                  <p:nvPr/>
                </p:nvSpPr>
                <p:spPr>
                  <a:xfrm>
                    <a:off x="12329415" y="3762492"/>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𝑏</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 name="Oval 5">
                    <a:extLst>
                      <a:ext uri="{FF2B5EF4-FFF2-40B4-BE49-F238E27FC236}">
                        <a16:creationId xmlns:a16="http://schemas.microsoft.com/office/drawing/2014/main" id="{D5892429-8C10-884C-9A08-944F6FAA6D0F}"/>
                      </a:ext>
                    </a:extLst>
                  </p:cNvPr>
                  <p:cNvSpPr>
                    <a:spLocks noRot="1" noChangeAspect="1" noMove="1" noResize="1" noEditPoints="1" noAdjustHandles="1" noChangeArrowheads="1" noChangeShapeType="1" noTextEdit="1"/>
                  </p:cNvSpPr>
                  <p:nvPr/>
                </p:nvSpPr>
                <p:spPr>
                  <a:xfrm>
                    <a:off x="12329415" y="3762492"/>
                    <a:ext cx="548640" cy="548640"/>
                  </a:xfrm>
                  <a:prstGeom prst="ellipse">
                    <a:avLst/>
                  </a:prstGeom>
                  <a:blipFill>
                    <a:blip r:embed="rId5"/>
                    <a:stretch>
                      <a:fillRect/>
                    </a:stretch>
                  </a:blipFill>
                  <a:ln>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703C31F-F671-9345-AC8F-81A44E820D5F}"/>
                  </a:ext>
                </a:extLst>
              </p:cNvPr>
              <p:cNvCxnSpPr>
                <a:stCxn id="6" idx="4"/>
                <a:endCxn id="5" idx="0"/>
              </p:cNvCxnSpPr>
              <p:nvPr/>
            </p:nvCxnSpPr>
            <p:spPr>
              <a:xfrm flipH="1">
                <a:off x="12220499" y="4311132"/>
                <a:ext cx="383236" cy="5932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9B630B0A-2076-BB48-9B7D-67000629FA43}"/>
                      </a:ext>
                    </a:extLst>
                  </p:cNvPr>
                  <p:cNvSpPr/>
                  <p:nvPr/>
                </p:nvSpPr>
                <p:spPr>
                  <a:xfrm>
                    <a:off x="10574417" y="3762492"/>
                    <a:ext cx="548641"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8" name="Oval 7">
                    <a:extLst>
                      <a:ext uri="{FF2B5EF4-FFF2-40B4-BE49-F238E27FC236}">
                        <a16:creationId xmlns:a16="http://schemas.microsoft.com/office/drawing/2014/main" id="{9B630B0A-2076-BB48-9B7D-67000629FA43}"/>
                      </a:ext>
                    </a:extLst>
                  </p:cNvPr>
                  <p:cNvSpPr>
                    <a:spLocks noRot="1" noChangeAspect="1" noMove="1" noResize="1" noEditPoints="1" noAdjustHandles="1" noChangeArrowheads="1" noChangeShapeType="1" noTextEdit="1"/>
                  </p:cNvSpPr>
                  <p:nvPr/>
                </p:nvSpPr>
                <p:spPr>
                  <a:xfrm>
                    <a:off x="10574417" y="3762492"/>
                    <a:ext cx="548641" cy="548640"/>
                  </a:xfrm>
                  <a:prstGeom prst="ellipse">
                    <a:avLst/>
                  </a:prstGeom>
                  <a:blipFill>
                    <a:blip r:embed="rId6"/>
                    <a:stretch>
                      <a:fillRect/>
                    </a:stretch>
                  </a:blipFill>
                  <a:ln>
                    <a:solidFill>
                      <a:schemeClr val="tx1"/>
                    </a:solidFill>
                  </a:ln>
                </p:spPr>
                <p:txBody>
                  <a:bodyPr/>
                  <a:lstStyle/>
                  <a:p>
                    <a:r>
                      <a:rPr lang="en-US">
                        <a:noFill/>
                      </a:rPr>
                      <a:t> </a:t>
                    </a:r>
                  </a:p>
                </p:txBody>
              </p:sp>
            </mc:Fallback>
          </mc:AlternateContent>
          <p:sp>
            <p:nvSpPr>
              <p:cNvPr id="9" name="Oval 8">
                <a:extLst>
                  <a:ext uri="{FF2B5EF4-FFF2-40B4-BE49-F238E27FC236}">
                    <a16:creationId xmlns:a16="http://schemas.microsoft.com/office/drawing/2014/main" id="{BE1CCF16-3802-EF45-B5E8-E8E7D8A74C6A}"/>
                  </a:ext>
                </a:extLst>
              </p:cNvPr>
              <p:cNvSpPr/>
              <p:nvPr/>
            </p:nvSpPr>
            <p:spPr>
              <a:xfrm>
                <a:off x="10965994" y="4904418"/>
                <a:ext cx="548640" cy="54864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A</a:t>
                </a:r>
                <a:endParaRPr lang="en-US" i="1" baseline="-25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1E7431CB-FEE6-2A48-9A5D-9899C218E00E}"/>
                      </a:ext>
                    </a:extLst>
                  </p:cNvPr>
                  <p:cNvSpPr/>
                  <p:nvPr/>
                </p:nvSpPr>
                <p:spPr>
                  <a:xfrm>
                    <a:off x="11456086" y="3762492"/>
                    <a:ext cx="548640" cy="5486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4572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solidFill>
                              <a:schemeClr val="tx1"/>
                            </a:solidFill>
                            <a:latin typeface="Cambria Math" panose="02040503050406030204" pitchFamily="18" charset="0"/>
                            <a:cs typeface="Times New Roman" panose="02020603050405020304" pitchFamily="18" charset="0"/>
                          </a:rPr>
                          <m:t>Λ</m:t>
                        </m:r>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9" name="Oval 118">
                    <a:extLst>
                      <a:ext uri="{FF2B5EF4-FFF2-40B4-BE49-F238E27FC236}">
                        <a16:creationId xmlns:a16="http://schemas.microsoft.com/office/drawing/2014/main" id="{D81DCA90-3E97-384A-9518-EC7E6785BBD8}"/>
                      </a:ext>
                    </a:extLst>
                  </p:cNvPr>
                  <p:cNvSpPr>
                    <a:spLocks noRot="1" noChangeAspect="1" noMove="1" noResize="1" noEditPoints="1" noAdjustHandles="1" noChangeArrowheads="1" noChangeShapeType="1" noTextEdit="1"/>
                  </p:cNvSpPr>
                  <p:nvPr/>
                </p:nvSpPr>
                <p:spPr>
                  <a:xfrm>
                    <a:off x="11456086" y="3762492"/>
                    <a:ext cx="548640" cy="548640"/>
                  </a:xfrm>
                  <a:prstGeom prst="ellipse">
                    <a:avLst/>
                  </a:prstGeom>
                  <a:blipFill>
                    <a:blip r:embed="rId38"/>
                    <a:stretch>
                      <a:fillRect/>
                    </a:stretch>
                  </a:blipFill>
                  <a:ln>
                    <a:solidFill>
                      <a:schemeClr val="tx1"/>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05DCFACB-156E-B44D-9FBC-38A6B5583341}"/>
                  </a:ext>
                </a:extLst>
              </p:cNvPr>
              <p:cNvCxnSpPr>
                <a:cxnSpLocks/>
                <a:stCxn id="10" idx="4"/>
                <a:endCxn id="5" idx="0"/>
              </p:cNvCxnSpPr>
              <p:nvPr/>
            </p:nvCxnSpPr>
            <p:spPr>
              <a:xfrm>
                <a:off x="11730406" y="4311132"/>
                <a:ext cx="490093" cy="5932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A83F75-EBBF-9D46-902A-FFFDE53F0CC7}"/>
                  </a:ext>
                </a:extLst>
              </p:cNvPr>
              <p:cNvCxnSpPr>
                <a:cxnSpLocks/>
                <a:stCxn id="10" idx="4"/>
                <a:endCxn id="9" idx="0"/>
              </p:cNvCxnSpPr>
              <p:nvPr/>
            </p:nvCxnSpPr>
            <p:spPr>
              <a:xfrm flipH="1">
                <a:off x="11240314" y="4311132"/>
                <a:ext cx="490092" cy="593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D92E46-3836-A545-A122-98DF19EE4DE5}"/>
                  </a:ext>
                </a:extLst>
              </p:cNvPr>
              <p:cNvCxnSpPr>
                <a:cxnSpLocks/>
                <a:stCxn id="8" idx="4"/>
                <a:endCxn id="9" idx="0"/>
              </p:cNvCxnSpPr>
              <p:nvPr/>
            </p:nvCxnSpPr>
            <p:spPr>
              <a:xfrm>
                <a:off x="10848737" y="4311132"/>
                <a:ext cx="391577" cy="593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32C45C7F-9038-4747-B258-C28455B9B3DB}"/>
                </a:ext>
              </a:extLst>
            </p:cNvPr>
            <p:cNvSpPr txBox="1"/>
            <p:nvPr/>
          </p:nvSpPr>
          <p:spPr>
            <a:xfrm>
              <a:off x="6504329" y="840527"/>
              <a:ext cx="800219" cy="369332"/>
            </a:xfrm>
            <a:prstGeom prst="rect">
              <a:avLst/>
            </a:prstGeom>
            <a:noFill/>
          </p:spPr>
          <p:txBody>
            <a:bodyPr wrap="none" rtlCol="0">
              <a:spAutoFit/>
            </a:bodyPr>
            <a:lstStyle/>
            <a:p>
              <a:pPr algn="ctr"/>
              <a:r>
                <a:rPr lang="en-US" dirty="0">
                  <a:solidFill>
                    <a:schemeClr val="tx1">
                      <a:lumMod val="65000"/>
                      <a:lumOff val="35000"/>
                    </a:schemeClr>
                  </a:solidFill>
                  <a:latin typeface="Times New Roman" panose="02020603050405020304" pitchFamily="18" charset="0"/>
                  <a:cs typeface="Times New Roman" panose="02020603050405020304" pitchFamily="18" charset="0"/>
                </a:rPr>
                <a:t>setting</a:t>
              </a:r>
            </a:p>
          </p:txBody>
        </p:sp>
        <p:sp>
          <p:nvSpPr>
            <p:cNvPr id="27" name="TextBox 26">
              <a:extLst>
                <a:ext uri="{FF2B5EF4-FFF2-40B4-BE49-F238E27FC236}">
                  <a16:creationId xmlns:a16="http://schemas.microsoft.com/office/drawing/2014/main" id="{24DB7A13-D2E1-E14F-B9E2-E7D2D9758CF8}"/>
                </a:ext>
              </a:extLst>
            </p:cNvPr>
            <p:cNvSpPr txBox="1"/>
            <p:nvPr/>
          </p:nvSpPr>
          <p:spPr>
            <a:xfrm>
              <a:off x="7139582" y="2629582"/>
              <a:ext cx="1069525" cy="369332"/>
            </a:xfrm>
            <a:prstGeom prst="rect">
              <a:avLst/>
            </a:prstGeom>
            <a:noFill/>
          </p:spPr>
          <p:txBody>
            <a:bodyPr wrap="none" rtlCol="0">
              <a:spAutoFit/>
            </a:bodyPr>
            <a:lstStyle/>
            <a:p>
              <a:pPr algn="ctr"/>
              <a:r>
                <a:rPr lang="en-US" dirty="0">
                  <a:solidFill>
                    <a:schemeClr val="tx1">
                      <a:lumMod val="65000"/>
                      <a:lumOff val="35000"/>
                    </a:schemeClr>
                  </a:solidFill>
                  <a:latin typeface="Times New Roman" panose="02020603050405020304" pitchFamily="18" charset="0"/>
                  <a:cs typeface="Times New Roman" panose="02020603050405020304" pitchFamily="18" charset="0"/>
                </a:rPr>
                <a:t>outcomes</a:t>
              </a:r>
            </a:p>
          </p:txBody>
        </p:sp>
        <p:sp>
          <p:nvSpPr>
            <p:cNvPr id="28" name="TextBox 27">
              <a:extLst>
                <a:ext uri="{FF2B5EF4-FFF2-40B4-BE49-F238E27FC236}">
                  <a16:creationId xmlns:a16="http://schemas.microsoft.com/office/drawing/2014/main" id="{D01DDE8F-DA81-C946-B4F6-54799E0269B4}"/>
                </a:ext>
              </a:extLst>
            </p:cNvPr>
            <p:cNvSpPr txBox="1"/>
            <p:nvPr/>
          </p:nvSpPr>
          <p:spPr>
            <a:xfrm>
              <a:off x="8043367" y="834938"/>
              <a:ext cx="800219" cy="369332"/>
            </a:xfrm>
            <a:prstGeom prst="rect">
              <a:avLst/>
            </a:prstGeom>
            <a:noFill/>
          </p:spPr>
          <p:txBody>
            <a:bodyPr wrap="none" rtlCol="0">
              <a:spAutoFit/>
            </a:bodyPr>
            <a:lstStyle/>
            <a:p>
              <a:pPr algn="ctr"/>
              <a:r>
                <a:rPr lang="en-US" dirty="0">
                  <a:solidFill>
                    <a:schemeClr val="tx1">
                      <a:lumMod val="65000"/>
                      <a:lumOff val="35000"/>
                    </a:schemeClr>
                  </a:solidFill>
                  <a:latin typeface="Times New Roman" panose="02020603050405020304" pitchFamily="18" charset="0"/>
                  <a:cs typeface="Times New Roman" panose="02020603050405020304" pitchFamily="18" charset="0"/>
                </a:rPr>
                <a:t>setting</a:t>
              </a:r>
            </a:p>
          </p:txBody>
        </p:sp>
        <p:sp>
          <p:nvSpPr>
            <p:cNvPr id="29" name="TextBox 28">
              <a:extLst>
                <a:ext uri="{FF2B5EF4-FFF2-40B4-BE49-F238E27FC236}">
                  <a16:creationId xmlns:a16="http://schemas.microsoft.com/office/drawing/2014/main" id="{E9DBA855-F853-984F-BB17-F560BCAB4FD5}"/>
                </a:ext>
              </a:extLst>
            </p:cNvPr>
            <p:cNvSpPr txBox="1"/>
            <p:nvPr/>
          </p:nvSpPr>
          <p:spPr>
            <a:xfrm>
              <a:off x="7189275" y="653608"/>
              <a:ext cx="970136" cy="535531"/>
            </a:xfrm>
            <a:prstGeom prst="rect">
              <a:avLst/>
            </a:prstGeom>
            <a:noFill/>
          </p:spPr>
          <p:txBody>
            <a:bodyPr wrap="square" rtlCol="0">
              <a:spAutoFit/>
            </a:bodyPr>
            <a:lstStyle/>
            <a:p>
              <a:pPr algn="ctr">
                <a:lnSpc>
                  <a:spcPct val="80000"/>
                </a:lnSpc>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hidden state</a:t>
              </a:r>
            </a:p>
          </p:txBody>
        </p:sp>
      </p:grpSp>
    </p:spTree>
    <p:extLst>
      <p:ext uri="{BB962C8B-B14F-4D97-AF65-F5344CB8AC3E}">
        <p14:creationId xmlns:p14="http://schemas.microsoft.com/office/powerpoint/2010/main" val="307893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Local hidden influence</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50" y="1226714"/>
                <a:ext cx="8360972" cy="3916786"/>
              </a:xfrm>
            </p:spPr>
            <p:txBody>
              <a:bodyPr>
                <a:noAutofit/>
              </a:bodyPr>
              <a:lstStyle/>
              <a:p>
                <a:r>
                  <a:rPr lang="en-US" sz="2000" b="1" dirty="0"/>
                  <a:t>Proposition</a:t>
                </a:r>
                <a:r>
                  <a:rPr lang="en-US" sz="2000" dirty="0"/>
                  <a:t>: </a:t>
                </a:r>
                <a:r>
                  <a:rPr lang="en-US" sz="2000" i="1" dirty="0"/>
                  <a:t>With local hidden influence prohibited,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𝒢</m:t>
                        </m:r>
                      </m:e>
                      <m:sup>
                        <m:r>
                          <m:rPr>
                            <m:sty m:val="p"/>
                          </m:rPr>
                          <a:rPr lang="en-US" sz="2000">
                            <a:latin typeface="Cambria Math" panose="02040503050406030204" pitchFamily="18" charset="0"/>
                          </a:rPr>
                          <m:t>od</m:t>
                        </m:r>
                      </m:sup>
                    </m:sSup>
                  </m:oMath>
                </a14:m>
                <a:r>
                  <a:rPr lang="en-US" sz="2000" i="1" dirty="0">
                    <a:latin typeface="Calibri" panose="020F0502020204030204" pitchFamily="34" charset="0"/>
                    <a:cs typeface="Calibri" panose="020F0502020204030204" pitchFamily="34" charset="0"/>
                  </a:rPr>
                  <a:t>-contextuality </a:t>
                </a:r>
                <a:r>
                  <a:rPr lang="en-US" sz="2000" i="1" dirty="0"/>
                  <a:t>does not imply KS-contextuality </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400" dirty="0"/>
              </a:p>
              <a:p>
                <a:r>
                  <a:rPr lang="en-US" sz="2000" dirty="0"/>
                  <a:t>Prohibiting local hidden influences in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𝒢</m:t>
                        </m:r>
                      </m:e>
                      <m:sup>
                        <m:r>
                          <m:rPr>
                            <m:sty m:val="p"/>
                          </m:rPr>
                          <a:rPr lang="en-US" sz="2000">
                            <a:latin typeface="Cambria Math" panose="02040503050406030204" pitchFamily="18" charset="0"/>
                          </a:rPr>
                          <m:t>od</m:t>
                        </m:r>
                        <m:r>
                          <a:rPr lang="en-US" sz="2000">
                            <a:latin typeface="Cambria Math" panose="02040503050406030204" pitchFamily="18" charset="0"/>
                          </a:rPr>
                          <m:t>,</m:t>
                        </m:r>
                        <m:r>
                          <m:rPr>
                            <m:sty m:val="p"/>
                          </m:rPr>
                          <a:rPr lang="en-US" sz="2000">
                            <a:latin typeface="Cambria Math" panose="02040503050406030204" pitchFamily="18" charset="0"/>
                          </a:rPr>
                          <m:t>pd</m:t>
                        </m:r>
                      </m:sup>
                    </m:sSup>
                  </m:oMath>
                </a14:m>
                <a:r>
                  <a:rPr lang="en-US" sz="2000" dirty="0"/>
                  <a:t> leaves PR box G-</a:t>
                </a:r>
                <a:r>
                  <a:rPr lang="en-US" sz="2000" dirty="0" err="1"/>
                  <a:t>noncontextual</a:t>
                </a:r>
                <a:endParaRPr lang="en-US" sz="2000" dirty="0">
                  <a:effectLst/>
                </a:endParaRP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50" y="1226714"/>
                <a:ext cx="8360972" cy="3916786"/>
              </a:xfrm>
              <a:blipFill>
                <a:blip r:embed="rId3"/>
                <a:stretch>
                  <a:fillRect l="-607" t="-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528BD7E-3E85-4B40-846B-0908FC792B49}"/>
                  </a:ext>
                </a:extLst>
              </p:cNvPr>
              <p:cNvGraphicFramePr>
                <a:graphicFrameLocks noGrp="1"/>
              </p:cNvGraphicFramePr>
              <p:nvPr>
                <p:extLst>
                  <p:ext uri="{D42A27DB-BD31-4B8C-83A1-F6EECF244321}">
                    <p14:modId xmlns:p14="http://schemas.microsoft.com/office/powerpoint/2010/main" val="3957437383"/>
                  </p:ext>
                </p:extLst>
              </p:nvPr>
            </p:nvGraphicFramePr>
            <p:xfrm>
              <a:off x="721496" y="1804466"/>
              <a:ext cx="4765421" cy="2438400"/>
            </p:xfrm>
            <a:graphic>
              <a:graphicData uri="http://schemas.openxmlformats.org/drawingml/2006/table">
                <a:tbl>
                  <a:tblPr firstRow="1" bandRow="1">
                    <a:tableStyleId>{2D5ABB26-0587-4C30-8999-92F81FD0307C}</a:tableStyleId>
                  </a:tblPr>
                  <a:tblGrid>
                    <a:gridCol w="724598">
                      <a:extLst>
                        <a:ext uri="{9D8B030D-6E8A-4147-A177-3AD203B41FA5}">
                          <a16:colId xmlns:a16="http://schemas.microsoft.com/office/drawing/2014/main" val="128139225"/>
                        </a:ext>
                      </a:extLst>
                    </a:gridCol>
                    <a:gridCol w="889889">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gridCol w="228918">
                      <a:extLst>
                        <a:ext uri="{9D8B030D-6E8A-4147-A177-3AD203B41FA5}">
                          <a16:colId xmlns:a16="http://schemas.microsoft.com/office/drawing/2014/main" val="2622017567"/>
                        </a:ext>
                      </a:extLst>
                    </a:gridCol>
                    <a:gridCol w="715264">
                      <a:extLst>
                        <a:ext uri="{9D8B030D-6E8A-4147-A177-3AD203B41FA5}">
                          <a16:colId xmlns:a16="http://schemas.microsoft.com/office/drawing/2014/main" val="1052576813"/>
                        </a:ext>
                      </a:extLst>
                    </a:gridCol>
                    <a:gridCol w="745744">
                      <a:extLst>
                        <a:ext uri="{9D8B030D-6E8A-4147-A177-3AD203B41FA5}">
                          <a16:colId xmlns:a16="http://schemas.microsoft.com/office/drawing/2014/main" val="2496144685"/>
                        </a:ext>
                      </a:extLst>
                    </a:gridCol>
                  </a:tblGrid>
                  <a:tr h="370840">
                    <a:tc rowSpan="2" gridSpan="2">
                      <a:txBody>
                        <a:bodyPr/>
                        <a:lstStyle/>
                        <a:p>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𝐴𝐵</m:t>
                                    </m:r>
                                  </m:e>
                                  <m:e>
                                    <m:r>
                                      <a:rPr lang="en-US" sz="2000" b="0" i="1" smtClean="0">
                                        <a:latin typeface="Cambria Math" panose="02040503050406030204" pitchFamily="18" charset="0"/>
                                      </a:rPr>
                                      <m:t>𝑎𝑏</m:t>
                                    </m:r>
                                  </m:e>
                                </m:d>
                                <m:r>
                                  <a:rPr lang="en-US" sz="2000" b="0" i="1" smtClean="0">
                                    <a:latin typeface="Cambria Math" panose="02040503050406030204" pitchFamily="18" charset="0"/>
                                  </a:rPr>
                                  <m:t>:</m:t>
                                </m:r>
                              </m:oMath>
                            </m:oMathPara>
                          </a14:m>
                          <a:endParaRPr 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𝑏</m:t>
                                </m:r>
                                <m:r>
                                  <a:rPr lang="en-US" sz="1600" b="0" i="1" smtClean="0">
                                    <a:latin typeface="Cambria Math" panose="02040503050406030204" pitchFamily="18" charset="0"/>
                                  </a:rPr>
                                  <m:t>=1</m:t>
                                </m:r>
                              </m:oMath>
                            </m:oMathPara>
                          </a14:m>
                          <a:endParaRPr lang="en-US" sz="1600" dirty="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𝑏</m:t>
                                </m:r>
                                <m:r>
                                  <a:rPr lang="en-US" sz="1600" b="0" i="1" smtClean="0">
                                    <a:latin typeface="Cambria Math" panose="02040503050406030204" pitchFamily="18" charset="0"/>
                                  </a:rPr>
                                  <m:t>=2</m:t>
                                </m:r>
                              </m:oMath>
                            </m:oMathPara>
                          </a14:m>
                          <a:endParaRPr lang="en-US" sz="1600" dirty="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792686"/>
                      </a:ext>
                    </a:extLst>
                  </a:tr>
                  <a:tr h="370840">
                    <a:tc gridSpan="2" v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=−1</m:t>
                                </m:r>
                              </m:oMath>
                            </m:oMathPara>
                          </a14:m>
                          <a:endParaRPr lang="en-US" sz="160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=−1</m:t>
                                </m:r>
                              </m:oMath>
                            </m:oMathPara>
                          </a14:m>
                          <a:endParaRPr lang="en-US" sz="160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878011"/>
                      </a:ext>
                    </a:extLst>
                  </a:tr>
                  <a:tr h="370840">
                    <a:tc rowSpan="2">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=1</m:t>
                                </m:r>
                              </m:oMath>
                            </m:oMathPara>
                          </a14:m>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325152"/>
                      </a:ext>
                    </a:extLst>
                  </a:tr>
                  <a:tr h="370840">
                    <a:tc v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835798"/>
                      </a:ext>
                    </a:extLst>
                  </a:tr>
                  <a:tr h="206826">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557741"/>
                      </a:ext>
                    </a:extLst>
                  </a:tr>
                  <a:tr h="370840">
                    <a:tc rowSpan="2">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=2</m:t>
                                </m:r>
                              </m:oMath>
                            </m:oMathPara>
                          </a14:m>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981554"/>
                      </a:ext>
                    </a:extLst>
                  </a:tr>
                  <a:tr h="370840">
                    <a:tc v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=1</m:t>
                                </m:r>
                              </m:oMath>
                            </m:oMathPara>
                          </a14:m>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585807"/>
                      </a:ext>
                    </a:extLst>
                  </a:tr>
                </a:tbl>
              </a:graphicData>
            </a:graphic>
          </p:graphicFrame>
        </mc:Choice>
        <mc:Fallback xmlns="">
          <p:graphicFrame>
            <p:nvGraphicFramePr>
              <p:cNvPr id="6" name="Table 5">
                <a:extLst>
                  <a:ext uri="{FF2B5EF4-FFF2-40B4-BE49-F238E27FC236}">
                    <a16:creationId xmlns:a16="http://schemas.microsoft.com/office/drawing/2014/main" id="{0528BD7E-3E85-4B40-846B-0908FC792B49}"/>
                  </a:ext>
                </a:extLst>
              </p:cNvPr>
              <p:cNvGraphicFramePr>
                <a:graphicFrameLocks noGrp="1"/>
              </p:cNvGraphicFramePr>
              <p:nvPr>
                <p:extLst>
                  <p:ext uri="{D42A27DB-BD31-4B8C-83A1-F6EECF244321}">
                    <p14:modId xmlns:p14="http://schemas.microsoft.com/office/powerpoint/2010/main" val="3957437383"/>
                  </p:ext>
                </p:extLst>
              </p:nvPr>
            </p:nvGraphicFramePr>
            <p:xfrm>
              <a:off x="721496" y="1804466"/>
              <a:ext cx="4765421" cy="2438400"/>
            </p:xfrm>
            <a:graphic>
              <a:graphicData uri="http://schemas.openxmlformats.org/drawingml/2006/table">
                <a:tbl>
                  <a:tblPr firstRow="1" bandRow="1">
                    <a:tableStyleId>{2D5ABB26-0587-4C30-8999-92F81FD0307C}</a:tableStyleId>
                  </a:tblPr>
                  <a:tblGrid>
                    <a:gridCol w="724598">
                      <a:extLst>
                        <a:ext uri="{9D8B030D-6E8A-4147-A177-3AD203B41FA5}">
                          <a16:colId xmlns:a16="http://schemas.microsoft.com/office/drawing/2014/main" val="128139225"/>
                        </a:ext>
                      </a:extLst>
                    </a:gridCol>
                    <a:gridCol w="889889">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gridCol w="228918">
                      <a:extLst>
                        <a:ext uri="{9D8B030D-6E8A-4147-A177-3AD203B41FA5}">
                          <a16:colId xmlns:a16="http://schemas.microsoft.com/office/drawing/2014/main" val="2622017567"/>
                        </a:ext>
                      </a:extLst>
                    </a:gridCol>
                    <a:gridCol w="715264">
                      <a:extLst>
                        <a:ext uri="{9D8B030D-6E8A-4147-A177-3AD203B41FA5}">
                          <a16:colId xmlns:a16="http://schemas.microsoft.com/office/drawing/2014/main" val="1052576813"/>
                        </a:ext>
                      </a:extLst>
                    </a:gridCol>
                    <a:gridCol w="745744">
                      <a:extLst>
                        <a:ext uri="{9D8B030D-6E8A-4147-A177-3AD203B41FA5}">
                          <a16:colId xmlns:a16="http://schemas.microsoft.com/office/drawing/2014/main" val="2496144685"/>
                        </a:ext>
                      </a:extLst>
                    </a:gridCol>
                  </a:tblGrid>
                  <a:tr h="370840">
                    <a:tc rowSpan="2" gridSpan="2">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r="-194531" b="-227119"/>
                          </a:stretch>
                        </a:blipFill>
                      </a:tcPr>
                    </a:tc>
                    <a:tc rowSpan="2" h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US"/>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11304" r="-116522" b="-565517"/>
                          </a:stretch>
                        </a:blipFill>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US"/>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25000" b="-565517"/>
                          </a:stretch>
                        </a:blipFill>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792686"/>
                      </a:ext>
                    </a:extLst>
                  </a:tr>
                  <a:tr h="370840">
                    <a:tc gridSpan="2" v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28571" t="-96667" r="-344643" b="-44666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11864" t="-96667" r="-227119" b="-446667"/>
                          </a:stretch>
                        </a:blipFill>
                      </a:tcPr>
                    </a:tc>
                    <a:tc>
                      <a:txBody>
                        <a:bodyPr/>
                        <a:lstStyle/>
                        <a:p>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457895" t="-96667" r="-103509" b="-44666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38983" t="-96667" b="-446667"/>
                          </a:stretch>
                        </a:blipFill>
                      </a:tcPr>
                    </a:tc>
                    <a:extLst>
                      <a:ext uri="{0D108BD9-81ED-4DB2-BD59-A6C34878D82A}">
                        <a16:rowId xmlns:a16="http://schemas.microsoft.com/office/drawing/2014/main" val="3950878011"/>
                      </a:ext>
                    </a:extLst>
                  </a:tr>
                  <a:tr h="370840">
                    <a:tc rowSpan="2">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01724" r="-561404" b="-131034"/>
                          </a:stretch>
                        </a:blip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80282" t="-203448" r="-350704" b="-3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28571" t="-203448" r="-344643" b="-3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11864" t="-203448" r="-227119" b="-362069"/>
                          </a:stretch>
                        </a:blip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457895" t="-203448" r="-103509" b="-3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38983" t="-203448" b="-362069"/>
                          </a:stretch>
                        </a:blipFill>
                      </a:tcPr>
                    </a:tc>
                    <a:extLst>
                      <a:ext uri="{0D108BD9-81ED-4DB2-BD59-A6C34878D82A}">
                        <a16:rowId xmlns:a16="http://schemas.microsoft.com/office/drawing/2014/main" val="2997325152"/>
                      </a:ext>
                    </a:extLst>
                  </a:tr>
                  <a:tr h="370840">
                    <a:tc v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80282" t="-303448" r="-350704" b="-2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28571" t="-303448" r="-344643" b="-2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11864" t="-303448" r="-227119" b="-262069"/>
                          </a:stretch>
                        </a:blip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457895" t="-303448" r="-103509" b="-2620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38983" t="-303448" b="-262069"/>
                          </a:stretch>
                        </a:blipFill>
                      </a:tcPr>
                    </a:tc>
                    <a:extLst>
                      <a:ext uri="{0D108BD9-81ED-4DB2-BD59-A6C34878D82A}">
                        <a16:rowId xmlns:a16="http://schemas.microsoft.com/office/drawing/2014/main" val="2438835798"/>
                      </a:ext>
                    </a:extLst>
                  </a:tr>
                  <a:tr h="213360">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557741"/>
                      </a:ext>
                    </a:extLst>
                  </a:tr>
                  <a:tr h="370840">
                    <a:tc rowSpan="2">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227119" r="-561404"/>
                          </a:stretch>
                        </a:blip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80282" t="-446667" r="-350704" b="-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28571" t="-446667" r="-344643" b="-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11864" t="-446667" r="-227119" b="-96667"/>
                          </a:stretch>
                        </a:blip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457895" t="-446667" r="-103509" b="-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38983" t="-446667" b="-96667"/>
                          </a:stretch>
                        </a:blipFill>
                      </a:tcPr>
                    </a:tc>
                    <a:extLst>
                      <a:ext uri="{0D108BD9-81ED-4DB2-BD59-A6C34878D82A}">
                        <a16:rowId xmlns:a16="http://schemas.microsoft.com/office/drawing/2014/main" val="2953981554"/>
                      </a:ext>
                    </a:extLst>
                  </a:tr>
                  <a:tr h="370840">
                    <a:tc v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80282" t="-565517" r="-35070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28571" t="-565517" r="-34464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11864" t="-565517" r="-227119"/>
                          </a:stretch>
                        </a:blip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457895" t="-565517" r="-1035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38983" t="-565517"/>
                          </a:stretch>
                        </a:blipFill>
                      </a:tcPr>
                    </a:tc>
                    <a:extLst>
                      <a:ext uri="{0D108BD9-81ED-4DB2-BD59-A6C34878D82A}">
                        <a16:rowId xmlns:a16="http://schemas.microsoft.com/office/drawing/2014/main" val="218458580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4E4B1B2-1AA9-064A-9FBF-88DCE24EA94A}"/>
                  </a:ext>
                </a:extLst>
              </p:cNvPr>
              <p:cNvGraphicFramePr>
                <a:graphicFrameLocks noGrp="1"/>
              </p:cNvGraphicFramePr>
              <p:nvPr>
                <p:extLst>
                  <p:ext uri="{D42A27DB-BD31-4B8C-83A1-F6EECF244321}">
                    <p14:modId xmlns:p14="http://schemas.microsoft.com/office/powerpoint/2010/main" val="3846878053"/>
                  </p:ext>
                </p:extLst>
              </p:nvPr>
            </p:nvGraphicFramePr>
            <p:xfrm>
              <a:off x="5774616" y="1836399"/>
              <a:ext cx="3215006" cy="1511618"/>
            </p:xfrm>
            <a:graphic>
              <a:graphicData uri="http://schemas.openxmlformats.org/drawingml/2006/table">
                <a:tbl>
                  <a:tblPr firstRow="1" bandRow="1">
                    <a:tableStyleId>{2D5ABB26-0587-4C30-8999-92F81FD0307C}</a:tableStyleId>
                  </a:tblPr>
                  <a:tblGrid>
                    <a:gridCol w="1435164">
                      <a:extLst>
                        <a:ext uri="{9D8B030D-6E8A-4147-A177-3AD203B41FA5}">
                          <a16:colId xmlns:a16="http://schemas.microsoft.com/office/drawing/2014/main" val="1052576813"/>
                        </a:ext>
                      </a:extLst>
                    </a:gridCol>
                    <a:gridCol w="1779842">
                      <a:extLst>
                        <a:ext uri="{9D8B030D-6E8A-4147-A177-3AD203B41FA5}">
                          <a16:colId xmlns:a16="http://schemas.microsoft.com/office/drawing/2014/main" val="2496144685"/>
                        </a:ext>
                      </a:extLst>
                    </a:gridCol>
                  </a:tblGrid>
                  <a:tr h="370840">
                    <a:tc gridSpan="2">
                      <a:txBody>
                        <a:bodyPr/>
                        <a:lstStyle/>
                        <a:p>
                          <a:pPr algn="ctr"/>
                          <a:r>
                            <a:rPr lang="en-US" sz="2000" dirty="0"/>
                            <a:t>KS-</a:t>
                          </a:r>
                          <a:r>
                            <a:rPr lang="en-US" sz="2000" dirty="0" err="1"/>
                            <a:t>noncontextual</a:t>
                          </a:r>
                          <a:r>
                            <a:rPr lang="en-US" sz="2000" dirty="0"/>
                            <a:t> Model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997201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𝐵</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𝐵</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sub>
                                </m:sSub>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Pr</m:t>
                                    </m:r>
                                  </m:fName>
                                  <m:e>
                                    <m:d>
                                      <m:dPr>
                                        <m:begChr m:val="["/>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𝐵</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𝐵</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sub>
                                        </m:sSub>
                                      </m:e>
                                    </m:d>
                                  </m:e>
                                </m:func>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377736"/>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+1,−1,+1,−1</m:t>
                                </m:r>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981554"/>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−1,+1,−1,+1</m:t>
                                </m:r>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1/2</m:t>
                                </m:r>
                              </m:oMath>
                            </m:oMathPara>
                          </a14:m>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585807"/>
                      </a:ext>
                    </a:extLst>
                  </a:tr>
                </a:tbl>
              </a:graphicData>
            </a:graphic>
          </p:graphicFrame>
        </mc:Choice>
        <mc:Fallback xmlns="">
          <p:graphicFrame>
            <p:nvGraphicFramePr>
              <p:cNvPr id="7" name="Table 6">
                <a:extLst>
                  <a:ext uri="{FF2B5EF4-FFF2-40B4-BE49-F238E27FC236}">
                    <a16:creationId xmlns:a16="http://schemas.microsoft.com/office/drawing/2014/main" id="{64E4B1B2-1AA9-064A-9FBF-88DCE24EA94A}"/>
                  </a:ext>
                </a:extLst>
              </p:cNvPr>
              <p:cNvGraphicFramePr>
                <a:graphicFrameLocks noGrp="1"/>
              </p:cNvGraphicFramePr>
              <p:nvPr>
                <p:extLst>
                  <p:ext uri="{D42A27DB-BD31-4B8C-83A1-F6EECF244321}">
                    <p14:modId xmlns:p14="http://schemas.microsoft.com/office/powerpoint/2010/main" val="3846878053"/>
                  </p:ext>
                </p:extLst>
              </p:nvPr>
            </p:nvGraphicFramePr>
            <p:xfrm>
              <a:off x="5774616" y="1836399"/>
              <a:ext cx="3215006" cy="1511618"/>
            </p:xfrm>
            <a:graphic>
              <a:graphicData uri="http://schemas.openxmlformats.org/drawingml/2006/table">
                <a:tbl>
                  <a:tblPr firstRow="1" bandRow="1">
                    <a:tableStyleId>{2D5ABB26-0587-4C30-8999-92F81FD0307C}</a:tableStyleId>
                  </a:tblPr>
                  <a:tblGrid>
                    <a:gridCol w="1435164">
                      <a:extLst>
                        <a:ext uri="{9D8B030D-6E8A-4147-A177-3AD203B41FA5}">
                          <a16:colId xmlns:a16="http://schemas.microsoft.com/office/drawing/2014/main" val="1052576813"/>
                        </a:ext>
                      </a:extLst>
                    </a:gridCol>
                    <a:gridCol w="1779842">
                      <a:extLst>
                        <a:ext uri="{9D8B030D-6E8A-4147-A177-3AD203B41FA5}">
                          <a16:colId xmlns:a16="http://schemas.microsoft.com/office/drawing/2014/main" val="2496144685"/>
                        </a:ext>
                      </a:extLst>
                    </a:gridCol>
                  </a:tblGrid>
                  <a:tr h="396240">
                    <a:tc gridSpan="2">
                      <a:txBody>
                        <a:bodyPr/>
                        <a:lstStyle/>
                        <a:p>
                          <a:pPr algn="ctr"/>
                          <a:r>
                            <a:rPr lang="en-US" sz="2000" dirty="0"/>
                            <a:t>KS-</a:t>
                          </a:r>
                          <a:r>
                            <a:rPr lang="en-US" sz="2000" dirty="0" err="1"/>
                            <a:t>noncontextual</a:t>
                          </a:r>
                          <a:r>
                            <a:rPr lang="en-US" sz="2000" dirty="0"/>
                            <a:t> Model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9972010"/>
                      </a:ext>
                    </a:extLst>
                  </a:tr>
                  <a:tr h="37369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110000" r="-124779" b="-19666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80142" t="-110000" b="-196667"/>
                          </a:stretch>
                        </a:blipFill>
                      </a:tcPr>
                    </a:tc>
                    <a:extLst>
                      <a:ext uri="{0D108BD9-81ED-4DB2-BD59-A6C34878D82A}">
                        <a16:rowId xmlns:a16="http://schemas.microsoft.com/office/drawing/2014/main" val="1704377736"/>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210000" r="-124779" b="-9666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80142" t="-210000" b="-96667"/>
                          </a:stretch>
                        </a:blipFill>
                      </a:tcPr>
                    </a:tc>
                    <a:extLst>
                      <a:ext uri="{0D108BD9-81ED-4DB2-BD59-A6C34878D82A}">
                        <a16:rowId xmlns:a16="http://schemas.microsoft.com/office/drawing/2014/main" val="2953981554"/>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320690" r="-1247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80142" t="-320690"/>
                          </a:stretch>
                        </a:blipFill>
                      </a:tcPr>
                    </a:tc>
                    <a:extLst>
                      <a:ext uri="{0D108BD9-81ED-4DB2-BD59-A6C34878D82A}">
                        <a16:rowId xmlns:a16="http://schemas.microsoft.com/office/drawing/2014/main" val="2184585807"/>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2D4BD7-D355-4D46-826D-75D1B037C8D6}"/>
                  </a:ext>
                </a:extLst>
              </p:cNvPr>
              <p:cNvSpPr txBox="1"/>
              <p:nvPr/>
            </p:nvSpPr>
            <p:spPr>
              <a:xfrm>
                <a:off x="6026494" y="3618924"/>
                <a:ext cx="2711256" cy="660117"/>
              </a:xfrm>
              <a:prstGeom prst="rect">
                <a:avLst/>
              </a:prstGeom>
              <a:noFill/>
            </p:spPr>
            <p:txBody>
              <a:bodyPr wrap="none" rtlCol="0">
                <a:spAutoFit/>
              </a:bodyPr>
              <a:lstStyle/>
              <a:p>
                <a:pPr algn="ct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𝒢</m:t>
                        </m:r>
                      </m:e>
                      <m:sup>
                        <m:r>
                          <m:rPr>
                            <m:sty m:val="p"/>
                          </m:rPr>
                          <a:rPr lang="en-US" sz="2000">
                            <a:latin typeface="Cambria Math" panose="02040503050406030204" pitchFamily="18" charset="0"/>
                          </a:rPr>
                          <m:t>od</m:t>
                        </m:r>
                      </m:sup>
                    </m:sSup>
                  </m:oMath>
                </a14:m>
                <a:r>
                  <a:rPr lang="en-US" sz="2000" i="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contextual</a:t>
                </a:r>
              </a:p>
              <a:p>
                <a:pPr algn="ctr"/>
                <a:r>
                  <a:rPr lang="en-US" sz="1600" dirty="0">
                    <a:latin typeface="Calibri" panose="020F0502020204030204" pitchFamily="34" charset="0"/>
                    <a:cs typeface="Calibri" panose="020F0502020204030204" pitchFamily="34" charset="0"/>
                  </a:rPr>
                  <a:t>without local hidden influence</a:t>
                </a:r>
                <a:endParaRPr lang="en-US" sz="1600" dirty="0"/>
              </a:p>
            </p:txBody>
          </p:sp>
        </mc:Choice>
        <mc:Fallback xmlns="">
          <p:sp>
            <p:nvSpPr>
              <p:cNvPr id="5" name="TextBox 4">
                <a:extLst>
                  <a:ext uri="{FF2B5EF4-FFF2-40B4-BE49-F238E27FC236}">
                    <a16:creationId xmlns:a16="http://schemas.microsoft.com/office/drawing/2014/main" id="{442D4BD7-D355-4D46-826D-75D1B037C8D6}"/>
                  </a:ext>
                </a:extLst>
              </p:cNvPr>
              <p:cNvSpPr txBox="1">
                <a:spLocks noRot="1" noChangeAspect="1" noMove="1" noResize="1" noEditPoints="1" noAdjustHandles="1" noChangeArrowheads="1" noChangeShapeType="1" noTextEdit="1"/>
              </p:cNvSpPr>
              <p:nvPr/>
            </p:nvSpPr>
            <p:spPr>
              <a:xfrm>
                <a:off x="6026494" y="3618924"/>
                <a:ext cx="2711256" cy="660117"/>
              </a:xfrm>
              <a:prstGeom prst="rect">
                <a:avLst/>
              </a:prstGeom>
              <a:blipFill>
                <a:blip r:embed="rId6"/>
                <a:stretch>
                  <a:fillRect l="-935" t="-1887" r="-467" b="-9434"/>
                </a:stretch>
              </a:blipFill>
            </p:spPr>
            <p:txBody>
              <a:bodyPr/>
              <a:lstStyle/>
              <a:p>
                <a:r>
                  <a:rPr lang="en-US">
                    <a:noFill/>
                  </a:rPr>
                  <a:t> </a:t>
                </a:r>
              </a:p>
            </p:txBody>
          </p:sp>
        </mc:Fallback>
      </mc:AlternateContent>
    </p:spTree>
    <p:extLst>
      <p:ext uri="{BB962C8B-B14F-4D97-AF65-F5344CB8AC3E}">
        <p14:creationId xmlns:p14="http://schemas.microsoft.com/office/powerpoint/2010/main" val="293343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G-contextuality under No Fine-Tuning</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50" y="1226714"/>
                <a:ext cx="8360972" cy="3916786"/>
              </a:xfrm>
            </p:spPr>
            <p:txBody>
              <a:bodyPr>
                <a:noAutofit/>
              </a:bodyPr>
              <a:lstStyle/>
              <a:p>
                <a:pPr>
                  <a:spcBef>
                    <a:spcPts val="400"/>
                  </a:spcBef>
                </a:pPr>
                <a:r>
                  <a:rPr lang="en-US" sz="2000" dirty="0"/>
                  <a:t>NFT: independence relations determine allowable graph structures</a:t>
                </a:r>
                <a:br>
                  <a:rPr lang="en-US" sz="2000" dirty="0"/>
                </a:br>
                <a:r>
                  <a:rPr lang="en-US" sz="2000" dirty="0"/>
                  <a:t>NHI: ask whether those graphs admit a G-</a:t>
                </a:r>
                <a:r>
                  <a:rPr lang="en-US" sz="2000" dirty="0" err="1"/>
                  <a:t>noncontextual</a:t>
                </a:r>
                <a:r>
                  <a:rPr lang="en-US" sz="2000" dirty="0"/>
                  <a:t> model</a:t>
                </a:r>
              </a:p>
              <a:p>
                <a:pPr>
                  <a:spcBef>
                    <a:spcPts val="400"/>
                  </a:spcBef>
                </a:pPr>
                <a:r>
                  <a:rPr lang="en-US" sz="2000" b="1" dirty="0"/>
                  <a:t>Theorem (Pearl &amp; Cavalcanti 2021)</a:t>
                </a:r>
                <a:r>
                  <a:rPr lang="en-US" sz="2000" dirty="0"/>
                  <a:t>: </a:t>
                </a:r>
                <a:r>
                  <a:rPr lang="en-US" sz="2000" i="1" dirty="0"/>
                  <a:t>For consistently connected systems, any model without fine-tuning is equivalent to a KS-</a:t>
                </a:r>
                <a:r>
                  <a:rPr lang="en-US" sz="2000" i="1" dirty="0" err="1"/>
                  <a:t>noncontextual</a:t>
                </a:r>
                <a:r>
                  <a:rPr lang="en-US" sz="2000" i="1" dirty="0"/>
                  <a:t> model</a:t>
                </a:r>
              </a:p>
              <a:p>
                <a:pPr>
                  <a:spcBef>
                    <a:spcPts val="400"/>
                  </a:spcBef>
                </a:pPr>
                <a:r>
                  <a:rPr lang="en-US" sz="2000" b="1" dirty="0"/>
                  <a:t>Corollary</a:t>
                </a:r>
                <a:r>
                  <a:rPr lang="en-US" sz="2000" dirty="0"/>
                  <a:t>: </a:t>
                </a:r>
                <a:r>
                  <a:rPr lang="en-US" sz="2000" i="1" dirty="0"/>
                  <a:t>G-contextuality under NFT agrees with KS-contextuality </a:t>
                </a:r>
              </a:p>
              <a:p>
                <a:pPr>
                  <a:spcBef>
                    <a:spcPts val="400"/>
                  </a:spcBef>
                </a:pPr>
                <a:r>
                  <a:rPr lang="en-US" sz="2000" dirty="0"/>
                  <a:t>No help for general systems, where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𝒢</m:t>
                        </m:r>
                      </m:e>
                      <m:sup>
                        <m:r>
                          <m:rPr>
                            <m:sty m:val="p"/>
                          </m:rPr>
                          <a:rPr lang="en-US" sz="2000">
                            <a:latin typeface="Cambria Math" panose="02040503050406030204" pitchFamily="18" charset="0"/>
                          </a:rPr>
                          <m:t>od</m:t>
                        </m:r>
                        <m:r>
                          <a:rPr lang="en-US" sz="2000">
                            <a:latin typeface="Cambria Math" panose="02040503050406030204" pitchFamily="18" charset="0"/>
                          </a:rPr>
                          <m:t>,</m:t>
                        </m:r>
                        <m:r>
                          <m:rPr>
                            <m:sty m:val="p"/>
                          </m:rPr>
                          <a:rPr lang="en-US" sz="2000">
                            <a:latin typeface="Cambria Math" panose="02040503050406030204" pitchFamily="18" charset="0"/>
                          </a:rPr>
                          <m:t>pd</m:t>
                        </m:r>
                      </m:sup>
                    </m:sSup>
                  </m:oMath>
                </a14:m>
                <a:r>
                  <a:rPr lang="en-US" sz="2000" dirty="0"/>
                  <a:t> applies</a:t>
                </a:r>
              </a:p>
              <a:p>
                <a:pPr>
                  <a:spcBef>
                    <a:spcPts val="400"/>
                  </a:spcBef>
                </a:pPr>
                <a:r>
                  <a:rPr lang="en-US" sz="2000" b="1" dirty="0"/>
                  <a:t>Theorem</a:t>
                </a:r>
                <a:r>
                  <a:rPr lang="en-US" sz="2000" dirty="0"/>
                  <a:t>: </a:t>
                </a:r>
                <a:r>
                  <a:rPr lang="en-US" sz="2000" i="1" dirty="0"/>
                  <a:t>Any system of binary observables, with any finite number of observers and settings, admits a </a:t>
                </a:r>
                <a14:m>
                  <m:oMath xmlns:m="http://schemas.openxmlformats.org/officeDocument/2006/math">
                    <m:r>
                      <a:rPr lang="en-US" sz="2000" b="0" i="1" smtClean="0">
                        <a:latin typeface="Cambria Math" panose="02040503050406030204" pitchFamily="18" charset="0"/>
                      </a:rPr>
                      <m:t>𝐺</m:t>
                    </m:r>
                  </m:oMath>
                </a14:m>
                <a:r>
                  <a:rPr lang="en-US" sz="2000" i="1" dirty="0"/>
                  <a:t>-</a:t>
                </a:r>
                <a:r>
                  <a:rPr lang="en-US" sz="2000" i="1" dirty="0" err="1"/>
                  <a:t>noncontextual</a:t>
                </a:r>
                <a:r>
                  <a:rPr lang="en-US" sz="2000" i="1" dirty="0"/>
                  <a:t> model for any </a:t>
                </a:r>
                <a14:m>
                  <m:oMath xmlns:m="http://schemas.openxmlformats.org/officeDocument/2006/math">
                    <m:r>
                      <a:rPr lang="en-US" sz="2000" i="1">
                        <a:latin typeface="Cambria Math" panose="02040503050406030204" pitchFamily="18" charset="0"/>
                      </a:rPr>
                      <m:t>𝐺</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𝒢</m:t>
                        </m:r>
                      </m:e>
                      <m:sup>
                        <m:r>
                          <m:rPr>
                            <m:sty m:val="p"/>
                          </m:rPr>
                          <a:rPr lang="en-US" sz="2000">
                            <a:latin typeface="Cambria Math" panose="02040503050406030204" pitchFamily="18" charset="0"/>
                          </a:rPr>
                          <m:t>od</m:t>
                        </m:r>
                        <m:r>
                          <a:rPr lang="en-US" sz="2000">
                            <a:latin typeface="Cambria Math" panose="02040503050406030204" pitchFamily="18" charset="0"/>
                          </a:rPr>
                          <m:t>,</m:t>
                        </m:r>
                        <m:r>
                          <m:rPr>
                            <m:sty m:val="p"/>
                          </m:rPr>
                          <a:rPr lang="en-US" sz="2000">
                            <a:latin typeface="Cambria Math" panose="02040503050406030204" pitchFamily="18" charset="0"/>
                          </a:rPr>
                          <m:t>pd</m:t>
                        </m:r>
                      </m:sup>
                    </m:sSup>
                  </m:oMath>
                </a14:m>
                <a:endParaRPr lang="en-US" sz="2000" i="1" dirty="0"/>
              </a:p>
              <a:p>
                <a:pPr lvl="1">
                  <a:spcBef>
                    <a:spcPts val="400"/>
                  </a:spcBef>
                </a:pPr>
                <a:r>
                  <a:rPr lang="en-US" sz="2000" dirty="0"/>
                  <a:t>Induction on observers using Theorem 1 of </a:t>
                </a:r>
                <a:r>
                  <a:rPr lang="en-US" sz="2000" dirty="0" err="1"/>
                  <a:t>Dzhafarov</a:t>
                </a:r>
                <a:r>
                  <a:rPr lang="en-US" sz="2000" dirty="0"/>
                  <a:t> &amp; </a:t>
                </a:r>
                <a:r>
                  <a:rPr lang="en-US" sz="2000" dirty="0" err="1"/>
                  <a:t>Kujala</a:t>
                </a:r>
                <a:r>
                  <a:rPr lang="en-US" sz="2000" dirty="0"/>
                  <a:t> (2017)</a:t>
                </a:r>
              </a:p>
              <a:p>
                <a:pPr lvl="1">
                  <a:spcBef>
                    <a:spcPts val="400"/>
                  </a:spcBef>
                </a:pPr>
                <a:r>
                  <a:rPr lang="en-US" sz="2000" dirty="0"/>
                  <a:t>No local hidden influence</a:t>
                </a:r>
              </a:p>
              <a:p>
                <a:pPr>
                  <a:spcBef>
                    <a:spcPts val="400"/>
                  </a:spcBef>
                </a:pPr>
                <a:r>
                  <a:rPr lang="en-US" sz="2000" b="1" dirty="0"/>
                  <a:t>Corollary</a:t>
                </a:r>
                <a:r>
                  <a:rPr lang="en-US" sz="2000" dirty="0"/>
                  <a:t>: </a:t>
                </a:r>
                <a:r>
                  <a:rPr lang="en-US" sz="2000" i="1" dirty="0"/>
                  <a:t>Any system of binary observables that obeys no exact conditional independences is G-</a:t>
                </a:r>
                <a:r>
                  <a:rPr lang="en-US" sz="2000" i="1" dirty="0" err="1"/>
                  <a:t>noncontextual</a:t>
                </a:r>
                <a:r>
                  <a:rPr lang="en-US" sz="2000" i="1" dirty="0"/>
                  <a:t> under NFT</a:t>
                </a:r>
              </a:p>
              <a:p>
                <a:pPr>
                  <a:spcBef>
                    <a:spcPts val="400"/>
                  </a:spcBef>
                </a:pPr>
                <a:endParaRPr lang="en-US" sz="2000" dirty="0"/>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50" y="1226714"/>
                <a:ext cx="8360972" cy="3916786"/>
              </a:xfrm>
              <a:blipFill>
                <a:blip r:embed="rId3"/>
                <a:stretch>
                  <a:fillRect l="-607" t="-1942"/>
                </a:stretch>
              </a:blipFill>
            </p:spPr>
            <p:txBody>
              <a:bodyPr/>
              <a:lstStyle/>
              <a:p>
                <a:r>
                  <a:rPr lang="en-US">
                    <a:noFill/>
                  </a:rPr>
                  <a:t> </a:t>
                </a:r>
              </a:p>
            </p:txBody>
          </p:sp>
        </mc:Fallback>
      </mc:AlternateContent>
    </p:spTree>
    <p:extLst>
      <p:ext uri="{BB962C8B-B14F-4D97-AF65-F5344CB8AC3E}">
        <p14:creationId xmlns:p14="http://schemas.microsoft.com/office/powerpoint/2010/main" val="181035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Conclusions</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50" y="1226714"/>
                <a:ext cx="8360972" cy="3916786"/>
              </a:xfrm>
            </p:spPr>
            <p:txBody>
              <a:bodyPr>
                <a:noAutofit/>
              </a:bodyPr>
              <a:lstStyle/>
              <a:p>
                <a:r>
                  <a:rPr lang="en-US" sz="2000" dirty="0"/>
                  <a:t>Bell and KS-contextuality predicated on prohibiting direct causal influences</a:t>
                </a:r>
              </a:p>
              <a:p>
                <a:r>
                  <a:rPr lang="en-US" sz="2000" dirty="0"/>
                  <a:t>Hidden influence enables extension to inconsistently connected behaviors </a:t>
                </a:r>
              </a:p>
              <a:p>
                <a:pPr lvl="1"/>
                <a:r>
                  <a:rPr lang="en-US" sz="2000" dirty="0"/>
                  <a:t>Retains no-go character: contextual systems cannot be explained without hidden influence</a:t>
                </a:r>
              </a:p>
              <a:p>
                <a:r>
                  <a:rPr lang="en-US" sz="2000" dirty="0"/>
                  <a:t>Different causal graph structures yield different variants of contextuality</a:t>
                </a:r>
              </a:p>
              <a:p>
                <a:r>
                  <a:rPr lang="en-US" sz="2000" dirty="0"/>
                  <a:t>Only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𝐺</m:t>
                        </m:r>
                      </m:e>
                      <m:sup>
                        <m:r>
                          <m:rPr>
                            <m:sty m:val="p"/>
                          </m:rPr>
                          <a:rPr lang="en-US" sz="2000" b="0" i="0" smtClean="0">
                            <a:latin typeface="Cambria Math" panose="02040503050406030204" pitchFamily="18" charset="0"/>
                          </a:rPr>
                          <m:t>pd</m:t>
                        </m:r>
                      </m:sup>
                    </m:sSup>
                  </m:oMath>
                </a14:m>
                <a:r>
                  <a:rPr lang="en-US" sz="2000" dirty="0"/>
                  <a:t> (parameter-dependence) agrees with KS-contextuality </a:t>
                </a:r>
              </a:p>
              <a:p>
                <a:pPr lvl="1"/>
                <a:r>
                  <a:rPr lang="en-US" sz="2000" dirty="0"/>
                  <a:t>Previously defined as M-contextuality and equivalent to </a:t>
                </a:r>
                <a:r>
                  <a:rPr lang="en-US" sz="2000" dirty="0" err="1"/>
                  <a:t>CbD</a:t>
                </a:r>
                <a:r>
                  <a:rPr lang="en-US" sz="2000" dirty="0"/>
                  <a:t>-contextuality </a:t>
                </a:r>
              </a:p>
              <a:p>
                <a:r>
                  <a:rPr lang="en-US" sz="2000" dirty="0" err="1"/>
                  <a:t>CbD</a:t>
                </a:r>
                <a:r>
                  <a:rPr lang="en-US" sz="2000" dirty="0"/>
                  <a:t>-contextuality apparently the unique extension admitting this interpretation</a:t>
                </a:r>
              </a:p>
              <a:p>
                <a:r>
                  <a:rPr lang="en-US" sz="2000" dirty="0"/>
                  <a:t>Caveat: no-conspiracy principle must be limited to parameter dependence, not outcome dependence</a:t>
                </a: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50" y="1226714"/>
                <a:ext cx="8360972" cy="3916786"/>
              </a:xfrm>
              <a:blipFill>
                <a:blip r:embed="rId3"/>
                <a:stretch>
                  <a:fillRect l="-607" t="-1935" r="-1366"/>
                </a:stretch>
              </a:blipFill>
            </p:spPr>
            <p:txBody>
              <a:bodyPr/>
              <a:lstStyle/>
              <a:p>
                <a:r>
                  <a:rPr lang="en-US">
                    <a:noFill/>
                  </a:rPr>
                  <a:t> </a:t>
                </a:r>
              </a:p>
            </p:txBody>
          </p:sp>
        </mc:Fallback>
      </mc:AlternateContent>
    </p:spTree>
    <p:extLst>
      <p:ext uri="{BB962C8B-B14F-4D97-AF65-F5344CB8AC3E}">
        <p14:creationId xmlns:p14="http://schemas.microsoft.com/office/powerpoint/2010/main" val="108788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C3D0-F4AF-5947-98AA-D49B8E3F45DB}"/>
              </a:ext>
            </a:extLst>
          </p:cNvPr>
          <p:cNvSpPr>
            <a:spLocks noGrp="1"/>
          </p:cNvSpPr>
          <p:nvPr>
            <p:ph type="title"/>
          </p:nvPr>
        </p:nvSpPr>
        <p:spPr>
          <a:xfrm>
            <a:off x="628650" y="-15189"/>
            <a:ext cx="7886700" cy="994172"/>
          </a:xfrm>
        </p:spPr>
        <p:txBody>
          <a:bodyPr>
            <a:normAutofit/>
          </a:bodyPr>
          <a:lstStyle/>
          <a:p>
            <a:r>
              <a:rPr lang="en-US" sz="2400" dirty="0"/>
              <a:t>References</a:t>
            </a:r>
          </a:p>
        </p:txBody>
      </p:sp>
      <p:sp>
        <p:nvSpPr>
          <p:cNvPr id="3" name="Content Placeholder 2">
            <a:extLst>
              <a:ext uri="{FF2B5EF4-FFF2-40B4-BE49-F238E27FC236}">
                <a16:creationId xmlns:a16="http://schemas.microsoft.com/office/drawing/2014/main" id="{CB733A82-B592-C84A-83A1-CBB2D1168151}"/>
              </a:ext>
            </a:extLst>
          </p:cNvPr>
          <p:cNvSpPr>
            <a:spLocks noGrp="1"/>
          </p:cNvSpPr>
          <p:nvPr>
            <p:ph idx="1"/>
          </p:nvPr>
        </p:nvSpPr>
        <p:spPr>
          <a:xfrm>
            <a:off x="628650" y="832708"/>
            <a:ext cx="7886700" cy="3871355"/>
          </a:xfrm>
        </p:spPr>
        <p:txBody>
          <a:bodyPr>
            <a:noAutofit/>
          </a:bodyPr>
          <a:lstStyle/>
          <a:p>
            <a:pPr marL="114300" indent="-114300">
              <a:spcBef>
                <a:spcPts val="300"/>
              </a:spcBef>
            </a:pPr>
            <a:r>
              <a:rPr lang="en-US" sz="1050" dirty="0"/>
              <a:t>Abramsky S &amp; </a:t>
            </a:r>
            <a:r>
              <a:rPr lang="en-US" sz="1050" dirty="0" err="1"/>
              <a:t>Brandenburger</a:t>
            </a:r>
            <a:r>
              <a:rPr lang="en-US" sz="1050" dirty="0"/>
              <a:t> A (2011). The sheaf-theoretic structure of non-locality and contextuality. </a:t>
            </a:r>
            <a:r>
              <a:rPr lang="en-US" sz="1050" i="1" dirty="0"/>
              <a:t>New Journal of Physics</a:t>
            </a:r>
            <a:r>
              <a:rPr lang="en-US" sz="1050" dirty="0"/>
              <a:t>, 13: 113036.</a:t>
            </a:r>
          </a:p>
          <a:p>
            <a:pPr marL="114300" indent="-114300">
              <a:spcBef>
                <a:spcPts val="300"/>
              </a:spcBef>
            </a:pPr>
            <a:r>
              <a:rPr lang="en-US" sz="1050" dirty="0"/>
              <a:t>Bell JS (1964). On the Einstein </a:t>
            </a:r>
            <a:r>
              <a:rPr lang="en-US" sz="1050" dirty="0" err="1"/>
              <a:t>Podolsky</a:t>
            </a:r>
            <a:r>
              <a:rPr lang="en-US" sz="1050" dirty="0"/>
              <a:t> Rosen Paradox. </a:t>
            </a:r>
            <a:r>
              <a:rPr lang="en-US" sz="1050" i="1" dirty="0"/>
              <a:t>Physics, </a:t>
            </a:r>
            <a:r>
              <a:rPr lang="en-US" sz="1050" dirty="0"/>
              <a:t>1: 195–200. </a:t>
            </a:r>
          </a:p>
          <a:p>
            <a:pPr marL="114300" indent="-114300">
              <a:spcBef>
                <a:spcPts val="300"/>
              </a:spcBef>
            </a:pPr>
            <a:r>
              <a:rPr lang="en-US" sz="1050" dirty="0"/>
              <a:t>Cavalcanti EG (2018). Classical causal models for Bell and Kochen-Specker inequality violations require fine-tuning. </a:t>
            </a:r>
            <a:r>
              <a:rPr lang="en-US" sz="1050" i="1" dirty="0"/>
              <a:t>Physical Review X, </a:t>
            </a:r>
            <a:r>
              <a:rPr lang="en-US" sz="1050" dirty="0"/>
              <a:t>8: 021018. </a:t>
            </a:r>
          </a:p>
          <a:p>
            <a:pPr marL="114300" indent="-114300">
              <a:spcBef>
                <a:spcPts val="300"/>
              </a:spcBef>
            </a:pPr>
            <a:r>
              <a:rPr lang="en-US" sz="1050" dirty="0"/>
              <a:t>Cervantes VH &amp; </a:t>
            </a:r>
            <a:r>
              <a:rPr lang="en-US" sz="1050" dirty="0" err="1"/>
              <a:t>Dzhafarov</a:t>
            </a:r>
            <a:r>
              <a:rPr lang="en-US" sz="1050" dirty="0"/>
              <a:t> EN (2018). Snow Queen is evil and beautiful: Experimental evidence for probabilistic contextuality in human choices. </a:t>
            </a:r>
            <a:r>
              <a:rPr lang="en-US" sz="1050" i="1" dirty="0"/>
              <a:t>Decision,</a:t>
            </a:r>
            <a:r>
              <a:rPr lang="en-US" sz="1050" dirty="0"/>
              <a:t> 5: 193-204. </a:t>
            </a:r>
          </a:p>
          <a:p>
            <a:pPr marL="114300" indent="-114300">
              <a:spcBef>
                <a:spcPts val="300"/>
              </a:spcBef>
            </a:pPr>
            <a:r>
              <a:rPr lang="en-US" sz="1050" dirty="0" err="1"/>
              <a:t>Dzhafarov</a:t>
            </a:r>
            <a:r>
              <a:rPr lang="en-US" sz="1050" dirty="0"/>
              <a:t> EN &amp; </a:t>
            </a:r>
            <a:r>
              <a:rPr lang="en-US" sz="1050" dirty="0" err="1"/>
              <a:t>Kujala</a:t>
            </a:r>
            <a:r>
              <a:rPr lang="en-US" sz="1050" dirty="0"/>
              <a:t> JV (2016). Context-content systems of random variables: The contextuality-by-default theory. </a:t>
            </a:r>
            <a:r>
              <a:rPr lang="en-US" sz="1050" i="1" dirty="0"/>
              <a:t>Journal of Mathematical Psychology,</a:t>
            </a:r>
            <a:r>
              <a:rPr lang="en-US" sz="1050" dirty="0"/>
              <a:t> 74: 11-33. </a:t>
            </a:r>
          </a:p>
          <a:p>
            <a:pPr marL="114300" indent="-114300">
              <a:spcBef>
                <a:spcPts val="300"/>
              </a:spcBef>
            </a:pPr>
            <a:r>
              <a:rPr lang="en-US" sz="1050" dirty="0" err="1"/>
              <a:t>Dzhafarov</a:t>
            </a:r>
            <a:r>
              <a:rPr lang="en-US" sz="1050" dirty="0"/>
              <a:t> EN &amp; </a:t>
            </a:r>
            <a:r>
              <a:rPr lang="en-US" sz="1050" dirty="0" err="1"/>
              <a:t>Kujala</a:t>
            </a:r>
            <a:r>
              <a:rPr lang="en-US" sz="1050" dirty="0"/>
              <a:t> JV (2017). Contextuality-by-Default 2.0: Systems with binary random variables. In J.A. de Barros, B. </a:t>
            </a:r>
            <a:r>
              <a:rPr lang="en-US" sz="1050" dirty="0" err="1"/>
              <a:t>Coecke</a:t>
            </a:r>
            <a:r>
              <a:rPr lang="en-US" sz="1050" dirty="0"/>
              <a:t>, &amp; E. </a:t>
            </a:r>
            <a:r>
              <a:rPr lang="en-US" sz="1050" dirty="0" err="1"/>
              <a:t>Pothos</a:t>
            </a:r>
            <a:r>
              <a:rPr lang="en-US" sz="1050" dirty="0"/>
              <a:t> (Eds.), </a:t>
            </a:r>
            <a:r>
              <a:rPr lang="en-US" sz="1050" i="1" dirty="0"/>
              <a:t>Lecture Notes in Computer Science 10106:</a:t>
            </a:r>
            <a:r>
              <a:rPr lang="en-US" sz="1050" dirty="0"/>
              <a:t> 16-32. </a:t>
            </a:r>
          </a:p>
          <a:p>
            <a:pPr marL="114300" indent="-114300">
              <a:spcBef>
                <a:spcPts val="300"/>
              </a:spcBef>
            </a:pPr>
            <a:r>
              <a:rPr lang="en-US" sz="1050" dirty="0"/>
              <a:t>Fine A (1982). Hidden variables, joint probability, and the Bell inequalities. </a:t>
            </a:r>
            <a:r>
              <a:rPr lang="en-US" sz="1050" i="1" dirty="0"/>
              <a:t>Physics Review Letters</a:t>
            </a:r>
            <a:r>
              <a:rPr lang="en-US" sz="1050" dirty="0"/>
              <a:t>, 48: 291.</a:t>
            </a:r>
          </a:p>
          <a:p>
            <a:pPr marL="114300" indent="-114300">
              <a:spcBef>
                <a:spcPts val="300"/>
              </a:spcBef>
            </a:pPr>
            <a:r>
              <a:rPr lang="en-US" sz="1050" dirty="0"/>
              <a:t>Jarrett JP (1984). On the physical significance of the locality conditions in the Bell arguments. </a:t>
            </a:r>
            <a:r>
              <a:rPr lang="en-US" sz="1050" i="1" dirty="0" err="1"/>
              <a:t>Noûs</a:t>
            </a:r>
            <a:r>
              <a:rPr lang="en-US" sz="1050" dirty="0"/>
              <a:t>, 18: 569–589.</a:t>
            </a:r>
          </a:p>
          <a:p>
            <a:pPr marL="114300" indent="-114300">
              <a:spcBef>
                <a:spcPts val="300"/>
              </a:spcBef>
            </a:pPr>
            <a:r>
              <a:rPr lang="en-US" sz="1050" dirty="0"/>
              <a:t>Jones M (2019). Relating causal and probabilistic approaches to contextuality. </a:t>
            </a:r>
            <a:r>
              <a:rPr lang="en-US" sz="1050" i="1" dirty="0"/>
              <a:t>Philosophical Transactions of the Royal Society A, </a:t>
            </a:r>
            <a:r>
              <a:rPr lang="en-US" sz="1050" dirty="0"/>
              <a:t>377: 20190133.</a:t>
            </a:r>
          </a:p>
          <a:p>
            <a:pPr marL="114300" indent="-114300">
              <a:spcBef>
                <a:spcPts val="300"/>
              </a:spcBef>
            </a:pPr>
            <a:r>
              <a:rPr lang="en-US" sz="1050" dirty="0" err="1"/>
              <a:t>Kochen</a:t>
            </a:r>
            <a:r>
              <a:rPr lang="en-US" sz="1050" dirty="0"/>
              <a:t> S &amp; </a:t>
            </a:r>
            <a:r>
              <a:rPr lang="en-US" sz="1050" dirty="0" err="1"/>
              <a:t>Specker</a:t>
            </a:r>
            <a:r>
              <a:rPr lang="en-US" sz="1050" dirty="0"/>
              <a:t> EP (1967). The problem of hidden variables in quantum mechanics. </a:t>
            </a:r>
            <a:r>
              <a:rPr lang="en-US" sz="1050" i="1" dirty="0"/>
              <a:t>Journal of Mathematics and Mechanics</a:t>
            </a:r>
            <a:r>
              <a:rPr lang="en-US" sz="1050" dirty="0"/>
              <a:t>, 17: 59–87.</a:t>
            </a:r>
          </a:p>
          <a:p>
            <a:pPr marL="114300" indent="-114300">
              <a:spcBef>
                <a:spcPts val="300"/>
              </a:spcBef>
            </a:pPr>
            <a:r>
              <a:rPr lang="en-US" sz="1050" dirty="0"/>
              <a:t>Leggett AJ &amp; Garg A (1985). Quantum mechanics versus macroscopic realism: Is the flux there when nobody looks? </a:t>
            </a:r>
            <a:r>
              <a:rPr lang="en-US" sz="1050" i="1" dirty="0"/>
              <a:t>Physical Review Letters,</a:t>
            </a:r>
            <a:r>
              <a:rPr lang="en-US" sz="1050" dirty="0"/>
              <a:t> 54(9): 857–860.</a:t>
            </a:r>
          </a:p>
          <a:p>
            <a:pPr marL="114300" indent="-114300">
              <a:spcBef>
                <a:spcPts val="300"/>
              </a:spcBef>
            </a:pPr>
            <a:r>
              <a:rPr lang="en-US" sz="1050" dirty="0"/>
              <a:t>Pearl JC &amp; Cavalcanti EG (2021). Classical causal models cannot faithfully explain Bell nonlocality or Kochen-Specker contextuality in arbitrary scenarios. </a:t>
            </a:r>
            <a:r>
              <a:rPr lang="en-US" sz="1050" i="1" dirty="0"/>
              <a:t>Quantum</a:t>
            </a:r>
            <a:r>
              <a:rPr lang="en-US" sz="1050" dirty="0"/>
              <a:t>.</a:t>
            </a:r>
          </a:p>
          <a:p>
            <a:pPr marL="114300" indent="-114300">
              <a:spcBef>
                <a:spcPts val="300"/>
              </a:spcBef>
            </a:pPr>
            <a:r>
              <a:rPr lang="en-US" sz="1050" dirty="0"/>
              <a:t>Popescu S &amp; </a:t>
            </a:r>
            <a:r>
              <a:rPr lang="en-US" sz="1050" dirty="0" err="1"/>
              <a:t>Rohrlich</a:t>
            </a:r>
            <a:r>
              <a:rPr lang="en-US" sz="1050" dirty="0"/>
              <a:t> D (1994). Quantum nonlocality as an axiom. </a:t>
            </a:r>
            <a:r>
              <a:rPr lang="en-US" sz="1050" i="1" dirty="0"/>
              <a:t>Foundations of Physics, </a:t>
            </a:r>
            <a:r>
              <a:rPr lang="en-US" sz="1050" dirty="0"/>
              <a:t>24(3): 379–385. </a:t>
            </a:r>
          </a:p>
          <a:p>
            <a:pPr marL="114300" indent="-114300">
              <a:spcBef>
                <a:spcPts val="300"/>
              </a:spcBef>
            </a:pPr>
            <a:r>
              <a:rPr lang="en-US" sz="1050" dirty="0" err="1"/>
              <a:t>Shimony</a:t>
            </a:r>
            <a:r>
              <a:rPr lang="en-US" sz="1050" dirty="0"/>
              <a:t> A (1986). Events and processes in the quantum world. In </a:t>
            </a:r>
            <a:r>
              <a:rPr lang="en-US" sz="1050" i="1" dirty="0"/>
              <a:t>Quantum Concepts in Space and Time</a:t>
            </a:r>
            <a:r>
              <a:rPr lang="en-US" sz="1050" dirty="0"/>
              <a:t>, R. Penrose and C.J. </a:t>
            </a:r>
            <a:r>
              <a:rPr lang="en-US" sz="1050" dirty="0" err="1"/>
              <a:t>Isham</a:t>
            </a:r>
            <a:r>
              <a:rPr lang="en-US" sz="1050" dirty="0"/>
              <a:t> (eds.), Oxford: Oxford University Press, 182–203. </a:t>
            </a:r>
          </a:p>
          <a:p>
            <a:pPr marL="114300" indent="-114300">
              <a:spcBef>
                <a:spcPts val="300"/>
              </a:spcBef>
            </a:pPr>
            <a:r>
              <a:rPr lang="en-US" sz="1050" dirty="0"/>
              <a:t>Wood, C. J., &amp; </a:t>
            </a:r>
            <a:r>
              <a:rPr lang="en-US" sz="1050" dirty="0" err="1"/>
              <a:t>Spekkens</a:t>
            </a:r>
            <a:r>
              <a:rPr lang="en-US" sz="1050" dirty="0"/>
              <a:t>, R.W. (2015). The lesson of causal discovery algorithms for quantum correlations: Causal explanations of Bell-inequality violations require fine-tuning. </a:t>
            </a:r>
            <a:r>
              <a:rPr lang="en-US" sz="1050" i="1" dirty="0"/>
              <a:t>New Journal of Physics,</a:t>
            </a:r>
            <a:r>
              <a:rPr lang="en-US" sz="1050" dirty="0"/>
              <a:t> 17: 033002. </a:t>
            </a:r>
          </a:p>
        </p:txBody>
      </p:sp>
    </p:spTree>
    <p:extLst>
      <p:ext uri="{BB962C8B-B14F-4D97-AF65-F5344CB8AC3E}">
        <p14:creationId xmlns:p14="http://schemas.microsoft.com/office/powerpoint/2010/main" val="267583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Whence restrictions on causal effects?</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p:txBody>
              <a:bodyPr>
                <a:noAutofit/>
              </a:bodyPr>
              <a:lstStyle/>
              <a:p>
                <a:r>
                  <a:rPr lang="en-US" sz="2000" dirty="0"/>
                  <a:t>Theoretical (a priori)</a:t>
                </a:r>
              </a:p>
              <a:p>
                <a:pPr lvl="1"/>
                <a:r>
                  <a:rPr lang="en-US" sz="2000" dirty="0"/>
                  <a:t>Relativity and spacelike separation</a:t>
                </a:r>
              </a:p>
              <a:p>
                <a:pPr lvl="1"/>
                <a:r>
                  <a:rPr lang="en-US" sz="2000" dirty="0"/>
                  <a:t>Bell and experimental tests</a:t>
                </a:r>
              </a:p>
              <a:p>
                <a:r>
                  <a:rPr lang="en-US" sz="2000" dirty="0"/>
                  <a:t>Data-driven (no fine-tuning)</a:t>
                </a:r>
              </a:p>
              <a:p>
                <a:pPr lvl="1"/>
                <a:r>
                  <a:rPr lang="en-US" sz="2000" dirty="0"/>
                  <a:t>Causal discovery (Wood &amp; </a:t>
                </a:r>
                <a:r>
                  <a:rPr lang="en-US" sz="2000" dirty="0" err="1"/>
                  <a:t>Spekkens</a:t>
                </a:r>
                <a:r>
                  <a:rPr lang="en-US" sz="2000" dirty="0"/>
                  <a:t> 2015, Pearl &amp; Cavalcanti 2021): infer causal separation from empirical independence relations </a:t>
                </a:r>
              </a:p>
              <a:p>
                <a:pPr marL="342900" lvl="1" indent="0">
                  <a:buNone/>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𝐵</m:t>
                      </m:r>
                    </m:oMath>
                  </m:oMathPara>
                </a14:m>
                <a:endParaRPr lang="en-US" sz="2000" dirty="0"/>
              </a:p>
              <a:p>
                <a:r>
                  <a:rPr lang="en-US" sz="2000" dirty="0"/>
                  <a:t>Both all-or-none</a:t>
                </a:r>
              </a:p>
              <a:p>
                <a:pPr lvl="1"/>
                <a:r>
                  <a:rPr lang="en-US" sz="2000" dirty="0">
                    <a:effectLst/>
                  </a:rPr>
                  <a:t>Apply only to consistently connected systems (no disturbance)</a:t>
                </a: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blipFill>
                <a:blip r:embed="rId2"/>
                <a:stretch>
                  <a:fillRect l="-643" t="-2335"/>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C9972362-982F-B447-BF76-7E0DC9C2809D}"/>
              </a:ext>
            </a:extLst>
          </p:cNvPr>
          <p:cNvGrpSpPr/>
          <p:nvPr/>
        </p:nvGrpSpPr>
        <p:grpSpPr>
          <a:xfrm>
            <a:off x="5444680" y="1229687"/>
            <a:ext cx="3080326" cy="1283765"/>
            <a:chOff x="5444680" y="1213872"/>
            <a:chExt cx="3080326" cy="1283765"/>
          </a:xfrm>
        </p:grpSpPr>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AF2EFDB7-7FB6-9043-9F7D-18209C9D8E92}"/>
                    </a:ext>
                  </a:extLst>
                </p:cNvPr>
                <p:cNvSpPr/>
                <p:nvPr/>
              </p:nvSpPr>
              <p:spPr>
                <a:xfrm>
                  <a:off x="7827069" y="2016505"/>
                  <a:ext cx="481128" cy="48113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𝐵</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7" name="Oval 36">
                  <a:extLst>
                    <a:ext uri="{FF2B5EF4-FFF2-40B4-BE49-F238E27FC236}">
                      <a16:creationId xmlns:a16="http://schemas.microsoft.com/office/drawing/2014/main" id="{AF2EFDB7-7FB6-9043-9F7D-18209C9D8E92}"/>
                    </a:ext>
                  </a:extLst>
                </p:cNvPr>
                <p:cNvSpPr>
                  <a:spLocks noRot="1" noChangeAspect="1" noMove="1" noResize="1" noEditPoints="1" noAdjustHandles="1" noChangeArrowheads="1" noChangeShapeType="1" noTextEdit="1"/>
                </p:cNvSpPr>
                <p:nvPr/>
              </p:nvSpPr>
              <p:spPr>
                <a:xfrm>
                  <a:off x="7827069" y="2016505"/>
                  <a:ext cx="481128" cy="481132"/>
                </a:xfrm>
                <a:prstGeom prst="ellipse">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D8166B68-F8B0-F74F-9650-192237302A89}"/>
                    </a:ext>
                  </a:extLst>
                </p:cNvPr>
                <p:cNvSpPr/>
                <p:nvPr/>
              </p:nvSpPr>
              <p:spPr>
                <a:xfrm>
                  <a:off x="8043878" y="1213872"/>
                  <a:ext cx="481128" cy="48113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𝑏</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8" name="Oval 37">
                  <a:extLst>
                    <a:ext uri="{FF2B5EF4-FFF2-40B4-BE49-F238E27FC236}">
                      <a16:creationId xmlns:a16="http://schemas.microsoft.com/office/drawing/2014/main" id="{D8166B68-F8B0-F74F-9650-192237302A89}"/>
                    </a:ext>
                  </a:extLst>
                </p:cNvPr>
                <p:cNvSpPr>
                  <a:spLocks noRot="1" noChangeAspect="1" noMove="1" noResize="1" noEditPoints="1" noAdjustHandles="1" noChangeArrowheads="1" noChangeShapeType="1" noTextEdit="1"/>
                </p:cNvSpPr>
                <p:nvPr/>
              </p:nvSpPr>
              <p:spPr>
                <a:xfrm>
                  <a:off x="8043878" y="1213872"/>
                  <a:ext cx="481128" cy="481130"/>
                </a:xfrm>
                <a:prstGeom prst="ellipse">
                  <a:avLst/>
                </a:prstGeom>
                <a:blipFill>
                  <a:blip r:embed="rId4"/>
                  <a:stretch>
                    <a:fillRect/>
                  </a:stretch>
                </a:blipFill>
                <a:ln>
                  <a:solidFill>
                    <a:schemeClr val="tx1"/>
                  </a:solidFill>
                </a:ln>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C501DF00-5BC9-FF44-8780-772D56CD9ADC}"/>
                </a:ext>
              </a:extLst>
            </p:cNvPr>
            <p:cNvCxnSpPr>
              <a:stCxn id="38" idx="4"/>
              <a:endCxn id="37" idx="0"/>
            </p:cNvCxnSpPr>
            <p:nvPr/>
          </p:nvCxnSpPr>
          <p:spPr>
            <a:xfrm flipH="1">
              <a:off x="8067633" y="1695002"/>
              <a:ext cx="216809" cy="3215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9B45CF68-5EA0-F741-9E13-878567FD1E5A}"/>
                    </a:ext>
                  </a:extLst>
                </p:cNvPr>
                <p:cNvSpPr/>
                <p:nvPr/>
              </p:nvSpPr>
              <p:spPr>
                <a:xfrm>
                  <a:off x="5444680" y="1213872"/>
                  <a:ext cx="481128" cy="48113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40" name="Oval 39">
                  <a:extLst>
                    <a:ext uri="{FF2B5EF4-FFF2-40B4-BE49-F238E27FC236}">
                      <a16:creationId xmlns:a16="http://schemas.microsoft.com/office/drawing/2014/main" id="{9B45CF68-5EA0-F741-9E13-878567FD1E5A}"/>
                    </a:ext>
                  </a:extLst>
                </p:cNvPr>
                <p:cNvSpPr>
                  <a:spLocks noRot="1" noChangeAspect="1" noMove="1" noResize="1" noEditPoints="1" noAdjustHandles="1" noChangeArrowheads="1" noChangeShapeType="1" noTextEdit="1"/>
                </p:cNvSpPr>
                <p:nvPr/>
              </p:nvSpPr>
              <p:spPr>
                <a:xfrm>
                  <a:off x="5444680" y="1213872"/>
                  <a:ext cx="481128" cy="481130"/>
                </a:xfrm>
                <a:prstGeom prst="ellipse">
                  <a:avLst/>
                </a:prstGeom>
                <a:blipFill>
                  <a:blip r:embed="rId5"/>
                  <a:stretch>
                    <a:fillRect/>
                  </a:stretch>
                </a:blipFill>
                <a:ln>
                  <a:solidFill>
                    <a:schemeClr val="tx1"/>
                  </a:solidFill>
                </a:ln>
              </p:spPr>
              <p:txBody>
                <a:bodyPr/>
                <a:lstStyle/>
                <a:p>
                  <a:r>
                    <a:rPr lang="en-US">
                      <a:noFill/>
                    </a:rPr>
                    <a:t> </a:t>
                  </a:r>
                </a:p>
              </p:txBody>
            </p:sp>
          </mc:Fallback>
        </mc:AlternateContent>
        <p:sp>
          <p:nvSpPr>
            <p:cNvPr id="41" name="Oval 40">
              <a:extLst>
                <a:ext uri="{FF2B5EF4-FFF2-40B4-BE49-F238E27FC236}">
                  <a16:creationId xmlns:a16="http://schemas.microsoft.com/office/drawing/2014/main" id="{E8A8D2CA-BC1D-9144-B25F-87B38E56996D}"/>
                </a:ext>
              </a:extLst>
            </p:cNvPr>
            <p:cNvSpPr/>
            <p:nvPr/>
          </p:nvSpPr>
          <p:spPr>
            <a:xfrm>
              <a:off x="5655552" y="2016505"/>
              <a:ext cx="481128" cy="48113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A</a:t>
              </a:r>
              <a:endParaRPr lang="en-US" i="1" baseline="-25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75DE185E-BB90-6C42-8639-FFBFBA7CA0BB}"/>
                    </a:ext>
                  </a:extLst>
                </p:cNvPr>
                <p:cNvSpPr/>
                <p:nvPr/>
              </p:nvSpPr>
              <p:spPr>
                <a:xfrm>
                  <a:off x="6747936" y="1213872"/>
                  <a:ext cx="481128" cy="4811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4572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solidFill>
                            <a:schemeClr val="tx1"/>
                          </a:solidFill>
                          <a:latin typeface="Cambria Math" panose="02040503050406030204" pitchFamily="18" charset="0"/>
                          <a:cs typeface="Times New Roman" panose="02020603050405020304" pitchFamily="18" charset="0"/>
                        </a:rPr>
                        <m:t>Λ</m:t>
                      </m:r>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2" name="Oval 41">
                  <a:extLst>
                    <a:ext uri="{FF2B5EF4-FFF2-40B4-BE49-F238E27FC236}">
                      <a16:creationId xmlns:a16="http://schemas.microsoft.com/office/drawing/2014/main" id="{75DE185E-BB90-6C42-8639-FFBFBA7CA0BB}"/>
                    </a:ext>
                  </a:extLst>
                </p:cNvPr>
                <p:cNvSpPr>
                  <a:spLocks noRot="1" noChangeAspect="1" noMove="1" noResize="1" noEditPoints="1" noAdjustHandles="1" noChangeArrowheads="1" noChangeShapeType="1" noTextEdit="1"/>
                </p:cNvSpPr>
                <p:nvPr/>
              </p:nvSpPr>
              <p:spPr>
                <a:xfrm>
                  <a:off x="6747936" y="1213872"/>
                  <a:ext cx="481128" cy="481130"/>
                </a:xfrm>
                <a:prstGeom prst="ellipse">
                  <a:avLst/>
                </a:prstGeom>
                <a:blipFill>
                  <a:blip r:embed="rId6"/>
                  <a:stretch>
                    <a:fillRect/>
                  </a:stretch>
                </a:blipFill>
                <a:ln>
                  <a:solidFill>
                    <a:schemeClr val="tx1"/>
                  </a:solidFill>
                </a:ln>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731BB86B-E933-6747-A4DE-F4778822323D}"/>
                </a:ext>
              </a:extLst>
            </p:cNvPr>
            <p:cNvCxnSpPr>
              <a:cxnSpLocks/>
              <a:stCxn id="42" idx="4"/>
              <a:endCxn id="37" idx="0"/>
            </p:cNvCxnSpPr>
            <p:nvPr/>
          </p:nvCxnSpPr>
          <p:spPr>
            <a:xfrm>
              <a:off x="6988500" y="1695002"/>
              <a:ext cx="1079133" cy="3215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DBDF584-9228-1B4C-BCA8-913D3495B8EF}"/>
                </a:ext>
              </a:extLst>
            </p:cNvPr>
            <p:cNvCxnSpPr>
              <a:cxnSpLocks/>
              <a:stCxn id="42" idx="4"/>
              <a:endCxn id="41" idx="0"/>
            </p:cNvCxnSpPr>
            <p:nvPr/>
          </p:nvCxnSpPr>
          <p:spPr>
            <a:xfrm flipH="1">
              <a:off x="5896116" y="1695002"/>
              <a:ext cx="1092384" cy="3215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0CD1A97-1368-7547-BC18-90C7779FF63A}"/>
                </a:ext>
              </a:extLst>
            </p:cNvPr>
            <p:cNvCxnSpPr>
              <a:cxnSpLocks/>
              <a:stCxn id="40" idx="4"/>
              <a:endCxn id="41" idx="0"/>
            </p:cNvCxnSpPr>
            <p:nvPr/>
          </p:nvCxnSpPr>
          <p:spPr>
            <a:xfrm>
              <a:off x="5685244" y="1695002"/>
              <a:ext cx="210872" cy="3215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9D210F2-E50A-514C-B435-A195F79E2B72}"/>
              </a:ext>
            </a:extLst>
          </p:cNvPr>
          <p:cNvGrpSpPr/>
          <p:nvPr/>
        </p:nvGrpSpPr>
        <p:grpSpPr>
          <a:xfrm>
            <a:off x="5495544" y="1028730"/>
            <a:ext cx="2971800" cy="1797599"/>
            <a:chOff x="5322099" y="871329"/>
            <a:chExt cx="3275250" cy="2305878"/>
          </a:xfrm>
        </p:grpSpPr>
        <p:cxnSp>
          <p:nvCxnSpPr>
            <p:cNvPr id="16" name="Straight Connector 15">
              <a:extLst>
                <a:ext uri="{FF2B5EF4-FFF2-40B4-BE49-F238E27FC236}">
                  <a16:creationId xmlns:a16="http://schemas.microsoft.com/office/drawing/2014/main" id="{C6748369-A39E-C342-B2CE-A0C2F5E02A87}"/>
                </a:ext>
              </a:extLst>
            </p:cNvPr>
            <p:cNvCxnSpPr>
              <a:cxnSpLocks/>
            </p:cNvCxnSpPr>
            <p:nvPr/>
          </p:nvCxnSpPr>
          <p:spPr>
            <a:xfrm flipH="1">
              <a:off x="5322099" y="871329"/>
              <a:ext cx="3275250" cy="23058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C432FC-8E12-EB45-8F45-92E8E78597D6}"/>
                </a:ext>
              </a:extLst>
            </p:cNvPr>
            <p:cNvCxnSpPr>
              <a:cxnSpLocks/>
            </p:cNvCxnSpPr>
            <p:nvPr/>
          </p:nvCxnSpPr>
          <p:spPr>
            <a:xfrm flipH="1" flipV="1">
              <a:off x="5322099" y="871329"/>
              <a:ext cx="3275250" cy="23058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BAB5C897-7A2C-A84A-8C62-BBB87E681239}"/>
              </a:ext>
            </a:extLst>
          </p:cNvPr>
          <p:cNvGrpSpPr/>
          <p:nvPr/>
        </p:nvGrpSpPr>
        <p:grpSpPr>
          <a:xfrm>
            <a:off x="5855348" y="1562210"/>
            <a:ext cx="2042181" cy="646331"/>
            <a:chOff x="5855348" y="1562210"/>
            <a:chExt cx="2042181" cy="646331"/>
          </a:xfrm>
        </p:grpSpPr>
        <p:cxnSp>
          <p:nvCxnSpPr>
            <p:cNvPr id="23" name="Straight Arrow Connector 22">
              <a:extLst>
                <a:ext uri="{FF2B5EF4-FFF2-40B4-BE49-F238E27FC236}">
                  <a16:creationId xmlns:a16="http://schemas.microsoft.com/office/drawing/2014/main" id="{7D275F07-5257-4742-9BBC-FBB941DEEB04}"/>
                </a:ext>
              </a:extLst>
            </p:cNvPr>
            <p:cNvCxnSpPr>
              <a:cxnSpLocks/>
              <a:stCxn id="40" idx="5"/>
              <a:endCxn id="37" idx="1"/>
            </p:cNvCxnSpPr>
            <p:nvPr/>
          </p:nvCxnSpPr>
          <p:spPr>
            <a:xfrm>
              <a:off x="5855348" y="1640357"/>
              <a:ext cx="2042181" cy="46242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ECF36DA-871C-B24A-8D45-355E4902E92E}"/>
                    </a:ext>
                  </a:extLst>
                </p:cNvPr>
                <p:cNvSpPr txBox="1"/>
                <p:nvPr/>
              </p:nvSpPr>
              <p:spPr>
                <a:xfrm>
                  <a:off x="6742739" y="1562210"/>
                  <a:ext cx="61907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panose="02040503050406030204" pitchFamily="18" charset="0"/>
                          </a:rPr>
                          <m:t>×</m:t>
                        </m:r>
                      </m:oMath>
                    </m:oMathPara>
                  </a14:m>
                  <a:endParaRPr lang="en-US" sz="3600" dirty="0">
                    <a:solidFill>
                      <a:srgbClr val="FF0000"/>
                    </a:solidFill>
                  </a:endParaRPr>
                </a:p>
              </p:txBody>
            </p:sp>
          </mc:Choice>
          <mc:Fallback xmlns="">
            <p:sp>
              <p:nvSpPr>
                <p:cNvPr id="47" name="TextBox 46">
                  <a:extLst>
                    <a:ext uri="{FF2B5EF4-FFF2-40B4-BE49-F238E27FC236}">
                      <a16:creationId xmlns:a16="http://schemas.microsoft.com/office/drawing/2014/main" id="{1ECF36DA-871C-B24A-8D45-355E4902E92E}"/>
                    </a:ext>
                  </a:extLst>
                </p:cNvPr>
                <p:cNvSpPr txBox="1">
                  <a:spLocks noRot="1" noChangeAspect="1" noMove="1" noResize="1" noEditPoints="1" noAdjustHandles="1" noChangeArrowheads="1" noChangeShapeType="1" noTextEdit="1"/>
                </p:cNvSpPr>
                <p:nvPr/>
              </p:nvSpPr>
              <p:spPr>
                <a:xfrm>
                  <a:off x="6742739" y="1562210"/>
                  <a:ext cx="619079" cy="646331"/>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6989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effectLst/>
              </a:rPr>
              <a:t>Extended Contextuality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p:txBody>
              <a:bodyPr>
                <a:noAutofit/>
              </a:bodyPr>
              <a:lstStyle/>
              <a:p>
                <a:r>
                  <a:rPr lang="en-US" sz="2000" dirty="0"/>
                  <a:t>Contextuality-by-default (</a:t>
                </a:r>
                <a:r>
                  <a:rPr lang="en-US" sz="2000" dirty="0" err="1"/>
                  <a:t>CbD</a:t>
                </a:r>
                <a:r>
                  <a:rPr lang="en-US" sz="2000" dirty="0"/>
                  <a:t>, </a:t>
                </a:r>
                <a:r>
                  <a:rPr lang="en-US" sz="2000" dirty="0" err="1"/>
                  <a:t>Dzhafarov</a:t>
                </a:r>
                <a:r>
                  <a:rPr lang="en-US" sz="2000" dirty="0"/>
                  <a:t> &amp; </a:t>
                </a:r>
                <a:r>
                  <a:rPr lang="en-US" sz="2000" dirty="0" err="1"/>
                  <a:t>Kujala</a:t>
                </a:r>
                <a:r>
                  <a:rPr lang="en-US" sz="2000" dirty="0"/>
                  <a:t> 2017) </a:t>
                </a:r>
              </a:p>
              <a:p>
                <a:pPr lvl="1"/>
                <a:r>
                  <a:rPr lang="en-US" sz="2000" dirty="0"/>
                  <a:t>Bound on difference in identity between random variables</a:t>
                </a:r>
              </a:p>
              <a:p>
                <a:pPr lvl="1"/>
                <a14:m>
                  <m:oMath xmlns:m="http://schemas.openxmlformats.org/officeDocument/2006/math">
                    <m:r>
                      <a:rPr lang="en-US" sz="2000" i="1">
                        <a:latin typeface="Cambria Math" panose="02040503050406030204" pitchFamily="18" charset="0"/>
                      </a:rPr>
                      <m:t>∃</m:t>
                    </m:r>
                  </m:oMath>
                </a14:m>
                <a:r>
                  <a:rPr lang="en-US" sz="2000" dirty="0"/>
                  <a:t> joint distribution (coupling) of all context-content pairs satisfying</a:t>
                </a:r>
              </a:p>
              <a:p>
                <a:pPr marL="34290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m:t>
                          </m:r>
                        </m:e>
                        <m:sub>
                          <m:r>
                            <a:rPr lang="en-US" sz="2000" i="1">
                              <a:latin typeface="Cambria Math" panose="02040503050406030204" pitchFamily="18" charset="0"/>
                            </a:rPr>
                            <m:t>𝑞</m:t>
                          </m:r>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sub>
                      </m:s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Pr</m:t>
                          </m:r>
                        </m:fName>
                        <m:e>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𝑆</m:t>
                                  </m:r>
                                </m:e>
                                <m:sub>
                                  <m:r>
                                    <a:rPr lang="en-US" sz="2000" i="1">
                                      <a:latin typeface="Cambria Math" panose="02040503050406030204" pitchFamily="18" charset="0"/>
                                    </a:rPr>
                                    <m:t>𝑞</m:t>
                                  </m:r>
                                </m:sub>
                                <m:sup>
                                  <m:r>
                                    <a:rPr lang="en-US" sz="2000" i="1">
                                      <a:latin typeface="Cambria Math" panose="02040503050406030204" pitchFamily="18" charset="0"/>
                                    </a:rPr>
                                    <m:t>𝑐</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𝑆</m:t>
                                  </m:r>
                                </m:e>
                                <m:sub>
                                  <m:r>
                                    <a:rPr lang="en-US" sz="2000" i="1">
                                      <a:latin typeface="Cambria Math" panose="02040503050406030204" pitchFamily="18" charset="0"/>
                                    </a:rPr>
                                    <m:t>𝑞</m:t>
                                  </m:r>
                                </m:sub>
                                <m:sup>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sup>
                              </m:sSubSup>
                            </m:e>
                          </m:d>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𝑞</m:t>
                                      </m:r>
                                    </m:e>
                                    <m:e>
                                      <m:r>
                                        <a:rPr lang="en-US" sz="2000" i="1">
                                          <a:latin typeface="Cambria Math" panose="02040503050406030204" pitchFamily="18" charset="0"/>
                                        </a:rPr>
                                        <m:t>𝑐</m:t>
                                      </m:r>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𝑞</m:t>
                                      </m:r>
                                    </m:e>
                                    <m:e>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e>
                                  </m:d>
                                </m:e>
                              </m:d>
                            </m:e>
                            <m:sub>
                              <m:r>
                                <a:rPr lang="en-US" sz="2000" i="1">
                                  <a:latin typeface="Cambria Math" panose="02040503050406030204" pitchFamily="18" charset="0"/>
                                </a:rPr>
                                <m:t>𝑇𝑉</m:t>
                              </m:r>
                            </m:sub>
                          </m:sSub>
                        </m:e>
                      </m:func>
                    </m:oMath>
                  </m:oMathPara>
                </a14:m>
                <a:endParaRPr lang="en-US" sz="2000" dirty="0"/>
              </a:p>
              <a:p>
                <a:r>
                  <a:rPr lang="en-US" sz="2000" dirty="0"/>
                  <a:t>Expands scope of contextuality</a:t>
                </a:r>
              </a:p>
              <a:p>
                <a:pPr lvl="1"/>
                <a:r>
                  <a:rPr lang="en-US" sz="2000" dirty="0"/>
                  <a:t>Physical systems known/suspected to involve direct influence</a:t>
                </a:r>
              </a:p>
              <a:p>
                <a:pPr lvl="1"/>
                <a:r>
                  <a:rPr lang="en-US" sz="2000" dirty="0"/>
                  <a:t>Data violating marginal invariance</a:t>
                </a:r>
                <a:endParaRPr lang="en-US" sz="2000" dirty="0">
                  <a:effectLst/>
                </a:endParaRP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blipFill>
                <a:blip r:embed="rId3"/>
                <a:stretch>
                  <a:fillRect l="-643" t="-2335"/>
                </a:stretch>
              </a:blipFill>
            </p:spPr>
            <p:txBody>
              <a:bodyPr/>
              <a:lstStyle/>
              <a:p>
                <a:r>
                  <a:rPr lang="en-US">
                    <a:noFill/>
                  </a:rPr>
                  <a:t> </a:t>
                </a:r>
              </a:p>
            </p:txBody>
          </p:sp>
        </mc:Fallback>
      </mc:AlternateContent>
    </p:spTree>
    <p:extLst>
      <p:ext uri="{BB962C8B-B14F-4D97-AF65-F5344CB8AC3E}">
        <p14:creationId xmlns:p14="http://schemas.microsoft.com/office/powerpoint/2010/main" val="25556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a:xfrm>
            <a:off x="628650" y="416344"/>
            <a:ext cx="7886700" cy="994172"/>
          </a:xfrm>
        </p:spPr>
        <p:txBody>
          <a:bodyPr>
            <a:normAutofit/>
          </a:bodyPr>
          <a:lstStyle/>
          <a:p>
            <a:r>
              <a:rPr lang="en-US" sz="3200" dirty="0"/>
              <a:t>Causal model approach to</a:t>
            </a:r>
            <a:br>
              <a:rPr lang="en-US" sz="3200" dirty="0"/>
            </a:br>
            <a:r>
              <a:rPr lang="en-US" sz="3200" dirty="0"/>
              <a:t>extended contextuality </a:t>
            </a:r>
            <a:r>
              <a:rPr lang="en-US" sz="2000" dirty="0"/>
              <a:t>(Jones 2019)</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49" y="1547345"/>
                <a:ext cx="8384722" cy="3263504"/>
              </a:xfrm>
            </p:spPr>
            <p:txBody>
              <a:bodyPr>
                <a:noAutofit/>
              </a:bodyPr>
              <a:lstStyle/>
              <a:p>
                <a:pPr>
                  <a:spcBef>
                    <a:spcPts val="1950"/>
                  </a:spcBef>
                </a:pPr>
                <a:r>
                  <a:rPr lang="en-US" sz="2000" dirty="0"/>
                  <a:t>Building on Cavalcanti (2018) </a:t>
                </a:r>
              </a:p>
              <a:p>
                <a:r>
                  <a:rPr lang="en-US" sz="2000" dirty="0"/>
                  <a:t>Bound strength of causal connections</a:t>
                </a:r>
                <a:endParaRPr lang="en-US" sz="2000" b="1" dirty="0"/>
              </a:p>
              <a:p>
                <a:r>
                  <a:rPr lang="en-US" sz="2000" b="1" dirty="0"/>
                  <a:t>Direct influence</a:t>
                </a:r>
                <a:r>
                  <a:rPr lang="en-US" sz="2000" dirty="0">
                    <a:solidFill>
                      <a:prstClr val="black"/>
                    </a:solidFill>
                  </a:rPr>
                  <a:t>: probability that change of context affects outcome</a:t>
                </a:r>
              </a:p>
              <a:p>
                <a:pPr marL="342900" lvl="1"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Δ</m:t>
                          </m:r>
                        </m:e>
                        <m:sub>
                          <m:r>
                            <a:rPr lang="en-US" sz="2000" b="0" i="1" smtClean="0">
                              <a:latin typeface="Cambria Math" panose="02040503050406030204" pitchFamily="18" charset="0"/>
                            </a:rPr>
                            <m:t>𝑐</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m:t>
                              </m:r>
                            </m:sup>
                          </m:sSup>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𝑞</m:t>
                              </m:r>
                            </m:sub>
                          </m:sSub>
                        </m:e>
                      </m:d>
                      <m:r>
                        <a:rPr lang="en-US" sz="2000" b="0" i="1" smtClean="0">
                          <a:latin typeface="Cambria Math" panose="02040503050406030204" pitchFamily="18" charset="0"/>
                        </a:rPr>
                        <m:t>=</m:t>
                      </m:r>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Pr</m:t>
                          </m:r>
                        </m:fName>
                        <m:e>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𝜆</m:t>
                              </m:r>
                              <m:r>
                                <a:rPr lang="en-US" sz="2000" i="1" dirty="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𝐹</m:t>
                                  </m:r>
                                </m:e>
                                <m:sub>
                                  <m:r>
                                    <a:rPr lang="en-US" sz="2000" i="1" dirty="0">
                                      <a:latin typeface="Cambria Math" panose="02040503050406030204" pitchFamily="18" charset="0"/>
                                    </a:rPr>
                                    <m:t>𝑞</m:t>
                                  </m:r>
                                </m:sub>
                                <m:sup>
                                  <m:r>
                                    <a:rPr lang="en-US" sz="2000" i="1" dirty="0">
                                      <a:latin typeface="Cambria Math" panose="02040503050406030204" pitchFamily="18" charset="0"/>
                                    </a:rPr>
                                    <m:t>𝑐</m:t>
                                  </m:r>
                                </m:sup>
                              </m:sSubSup>
                              <m:d>
                                <m:dPr>
                                  <m:ctrlPr>
                                    <a:rPr lang="en-US" sz="2000" i="1" dirty="0">
                                      <a:latin typeface="Cambria Math" panose="02040503050406030204" pitchFamily="18" charset="0"/>
                                    </a:rPr>
                                  </m:ctrlPr>
                                </m:dPr>
                                <m:e>
                                  <m:r>
                                    <a:rPr lang="en-US" sz="2000" i="1" dirty="0">
                                      <a:latin typeface="Cambria Math" panose="02040503050406030204" pitchFamily="18" charset="0"/>
                                    </a:rPr>
                                    <m:t>𝜆</m:t>
                                  </m:r>
                                </m:e>
                              </m:d>
                              <m:r>
                                <a:rPr lang="en-US" sz="2000" b="0" i="1" dirty="0" smtClean="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𝐹</m:t>
                                  </m:r>
                                </m:e>
                                <m:sub>
                                  <m:r>
                                    <a:rPr lang="en-US" sz="2000" i="1" dirty="0">
                                      <a:latin typeface="Cambria Math" panose="02040503050406030204" pitchFamily="18" charset="0"/>
                                    </a:rPr>
                                    <m:t>𝑞</m:t>
                                  </m:r>
                                </m:sub>
                                <m:sup>
                                  <m:sSup>
                                    <m:sSupPr>
                                      <m:ctrlPr>
                                        <a:rPr lang="en-US" sz="2000" i="1" dirty="0">
                                          <a:latin typeface="Cambria Math" panose="02040503050406030204" pitchFamily="18" charset="0"/>
                                        </a:rPr>
                                      </m:ctrlPr>
                                    </m:sSupPr>
                                    <m:e>
                                      <m:r>
                                        <a:rPr lang="en-US" sz="2000" i="1" dirty="0">
                                          <a:latin typeface="Cambria Math" panose="02040503050406030204" pitchFamily="18" charset="0"/>
                                        </a:rPr>
                                        <m:t>𝑐</m:t>
                                      </m:r>
                                    </m:e>
                                    <m:sup>
                                      <m:r>
                                        <a:rPr lang="en-US" sz="2000" i="1" dirty="0">
                                          <a:latin typeface="Cambria Math" panose="02040503050406030204" pitchFamily="18" charset="0"/>
                                        </a:rPr>
                                        <m:t>′</m:t>
                                      </m:r>
                                    </m:sup>
                                  </m:sSup>
                                </m:sup>
                              </m:sSubSup>
                              <m:d>
                                <m:dPr>
                                  <m:ctrlPr>
                                    <a:rPr lang="en-US" sz="2000" i="1" dirty="0">
                                      <a:latin typeface="Cambria Math" panose="02040503050406030204" pitchFamily="18" charset="0"/>
                                    </a:rPr>
                                  </m:ctrlPr>
                                </m:dPr>
                                <m:e>
                                  <m:r>
                                    <a:rPr lang="en-US" sz="2000" i="1" dirty="0">
                                      <a:latin typeface="Cambria Math" panose="02040503050406030204" pitchFamily="18" charset="0"/>
                                    </a:rPr>
                                    <m:t>𝜆</m:t>
                                  </m:r>
                                </m:e>
                              </m:d>
                            </m:e>
                          </m:d>
                        </m:e>
                      </m:func>
                    </m:oMath>
                  </m:oMathPara>
                </a14:m>
                <a:endParaRPr lang="en-US" sz="2000" i="1" dirty="0"/>
              </a:p>
              <a:p>
                <a:r>
                  <a:rPr lang="en-US" sz="2000" b="1" dirty="0"/>
                  <a:t>Hidden influence</a:t>
                </a:r>
                <a:r>
                  <a:rPr lang="en-US" sz="2000" dirty="0"/>
                  <a:t>: opposing direct influences that (partially) cancel</a:t>
                </a:r>
              </a:p>
              <a:p>
                <a:pPr marL="342900" lvl="1" indent="0">
                  <a:buNone/>
                </a:pPr>
                <a14:m>
                  <m:oMath xmlns:m="http://schemas.openxmlformats.org/officeDocument/2006/math">
                    <m:func>
                      <m:funcPr>
                        <m:ctrlPr>
                          <a:rPr lang="en-US" sz="2000" b="0" i="1" dirty="0" smtClean="0">
                            <a:latin typeface="Cambria Math" panose="02040503050406030204" pitchFamily="18" charset="0"/>
                          </a:rPr>
                        </m:ctrlPr>
                      </m:funcPr>
                      <m:fName>
                        <m:r>
                          <m:rPr>
                            <m:sty m:val="p"/>
                          </m:rPr>
                          <a:rPr lang="en-US" sz="2000" i="0" dirty="0">
                            <a:latin typeface="Cambria Math" panose="02040503050406030204" pitchFamily="18" charset="0"/>
                          </a:rPr>
                          <m:t>Pr</m:t>
                        </m:r>
                      </m:fName>
                      <m:e>
                        <m:d>
                          <m:dPr>
                            <m:begChr m:val="{"/>
                            <m:endChr m:val="}"/>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𝜆</m:t>
                            </m:r>
                            <m:r>
                              <a:rPr lang="en-US" sz="2000" b="0" i="1" dirty="0" smtClean="0">
                                <a:latin typeface="Cambria Math" panose="02040503050406030204" pitchFamily="18" charset="0"/>
                              </a:rPr>
                              <m:t>:</m:t>
                            </m:r>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𝐹</m:t>
                                </m:r>
                              </m:e>
                              <m:sub>
                                <m:r>
                                  <a:rPr lang="en-US" sz="2000" b="0" i="1" dirty="0" smtClean="0">
                                    <a:latin typeface="Cambria Math" panose="02040503050406030204" pitchFamily="18" charset="0"/>
                                  </a:rPr>
                                  <m:t>𝑞</m:t>
                                </m:r>
                              </m:sub>
                              <m:sup>
                                <m:r>
                                  <a:rPr lang="en-US" sz="2000" b="0" i="1" dirty="0" smtClean="0">
                                    <a:latin typeface="Cambria Math" panose="02040503050406030204" pitchFamily="18" charset="0"/>
                                  </a:rPr>
                                  <m:t>𝑐</m:t>
                                </m:r>
                              </m:sup>
                            </m:sSubSup>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𝜆</m:t>
                                </m:r>
                              </m:e>
                            </m:d>
                            <m:r>
                              <a:rPr lang="en-US" sz="2000" b="0" i="1" dirty="0" smtClean="0">
                                <a:latin typeface="Cambria Math" panose="02040503050406030204" pitchFamily="18" charset="0"/>
                              </a:rPr>
                              <m:t>=</m:t>
                            </m:r>
                            <m:r>
                              <a:rPr lang="en-US" sz="2000" b="0" i="1" dirty="0" smtClean="0">
                                <a:latin typeface="Cambria Math" panose="02040503050406030204" pitchFamily="18" charset="0"/>
                              </a:rPr>
                              <m:t>𝑣</m:t>
                            </m:r>
                            <m:r>
                              <a:rPr lang="en-US" sz="2000" b="0" i="1" dirty="0" smtClean="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𝐹</m:t>
                                </m:r>
                              </m:e>
                              <m:sub>
                                <m:r>
                                  <a:rPr lang="en-US" sz="2000" i="1" dirty="0">
                                    <a:latin typeface="Cambria Math" panose="02040503050406030204" pitchFamily="18" charset="0"/>
                                  </a:rPr>
                                  <m:t>𝑞</m:t>
                                </m:r>
                              </m:sub>
                              <m:sup>
                                <m:sSup>
                                  <m:sSupPr>
                                    <m:ctrlPr>
                                      <a:rPr lang="en-US" sz="2000" b="0" i="1" dirty="0" smtClean="0">
                                        <a:latin typeface="Cambria Math" panose="02040503050406030204" pitchFamily="18" charset="0"/>
                                      </a:rPr>
                                    </m:ctrlPr>
                                  </m:sSupPr>
                                  <m:e>
                                    <m:r>
                                      <a:rPr lang="en-US" sz="2000" i="1" dirty="0">
                                        <a:latin typeface="Cambria Math" panose="02040503050406030204" pitchFamily="18" charset="0"/>
                                      </a:rPr>
                                      <m:t>𝑐</m:t>
                                    </m:r>
                                  </m:e>
                                  <m:sup>
                                    <m:r>
                                      <a:rPr lang="en-US" sz="2000" b="0" i="1" dirty="0" smtClean="0">
                                        <a:latin typeface="Cambria Math" panose="02040503050406030204" pitchFamily="18" charset="0"/>
                                      </a:rPr>
                                      <m:t>′</m:t>
                                    </m:r>
                                  </m:sup>
                                </m:sSup>
                              </m:sup>
                            </m:sSubSup>
                            <m:d>
                              <m:dPr>
                                <m:ctrlPr>
                                  <a:rPr lang="en-US" sz="2000" i="1" dirty="0">
                                    <a:latin typeface="Cambria Math" panose="02040503050406030204" pitchFamily="18" charset="0"/>
                                  </a:rPr>
                                </m:ctrlPr>
                              </m:dPr>
                              <m:e>
                                <m:r>
                                  <a:rPr lang="en-US" sz="2000" i="1" dirty="0">
                                    <a:latin typeface="Cambria Math" panose="02040503050406030204" pitchFamily="18" charset="0"/>
                                  </a:rPr>
                                  <m:t>𝜆</m:t>
                                </m:r>
                              </m:e>
                            </m:d>
                            <m:r>
                              <a:rPr lang="en-US" sz="2000" b="0" i="1" dirty="0" smtClean="0">
                                <a:latin typeface="Cambria Math" panose="02040503050406030204" pitchFamily="18" charset="0"/>
                              </a:rPr>
                              <m:t>≠</m:t>
                            </m:r>
                            <m:r>
                              <a:rPr lang="en-US" sz="2000" i="1" dirty="0">
                                <a:latin typeface="Cambria Math" panose="02040503050406030204" pitchFamily="18" charset="0"/>
                              </a:rPr>
                              <m:t>𝑣</m:t>
                            </m:r>
                          </m:e>
                        </m:d>
                      </m:e>
                    </m:func>
                    <m:r>
                      <a:rPr lang="en-US" sz="2000" i="1" dirty="0">
                        <a:latin typeface="Cambria Math" panose="02040503050406030204" pitchFamily="18" charset="0"/>
                      </a:rPr>
                      <m:t>&gt;0</m:t>
                    </m:r>
                  </m:oMath>
                </a14:m>
                <a:r>
                  <a:rPr lang="en-US" sz="2000" dirty="0"/>
                  <a:t> and </a:t>
                </a:r>
                <a14:m>
                  <m:oMath xmlns:m="http://schemas.openxmlformats.org/officeDocument/2006/math">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Pr</m:t>
                        </m:r>
                      </m:fName>
                      <m:e>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𝜆</m:t>
                            </m:r>
                            <m:r>
                              <a:rPr lang="en-US" sz="2000" i="1" dirty="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𝐹</m:t>
                                </m:r>
                              </m:e>
                              <m:sub>
                                <m:r>
                                  <a:rPr lang="en-US" sz="2000" i="1" dirty="0">
                                    <a:latin typeface="Cambria Math" panose="02040503050406030204" pitchFamily="18" charset="0"/>
                                  </a:rPr>
                                  <m:t>𝑞</m:t>
                                </m:r>
                              </m:sub>
                              <m:sup>
                                <m:r>
                                  <a:rPr lang="en-US" sz="2000" i="1" dirty="0">
                                    <a:latin typeface="Cambria Math" panose="02040503050406030204" pitchFamily="18" charset="0"/>
                                  </a:rPr>
                                  <m:t>𝑐</m:t>
                                </m:r>
                              </m:sup>
                            </m:sSubSup>
                            <m:d>
                              <m:dPr>
                                <m:ctrlPr>
                                  <a:rPr lang="en-US" sz="2000" i="1" dirty="0">
                                    <a:latin typeface="Cambria Math" panose="02040503050406030204" pitchFamily="18" charset="0"/>
                                  </a:rPr>
                                </m:ctrlPr>
                              </m:dPr>
                              <m:e>
                                <m:r>
                                  <a:rPr lang="en-US" sz="2000" i="1" dirty="0">
                                    <a:latin typeface="Cambria Math" panose="02040503050406030204" pitchFamily="18" charset="0"/>
                                  </a:rPr>
                                  <m:t>𝜆</m:t>
                                </m:r>
                              </m:e>
                            </m:d>
                            <m:r>
                              <a:rPr lang="en-US" sz="2000" b="0" i="1" dirty="0" smtClean="0">
                                <a:latin typeface="Cambria Math" panose="02040503050406030204" pitchFamily="18" charset="0"/>
                              </a:rPr>
                              <m:t>≠</m:t>
                            </m:r>
                            <m:r>
                              <a:rPr lang="en-US" sz="2000" i="1" dirty="0">
                                <a:latin typeface="Cambria Math" panose="02040503050406030204" pitchFamily="18" charset="0"/>
                              </a:rPr>
                              <m:t>𝑣</m:t>
                            </m:r>
                            <m:r>
                              <a:rPr lang="en-US" sz="2000" b="0" i="1" dirty="0" smtClean="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𝐹</m:t>
                                </m:r>
                              </m:e>
                              <m:sub>
                                <m:r>
                                  <a:rPr lang="en-US" sz="2000" i="1" dirty="0">
                                    <a:latin typeface="Cambria Math" panose="02040503050406030204" pitchFamily="18" charset="0"/>
                                  </a:rPr>
                                  <m:t>𝑞</m:t>
                                </m:r>
                              </m:sub>
                              <m:sup>
                                <m:sSup>
                                  <m:sSupPr>
                                    <m:ctrlPr>
                                      <a:rPr lang="en-US" sz="2000" i="1" dirty="0">
                                        <a:latin typeface="Cambria Math" panose="02040503050406030204" pitchFamily="18" charset="0"/>
                                      </a:rPr>
                                    </m:ctrlPr>
                                  </m:sSupPr>
                                  <m:e>
                                    <m:r>
                                      <a:rPr lang="en-US" sz="2000" i="1" dirty="0">
                                        <a:latin typeface="Cambria Math" panose="02040503050406030204" pitchFamily="18" charset="0"/>
                                      </a:rPr>
                                      <m:t>𝑐</m:t>
                                    </m:r>
                                  </m:e>
                                  <m:sup>
                                    <m:r>
                                      <a:rPr lang="en-US" sz="2000" i="1" dirty="0">
                                        <a:latin typeface="Cambria Math" panose="02040503050406030204" pitchFamily="18" charset="0"/>
                                      </a:rPr>
                                      <m:t>′</m:t>
                                    </m:r>
                                  </m:sup>
                                </m:sSup>
                              </m:sup>
                            </m:sSubSup>
                            <m:d>
                              <m:dPr>
                                <m:ctrlPr>
                                  <a:rPr lang="en-US" sz="2000" i="1" dirty="0">
                                    <a:latin typeface="Cambria Math" panose="02040503050406030204" pitchFamily="18" charset="0"/>
                                  </a:rPr>
                                </m:ctrlPr>
                              </m:dPr>
                              <m:e>
                                <m:r>
                                  <a:rPr lang="en-US" sz="2000" i="1" dirty="0">
                                    <a:latin typeface="Cambria Math" panose="02040503050406030204" pitchFamily="18" charset="0"/>
                                  </a:rPr>
                                  <m:t>𝜆</m:t>
                                </m:r>
                              </m:e>
                            </m:d>
                            <m:r>
                              <a:rPr lang="en-US" sz="2000" b="0" i="1" dirty="0" smtClean="0">
                                <a:latin typeface="Cambria Math" panose="02040503050406030204" pitchFamily="18" charset="0"/>
                              </a:rPr>
                              <m:t>=</m:t>
                            </m:r>
                            <m:r>
                              <a:rPr lang="en-US" sz="2000" i="1" dirty="0">
                                <a:latin typeface="Cambria Math" panose="02040503050406030204" pitchFamily="18" charset="0"/>
                              </a:rPr>
                              <m:t>𝑣</m:t>
                            </m:r>
                          </m:e>
                        </m:d>
                      </m:e>
                    </m:func>
                    <m:r>
                      <a:rPr lang="en-US" sz="2000" i="1" dirty="0">
                        <a:latin typeface="Cambria Math" panose="02040503050406030204" pitchFamily="18" charset="0"/>
                      </a:rPr>
                      <m:t>&gt;0</m:t>
                    </m:r>
                  </m:oMath>
                </a14:m>
                <a:endParaRPr lang="en-US" sz="2000" dirty="0"/>
              </a:p>
              <a:p>
                <a:r>
                  <a:rPr lang="en-US" sz="2000" b="1" dirty="0"/>
                  <a:t>Proposition</a:t>
                </a:r>
                <a:r>
                  <a:rPr lang="en-US" sz="2000" dirty="0"/>
                  <a:t>: Direct influence is bounded by total variation</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rPr>
                            <m:t>Δ</m:t>
                          </m:r>
                        </m:e>
                        <m:sub>
                          <m:r>
                            <a:rPr lang="en-US" sz="2000" i="1">
                              <a:latin typeface="Cambria Math" panose="02040503050406030204" pitchFamily="18" charset="0"/>
                            </a:rPr>
                            <m:t>𝑐</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𝑞</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𝑞</m:t>
                                  </m:r>
                                </m:e>
                                <m:e>
                                  <m:r>
                                    <a:rPr lang="en-US" sz="2000" i="1">
                                      <a:latin typeface="Cambria Math" panose="02040503050406030204" pitchFamily="18" charset="0"/>
                                    </a:rPr>
                                    <m:t>𝑐</m:t>
                                  </m:r>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𝑞</m:t>
                                  </m:r>
                                </m:e>
                                <m:e>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e>
                              </m:d>
                            </m:e>
                          </m:d>
                        </m:e>
                        <m:sub>
                          <m:r>
                            <a:rPr lang="en-US" sz="2000" i="1">
                              <a:latin typeface="Cambria Math" panose="02040503050406030204" pitchFamily="18" charset="0"/>
                            </a:rPr>
                            <m:t>𝑇𝑉</m:t>
                          </m:r>
                        </m:sub>
                      </m:sSub>
                    </m:oMath>
                  </m:oMathPara>
                </a14:m>
                <a:endParaRPr lang="en-US" sz="2000" dirty="0"/>
              </a:p>
              <a:p>
                <a:pPr marL="0" indent="0">
                  <a:buNone/>
                </a:pPr>
                <a:r>
                  <a:rPr lang="en-US" sz="2000" dirty="0"/>
                  <a:t>   with equality </a:t>
                </a:r>
                <a:r>
                  <a:rPr lang="en-US" sz="2000" dirty="0" err="1"/>
                  <a:t>iff</a:t>
                </a:r>
                <a:r>
                  <a:rPr lang="en-US" sz="2000" dirty="0"/>
                  <a:t> no hidden influence</a:t>
                </a: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49" y="1547345"/>
                <a:ext cx="8384722" cy="3263504"/>
              </a:xfrm>
              <a:blipFill>
                <a:blip r:embed="rId3"/>
                <a:stretch>
                  <a:fillRect l="-453" t="-1938" b="-387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6F4BB164-1367-544F-BFE9-650524C0AF77}"/>
              </a:ext>
            </a:extLst>
          </p:cNvPr>
          <p:cNvGrpSpPr/>
          <p:nvPr/>
        </p:nvGrpSpPr>
        <p:grpSpPr>
          <a:xfrm>
            <a:off x="6235459" y="293400"/>
            <a:ext cx="2551804" cy="1582545"/>
            <a:chOff x="266275" y="3762492"/>
            <a:chExt cx="2887646" cy="1790823"/>
          </a:xfrm>
        </p:grpSpPr>
        <p:cxnSp>
          <p:nvCxnSpPr>
            <p:cNvPr id="5" name="Straight Arrow Connector 4">
              <a:extLst>
                <a:ext uri="{FF2B5EF4-FFF2-40B4-BE49-F238E27FC236}">
                  <a16:creationId xmlns:a16="http://schemas.microsoft.com/office/drawing/2014/main" id="{5BBC2605-4EC2-BA4A-A006-A828FD83A736}"/>
                </a:ext>
              </a:extLst>
            </p:cNvPr>
            <p:cNvCxnSpPr>
              <a:cxnSpLocks/>
              <a:stCxn id="12" idx="4"/>
              <a:endCxn id="9" idx="0"/>
            </p:cNvCxnSpPr>
            <p:nvPr/>
          </p:nvCxnSpPr>
          <p:spPr>
            <a:xfrm>
              <a:off x="1089235" y="4311132"/>
              <a:ext cx="1010698" cy="69354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101E913-8C43-0448-8A28-40E1F5A53C7A}"/>
                </a:ext>
              </a:extLst>
            </p:cNvPr>
            <p:cNvCxnSpPr>
              <a:cxnSpLocks/>
              <a:stCxn id="12" idx="4"/>
              <a:endCxn id="13" idx="0"/>
            </p:cNvCxnSpPr>
            <p:nvPr/>
          </p:nvCxnSpPr>
          <p:spPr>
            <a:xfrm flipH="1">
              <a:off x="540595" y="4311132"/>
              <a:ext cx="548640" cy="69354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42991CE-2B12-F74B-8889-9E4A96A8A0DF}"/>
                </a:ext>
              </a:extLst>
            </p:cNvPr>
            <p:cNvCxnSpPr>
              <a:cxnSpLocks/>
              <a:stCxn id="12" idx="4"/>
              <a:endCxn id="15" idx="0"/>
            </p:cNvCxnSpPr>
            <p:nvPr/>
          </p:nvCxnSpPr>
          <p:spPr>
            <a:xfrm>
              <a:off x="1089235" y="4311132"/>
              <a:ext cx="1790366" cy="69354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C8BE511-C5B2-A346-B1E4-FC38E55B12CD}"/>
                </a:ext>
              </a:extLst>
            </p:cNvPr>
            <p:cNvCxnSpPr>
              <a:cxnSpLocks/>
              <a:stCxn id="12" idx="4"/>
              <a:endCxn id="17" idx="0"/>
            </p:cNvCxnSpPr>
            <p:nvPr/>
          </p:nvCxnSpPr>
          <p:spPr>
            <a:xfrm>
              <a:off x="1089235" y="4311132"/>
              <a:ext cx="231029" cy="69354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AE41FDE8-2D50-EB4E-B0FA-9898770EFE56}"/>
                    </a:ext>
                  </a:extLst>
                </p:cNvPr>
                <p:cNvSpPr/>
                <p:nvPr/>
              </p:nvSpPr>
              <p:spPr>
                <a:xfrm>
                  <a:off x="1825613" y="5004675"/>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i="1">
                              <a:solidFill>
                                <a:schemeClr val="tx1"/>
                              </a:solidFill>
                              <a:latin typeface="Cambria Math" panose="02040503050406030204" pitchFamily="18" charset="0"/>
                              <a:cs typeface="Times New Roman" panose="02020603050405020304" pitchFamily="18" charset="0"/>
                            </a:rPr>
                            <m:t>3</m:t>
                          </m:r>
                        </m:sub>
                      </m:sSub>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Oval 4">
                  <a:extLst>
                    <a:ext uri="{FF2B5EF4-FFF2-40B4-BE49-F238E27FC236}">
                      <a16:creationId xmlns:a16="http://schemas.microsoft.com/office/drawing/2014/main" id="{E1645DCB-DA2E-8248-8604-1841F721114C}"/>
                    </a:ext>
                  </a:extLst>
                </p:cNvPr>
                <p:cNvSpPr>
                  <a:spLocks noRot="1" noChangeAspect="1" noMove="1" noResize="1" noEditPoints="1" noAdjustHandles="1" noChangeArrowheads="1" noChangeShapeType="1" noTextEdit="1"/>
                </p:cNvSpPr>
                <p:nvPr/>
              </p:nvSpPr>
              <p:spPr>
                <a:xfrm>
                  <a:off x="1825613" y="5004675"/>
                  <a:ext cx="548640" cy="548640"/>
                </a:xfrm>
                <a:prstGeom prst="ellipse">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07A7CF90-1106-9447-AA0A-1836E9267DC6}"/>
                    </a:ext>
                  </a:extLst>
                </p:cNvPr>
                <p:cNvSpPr/>
                <p:nvPr/>
              </p:nvSpPr>
              <p:spPr>
                <a:xfrm>
                  <a:off x="2056641" y="3762492"/>
                  <a:ext cx="548640" cy="548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4572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solidFill>
                            <a:schemeClr val="tx1"/>
                          </a:solidFill>
                          <a:latin typeface="Cambria Math" panose="02040503050406030204" pitchFamily="18" charset="0"/>
                          <a:cs typeface="Times New Roman" panose="02020603050405020304" pitchFamily="18" charset="0"/>
                        </a:rPr>
                        <m:t>Λ</m:t>
                      </m:r>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Oval 5">
                  <a:extLst>
                    <a:ext uri="{FF2B5EF4-FFF2-40B4-BE49-F238E27FC236}">
                      <a16:creationId xmlns:a16="http://schemas.microsoft.com/office/drawing/2014/main" id="{446E04AB-141C-F443-87D0-E69EA3D190F3}"/>
                    </a:ext>
                  </a:extLst>
                </p:cNvPr>
                <p:cNvSpPr>
                  <a:spLocks noRot="1" noChangeAspect="1" noMove="1" noResize="1" noEditPoints="1" noAdjustHandles="1" noChangeArrowheads="1" noChangeShapeType="1" noTextEdit="1"/>
                </p:cNvSpPr>
                <p:nvPr/>
              </p:nvSpPr>
              <p:spPr>
                <a:xfrm>
                  <a:off x="2056641" y="3762492"/>
                  <a:ext cx="548640" cy="548640"/>
                </a:xfrm>
                <a:prstGeom prst="ellipse">
                  <a:avLst/>
                </a:prstGeom>
                <a:blipFill>
                  <a:blip r:embed="rId5"/>
                  <a:stretch>
                    <a:fillRect/>
                  </a:stretch>
                </a:blipFill>
                <a:ln>
                  <a:solidFill>
                    <a:schemeClr val="tx1"/>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BDEFA07F-35EA-BE45-8426-F61C1E570962}"/>
                </a:ext>
              </a:extLst>
            </p:cNvPr>
            <p:cNvCxnSpPr>
              <a:stCxn id="10" idx="4"/>
              <a:endCxn id="9" idx="0"/>
            </p:cNvCxnSpPr>
            <p:nvPr/>
          </p:nvCxnSpPr>
          <p:spPr>
            <a:xfrm flipH="1">
              <a:off x="2099933" y="4311132"/>
              <a:ext cx="231028" cy="6935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C7E98788-76DC-D54F-934F-AA3911609467}"/>
                    </a:ext>
                  </a:extLst>
                </p:cNvPr>
                <p:cNvSpPr/>
                <p:nvPr/>
              </p:nvSpPr>
              <p:spPr>
                <a:xfrm>
                  <a:off x="814915" y="3762492"/>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4572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𝐶</m:t>
                      </m:r>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Oval 7">
                  <a:extLst>
                    <a:ext uri="{FF2B5EF4-FFF2-40B4-BE49-F238E27FC236}">
                      <a16:creationId xmlns:a16="http://schemas.microsoft.com/office/drawing/2014/main" id="{F4548828-E115-5C4D-92D9-3E3CB57188A3}"/>
                    </a:ext>
                  </a:extLst>
                </p:cNvPr>
                <p:cNvSpPr>
                  <a:spLocks noRot="1" noChangeAspect="1" noMove="1" noResize="1" noEditPoints="1" noAdjustHandles="1" noChangeArrowheads="1" noChangeShapeType="1" noTextEdit="1"/>
                </p:cNvSpPr>
                <p:nvPr/>
              </p:nvSpPr>
              <p:spPr>
                <a:xfrm>
                  <a:off x="814915" y="3762492"/>
                  <a:ext cx="548640" cy="548640"/>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CD0BDB78-5EE1-4A41-A353-6552FB1B57F1}"/>
                    </a:ext>
                  </a:extLst>
                </p:cNvPr>
                <p:cNvSpPr/>
                <p:nvPr/>
              </p:nvSpPr>
              <p:spPr>
                <a:xfrm>
                  <a:off x="266275" y="5004675"/>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 </m:t>
                        </m:r>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i="1">
                                <a:solidFill>
                                  <a:schemeClr val="tx1"/>
                                </a:solidFill>
                                <a:latin typeface="Cambria Math" panose="02040503050406030204" pitchFamily="18" charset="0"/>
                                <a:cs typeface="Times New Roman" panose="02020603050405020304" pitchFamily="18" charset="0"/>
                              </a:rPr>
                              <m:t>1</m:t>
                            </m:r>
                          </m:sub>
                        </m:sSub>
                      </m:oMath>
                    </m:oMathPara>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Oval 9">
                  <a:extLst>
                    <a:ext uri="{FF2B5EF4-FFF2-40B4-BE49-F238E27FC236}">
                      <a16:creationId xmlns:a16="http://schemas.microsoft.com/office/drawing/2014/main" id="{BD9F1EF1-9F7A-AD45-9EE7-683E3C770249}"/>
                    </a:ext>
                  </a:extLst>
                </p:cNvPr>
                <p:cNvSpPr>
                  <a:spLocks noRot="1" noChangeAspect="1" noMove="1" noResize="1" noEditPoints="1" noAdjustHandles="1" noChangeArrowheads="1" noChangeShapeType="1" noTextEdit="1"/>
                </p:cNvSpPr>
                <p:nvPr/>
              </p:nvSpPr>
              <p:spPr>
                <a:xfrm>
                  <a:off x="266275" y="5004675"/>
                  <a:ext cx="548640" cy="548640"/>
                </a:xfrm>
                <a:prstGeom prst="ellipse">
                  <a:avLst/>
                </a:prstGeom>
                <a:blipFill>
                  <a:blip r:embed="rId7"/>
                  <a:stretch>
                    <a:fillRect l="-5000"/>
                  </a:stretch>
                </a:blipFill>
                <a:ln>
                  <a:solidFill>
                    <a:schemeClr val="tx1"/>
                  </a:solid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D9137B83-CBC2-C44E-A7CC-B4436419E0D5}"/>
                </a:ext>
              </a:extLst>
            </p:cNvPr>
            <p:cNvCxnSpPr>
              <a:cxnSpLocks/>
              <a:stCxn id="10" idx="4"/>
              <a:endCxn id="13" idx="0"/>
            </p:cNvCxnSpPr>
            <p:nvPr/>
          </p:nvCxnSpPr>
          <p:spPr>
            <a:xfrm flipH="1">
              <a:off x="540595" y="4311132"/>
              <a:ext cx="1790366" cy="6935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800D1513-4B2F-FE47-A233-7537DA879279}"/>
                    </a:ext>
                  </a:extLst>
                </p:cNvPr>
                <p:cNvSpPr/>
                <p:nvPr/>
              </p:nvSpPr>
              <p:spPr>
                <a:xfrm>
                  <a:off x="2605281" y="5004675"/>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i="1">
                              <a:solidFill>
                                <a:schemeClr val="tx1"/>
                              </a:solidFill>
                              <a:latin typeface="Cambria Math" panose="02040503050406030204" pitchFamily="18" charset="0"/>
                              <a:cs typeface="Times New Roman" panose="02020603050405020304" pitchFamily="18" charset="0"/>
                            </a:rPr>
                            <m:t>4</m:t>
                          </m:r>
                        </m:sub>
                      </m:sSub>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 name="Oval 12">
                  <a:extLst>
                    <a:ext uri="{FF2B5EF4-FFF2-40B4-BE49-F238E27FC236}">
                      <a16:creationId xmlns:a16="http://schemas.microsoft.com/office/drawing/2014/main" id="{6630D816-F59D-7A40-B639-72C0ACBA81BC}"/>
                    </a:ext>
                  </a:extLst>
                </p:cNvPr>
                <p:cNvSpPr>
                  <a:spLocks noRot="1" noChangeAspect="1" noMove="1" noResize="1" noEditPoints="1" noAdjustHandles="1" noChangeArrowheads="1" noChangeShapeType="1" noTextEdit="1"/>
                </p:cNvSpPr>
                <p:nvPr/>
              </p:nvSpPr>
              <p:spPr>
                <a:xfrm>
                  <a:off x="2605281" y="5004675"/>
                  <a:ext cx="548640" cy="548640"/>
                </a:xfrm>
                <a:prstGeom prst="ellipse">
                  <a:avLst/>
                </a:prstGeom>
                <a:blipFill>
                  <a:blip r:embed="rId8"/>
                  <a:stretch>
                    <a:fillRect/>
                  </a:stretch>
                </a:blipFill>
                <a:ln>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0163CCF4-C843-E140-B753-A708C89CE59D}"/>
                </a:ext>
              </a:extLst>
            </p:cNvPr>
            <p:cNvCxnSpPr>
              <a:cxnSpLocks/>
              <a:stCxn id="10" idx="4"/>
              <a:endCxn id="15" idx="0"/>
            </p:cNvCxnSpPr>
            <p:nvPr/>
          </p:nvCxnSpPr>
          <p:spPr>
            <a:xfrm>
              <a:off x="2330961" y="4311132"/>
              <a:ext cx="548640" cy="6935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41721748-561B-C54B-9070-3A2BBC5F0AED}"/>
                    </a:ext>
                  </a:extLst>
                </p:cNvPr>
                <p:cNvSpPr/>
                <p:nvPr/>
              </p:nvSpPr>
              <p:spPr>
                <a:xfrm>
                  <a:off x="1045944" y="5004675"/>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i="1">
                              <a:solidFill>
                                <a:schemeClr val="tx1"/>
                              </a:solidFill>
                              <a:latin typeface="Cambria Math" panose="02040503050406030204" pitchFamily="18" charset="0"/>
                              <a:cs typeface="Times New Roman" panose="02020603050405020304" pitchFamily="18" charset="0"/>
                            </a:rPr>
                            <m:t>2</m:t>
                          </m:r>
                        </m:sub>
                      </m:sSub>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 name="Oval 15">
                  <a:extLst>
                    <a:ext uri="{FF2B5EF4-FFF2-40B4-BE49-F238E27FC236}">
                      <a16:creationId xmlns:a16="http://schemas.microsoft.com/office/drawing/2014/main" id="{73F6F168-C37A-A54C-879E-17DF3247DF02}"/>
                    </a:ext>
                  </a:extLst>
                </p:cNvPr>
                <p:cNvSpPr>
                  <a:spLocks noRot="1" noChangeAspect="1" noMove="1" noResize="1" noEditPoints="1" noAdjustHandles="1" noChangeArrowheads="1" noChangeShapeType="1" noTextEdit="1"/>
                </p:cNvSpPr>
                <p:nvPr/>
              </p:nvSpPr>
              <p:spPr>
                <a:xfrm>
                  <a:off x="1045944" y="5004675"/>
                  <a:ext cx="548640" cy="548640"/>
                </a:xfrm>
                <a:prstGeom prst="ellipse">
                  <a:avLst/>
                </a:prstGeom>
                <a:blipFill>
                  <a:blip r:embed="rId9"/>
                  <a:stretch>
                    <a:fillRect/>
                  </a:stretch>
                </a:blipFill>
                <a:ln>
                  <a:solidFill>
                    <a:schemeClr val="tx1"/>
                  </a:solidFill>
                </a:ln>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7094D839-D9CC-3F47-B4C6-60933C7B0924}"/>
                </a:ext>
              </a:extLst>
            </p:cNvPr>
            <p:cNvCxnSpPr>
              <a:cxnSpLocks/>
              <a:stCxn id="10" idx="4"/>
              <a:endCxn id="17" idx="0"/>
            </p:cNvCxnSpPr>
            <p:nvPr/>
          </p:nvCxnSpPr>
          <p:spPr>
            <a:xfrm flipH="1">
              <a:off x="1320264" y="4311132"/>
              <a:ext cx="1010697" cy="6935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272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A no-go theorem for extended contextuality</a:t>
            </a:r>
            <a:br>
              <a:rPr lang="en-US" sz="3200" dirty="0"/>
            </a:br>
            <a:r>
              <a:rPr lang="en-US" sz="2000" dirty="0"/>
              <a:t>(Jones 2019)</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49" y="1369219"/>
                <a:ext cx="8307533" cy="3263504"/>
              </a:xfrm>
            </p:spPr>
            <p:txBody>
              <a:bodyPr>
                <a:noAutofit/>
              </a:bodyPr>
              <a:lstStyle/>
              <a:p>
                <a:r>
                  <a:rPr lang="en-US" sz="2000" b="1" dirty="0">
                    <a:latin typeface="Calibri" panose="020F0502020204030204" pitchFamily="34" charset="0"/>
                    <a:cs typeface="Calibri" panose="020F0502020204030204" pitchFamily="34" charset="0"/>
                  </a:rPr>
                  <a:t>M-contextuality</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A measurement system is M-contextual </a:t>
                </a:r>
                <a:r>
                  <a:rPr lang="en-US" sz="2000" i="1" dirty="0" err="1">
                    <a:latin typeface="Calibri" panose="020F0502020204030204" pitchFamily="34" charset="0"/>
                    <a:cs typeface="Calibri" panose="020F0502020204030204" pitchFamily="34" charset="0"/>
                  </a:rPr>
                  <a:t>iff</a:t>
                </a:r>
                <a:r>
                  <a:rPr lang="en-US" sz="2000" i="1" dirty="0">
                    <a:latin typeface="Calibri" panose="020F0502020204030204" pitchFamily="34" charset="0"/>
                    <a:cs typeface="Calibri" panose="020F0502020204030204" pitchFamily="34" charset="0"/>
                  </a:rPr>
                  <a:t> every canonical* causal model contains hidden influences </a:t>
                </a:r>
              </a:p>
              <a:p>
                <a:pPr lvl="1">
                  <a:buFont typeface="System Font Regular"/>
                  <a:buChar char="*"/>
                </a:pPr>
                <a:r>
                  <a:rPr lang="en-US" sz="2000" dirty="0">
                    <a:latin typeface="Calibri" panose="020F0502020204030204" pitchFamily="34" charset="0"/>
                    <a:cs typeface="Calibri" panose="020F0502020204030204" pitchFamily="34" charset="0"/>
                  </a:rPr>
                  <a:t>canonical </a:t>
                </a:r>
                <a14:m>
                  <m:oMath xmlns:m="http://schemas.openxmlformats.org/officeDocument/2006/math">
                    <m:r>
                      <a:rPr lang="en-US" sz="2000" i="1" dirty="0" smtClean="0">
                        <a:latin typeface="Cambria Math" panose="02040503050406030204" pitchFamily="18" charset="0"/>
                        <a:cs typeface="Arial" panose="020B0604020202020204" pitchFamily="34" charset="0"/>
                      </a:rPr>
                      <m:t>:=</m:t>
                    </m:r>
                  </m:oMath>
                </a14:m>
                <a:r>
                  <a:rPr lang="en-US" sz="2000" dirty="0">
                    <a:latin typeface="Calibri" panose="020F0502020204030204" pitchFamily="34" charset="0"/>
                    <a:cs typeface="Calibri" panose="020F0502020204030204" pitchFamily="34" charset="0"/>
                  </a:rPr>
                  <a:t> particular graph structure</a:t>
                </a:r>
              </a:p>
              <a:p>
                <a:r>
                  <a:rPr lang="en-US" sz="2000" b="1" dirty="0">
                    <a:latin typeface="Calibri" panose="020F0502020204030204" pitchFamily="34" charset="0"/>
                    <a:cs typeface="Calibri" panose="020F0502020204030204" pitchFamily="34" charset="0"/>
                  </a:rPr>
                  <a:t>Theorem</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M-contextuality </a:t>
                </a:r>
                <a14:m>
                  <m:oMath xmlns:m="http://schemas.openxmlformats.org/officeDocument/2006/math">
                    <m:r>
                      <a:rPr lang="en-US" sz="2000" b="0" i="1" smtClean="0">
                        <a:latin typeface="Cambria Math" panose="02040503050406030204" pitchFamily="18" charset="0"/>
                        <a:cs typeface="Calibri" panose="020F0502020204030204" pitchFamily="34" charset="0"/>
                      </a:rPr>
                      <m:t>≡</m:t>
                    </m:r>
                  </m:oMath>
                </a14:m>
                <a:r>
                  <a:rPr lang="en-US" sz="2000" i="1" dirty="0">
                    <a:latin typeface="Calibri" panose="020F0502020204030204" pitchFamily="34" charset="0"/>
                    <a:cs typeface="Calibri" panose="020F0502020204030204" pitchFamily="34" charset="0"/>
                  </a:rPr>
                  <a:t> CbD-contextuality</a:t>
                </a:r>
              </a:p>
              <a:p>
                <a:r>
                  <a:rPr lang="en-US" sz="2000" dirty="0">
                    <a:latin typeface="Calibri" panose="020F0502020204030204" pitchFamily="34" charset="0"/>
                    <a:cs typeface="Calibri" panose="020F0502020204030204" pitchFamily="34" charset="0"/>
                  </a:rPr>
                  <a:t>Thus </a:t>
                </a:r>
                <a:r>
                  <a:rPr lang="en-US" sz="2000" dirty="0" err="1">
                    <a:latin typeface="Calibri" panose="020F0502020204030204" pitchFamily="34" charset="0"/>
                    <a:cs typeface="Calibri" panose="020F0502020204030204" pitchFamily="34" charset="0"/>
                  </a:rPr>
                  <a:t>CbD</a:t>
                </a:r>
                <a:r>
                  <a:rPr lang="en-US" sz="2000" dirty="0">
                    <a:latin typeface="Calibri" panose="020F0502020204030204" pitchFamily="34" charset="0"/>
                    <a:cs typeface="Calibri" panose="020F0502020204030204" pitchFamily="34" charset="0"/>
                  </a:rPr>
                  <a:t> embodies previous conceptual principles:</a:t>
                </a:r>
              </a:p>
              <a:p>
                <a:pPr marL="177800" lvl="1" indent="0">
                  <a:spcBef>
                    <a:spcPts val="975"/>
                  </a:spcBef>
                  <a:buNone/>
                </a:pPr>
                <a:r>
                  <a:rPr lang="en-US" sz="1600" dirty="0">
                    <a:latin typeface="Arial" panose="020B0604020202020204" pitchFamily="34" charset="0"/>
                    <a:cs typeface="Arial" panose="020B0604020202020204" pitchFamily="34" charset="0"/>
                  </a:rPr>
                  <a:t>“We believe in the “no-conspiracy” principle…All known to us examples of hidden direct influences are artificially constructed on paper” </a:t>
                </a:r>
                <a:r>
                  <a:rPr lang="en-US" sz="1600" dirty="0"/>
                  <a:t>(Cervantes &amp; </a:t>
                </a:r>
                <a:r>
                  <a:rPr lang="en-US" sz="1600" dirty="0" err="1"/>
                  <a:t>Dzhafarov</a:t>
                </a:r>
                <a:r>
                  <a:rPr lang="en-US" sz="1600" dirty="0"/>
                  <a:t> 2018)</a:t>
                </a:r>
                <a:endParaRPr lang="en-US" sz="1600" dirty="0">
                  <a:latin typeface="Arial" panose="020B0604020202020204" pitchFamily="34" charset="0"/>
                  <a:cs typeface="Arial" panose="020B0604020202020204" pitchFamily="34" charset="0"/>
                </a:endParaRPr>
              </a:p>
              <a:p>
                <a:pPr marL="177800" lvl="1" indent="0">
                  <a:spcBef>
                    <a:spcPts val="975"/>
                  </a:spcBef>
                  <a:buNone/>
                </a:pPr>
                <a:r>
                  <a:rPr lang="en-US" sz="1600" dirty="0">
                    <a:latin typeface="Arial" panose="020B0604020202020204" pitchFamily="34" charset="0"/>
                    <a:cs typeface="Arial" panose="020B0604020202020204" pitchFamily="34" charset="0"/>
                  </a:rPr>
                  <a:t>“Direct influences…are not revealed in the distributional differences only under special, precariously set circumstances.”</a:t>
                </a:r>
                <a:r>
                  <a:rPr lang="en-US" sz="1600" dirty="0"/>
                  <a:t> (</a:t>
                </a:r>
                <a:r>
                  <a:rPr lang="en-US" sz="1600" dirty="0" err="1"/>
                  <a:t>Dzhafarov</a:t>
                </a:r>
                <a:r>
                  <a:rPr lang="en-US" sz="1600" dirty="0"/>
                  <a:t> 2019)</a:t>
                </a:r>
              </a:p>
              <a:p>
                <a:pPr marL="177800" lvl="1" indent="0">
                  <a:spcBef>
                    <a:spcPts val="975"/>
                  </a:spcBef>
                  <a:buNone/>
                </a:pPr>
                <a:r>
                  <a:rPr lang="en-US" sz="1600" dirty="0">
                    <a:latin typeface="Arial" panose="020B0604020202020204" pitchFamily="34" charset="0"/>
                    <a:cs typeface="Arial" panose="020B0604020202020204" pitchFamily="34" charset="0"/>
                  </a:rPr>
                  <a:t>“A causal model should not allow causal connections stronger than needed to explain the observed deviations from the no-disturbance condition.”</a:t>
                </a:r>
                <a:r>
                  <a:rPr lang="en-US" sz="1600" dirty="0"/>
                  <a:t> (Cavalcanti 2018)</a:t>
                </a:r>
                <a:endParaRPr lang="en-US" sz="2000" dirty="0"/>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49" y="1369219"/>
                <a:ext cx="8307533" cy="3263504"/>
              </a:xfrm>
              <a:blipFill>
                <a:blip r:embed="rId3"/>
                <a:stretch>
                  <a:fillRect l="-457" t="-2335" r="-610" b="-7004"/>
                </a:stretch>
              </a:blipFill>
            </p:spPr>
            <p:txBody>
              <a:bodyPr/>
              <a:lstStyle/>
              <a:p>
                <a:r>
                  <a:rPr lang="en-US">
                    <a:noFill/>
                  </a:rPr>
                  <a:t> </a:t>
                </a:r>
              </a:p>
            </p:txBody>
          </p:sp>
        </mc:Fallback>
      </mc:AlternateContent>
    </p:spTree>
    <p:extLst>
      <p:ext uri="{BB962C8B-B14F-4D97-AF65-F5344CB8AC3E}">
        <p14:creationId xmlns:p14="http://schemas.microsoft.com/office/powerpoint/2010/main" val="32907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Varieties of Causal Models</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49" y="1369219"/>
                <a:ext cx="8307533" cy="3263504"/>
              </a:xfrm>
            </p:spPr>
            <p:txBody>
              <a:bodyPr>
                <a:noAutofit/>
              </a:bodyPr>
              <a:lstStyle/>
              <a:p>
                <a:r>
                  <a:rPr lang="en-US" sz="2000" b="1" dirty="0"/>
                  <a:t>Canonical causal models </a:t>
                </a:r>
                <a:r>
                  <a:rPr lang="en-US" sz="2000" dirty="0"/>
                  <a:t>(Jones 2019) </a:t>
                </a:r>
              </a:p>
              <a:p>
                <a:pPr lvl="1"/>
                <a:r>
                  <a:rPr lang="en-US" sz="2000" dirty="0"/>
                  <a:t>Context (</a:t>
                </a:r>
                <a14:m>
                  <m:oMath xmlns:m="http://schemas.openxmlformats.org/officeDocument/2006/math">
                    <m:r>
                      <a:rPr lang="en-US" sz="2000" b="0" i="1" smtClean="0">
                        <a:latin typeface="Cambria Math" panose="02040503050406030204" pitchFamily="18" charset="0"/>
                      </a:rPr>
                      <m:t>𝐶</m:t>
                    </m:r>
                  </m:oMath>
                </a14:m>
                <a:r>
                  <a:rPr lang="en-US" sz="2000" dirty="0"/>
                  <a:t>), outcomes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𝐹</m:t>
                        </m:r>
                      </m:e>
                      <m:sub>
                        <m:r>
                          <a:rPr lang="en-US" sz="2000" b="0" i="1" dirty="0" smtClean="0">
                            <a:latin typeface="Cambria Math" panose="02040503050406030204" pitchFamily="18" charset="0"/>
                          </a:rPr>
                          <m:t>𝑞</m:t>
                        </m:r>
                      </m:sub>
                    </m:sSub>
                  </m:oMath>
                </a14:m>
                <a:r>
                  <a:rPr lang="en-US" sz="2000" dirty="0"/>
                  <a:t>), hidden state (</a:t>
                </a:r>
                <a14:m>
                  <m:oMath xmlns:m="http://schemas.openxmlformats.org/officeDocument/2006/math">
                    <m:r>
                      <m:rPr>
                        <m:sty m:val="p"/>
                      </m:rPr>
                      <a:rPr lang="en-US" sz="2000" b="0" i="0" smtClean="0">
                        <a:latin typeface="Cambria Math" panose="02040503050406030204" pitchFamily="18" charset="0"/>
                      </a:rPr>
                      <m:t>Λ</m:t>
                    </m:r>
                  </m:oMath>
                </a14:m>
                <a:r>
                  <a:rPr lang="en-US" sz="2000" dirty="0"/>
                  <a:t>)</a:t>
                </a:r>
              </a:p>
              <a:p>
                <a:pPr lvl="1"/>
                <a:r>
                  <a:rPr lang="en-US" sz="2000" dirty="0"/>
                  <a:t>Causal links: </a:t>
                </a:r>
                <a14:m>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𝐶</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Λ</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𝑞</m:t>
                            </m:r>
                          </m:sub>
                        </m:sSub>
                      </m:e>
                    </m:d>
                  </m:oMath>
                </a14:m>
                <a:endParaRPr lang="en-US" sz="2000" dirty="0"/>
              </a:p>
              <a:p>
                <a:r>
                  <a:rPr lang="en-US" sz="2000" b="1" dirty="0"/>
                  <a:t>Partitioned models</a:t>
                </a:r>
                <a:r>
                  <a:rPr lang="en-US" sz="2000" dirty="0"/>
                  <a:t>: Split context into settings for observers</a:t>
                </a:r>
              </a:p>
              <a:p>
                <a:r>
                  <a:rPr lang="en-US" sz="2000" dirty="0"/>
                  <a:t>Other structures to consider </a:t>
                </a: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49" y="1369219"/>
                <a:ext cx="8307533" cy="3263504"/>
              </a:xfrm>
              <a:blipFill>
                <a:blip r:embed="rId3"/>
                <a:stretch>
                  <a:fillRect l="-457" t="-2335"/>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0A3C3817-E604-CD4A-8737-3F00E21CE8CC}"/>
              </a:ext>
            </a:extLst>
          </p:cNvPr>
          <p:cNvGrpSpPr/>
          <p:nvPr/>
        </p:nvGrpSpPr>
        <p:grpSpPr>
          <a:xfrm>
            <a:off x="6271084" y="673408"/>
            <a:ext cx="2551804" cy="1582545"/>
            <a:chOff x="266275" y="3762492"/>
            <a:chExt cx="2887646" cy="1790823"/>
          </a:xfrm>
        </p:grpSpPr>
        <p:cxnSp>
          <p:nvCxnSpPr>
            <p:cNvPr id="34" name="Straight Arrow Connector 33">
              <a:extLst>
                <a:ext uri="{FF2B5EF4-FFF2-40B4-BE49-F238E27FC236}">
                  <a16:creationId xmlns:a16="http://schemas.microsoft.com/office/drawing/2014/main" id="{3D97EA46-A5E6-044F-80FE-238500AFC7B8}"/>
                </a:ext>
              </a:extLst>
            </p:cNvPr>
            <p:cNvCxnSpPr>
              <a:cxnSpLocks/>
              <a:stCxn id="33" idx="4"/>
              <a:endCxn id="30" idx="0"/>
            </p:cNvCxnSpPr>
            <p:nvPr/>
          </p:nvCxnSpPr>
          <p:spPr>
            <a:xfrm>
              <a:off x="1089235" y="4311132"/>
              <a:ext cx="1010698" cy="69354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7B110F2-8A51-C446-A60D-E04B6C69B5D4}"/>
                </a:ext>
              </a:extLst>
            </p:cNvPr>
            <p:cNvCxnSpPr>
              <a:cxnSpLocks/>
              <a:stCxn id="33" idx="4"/>
              <a:endCxn id="35" idx="0"/>
            </p:cNvCxnSpPr>
            <p:nvPr/>
          </p:nvCxnSpPr>
          <p:spPr>
            <a:xfrm flipH="1">
              <a:off x="540595" y="4311132"/>
              <a:ext cx="548640" cy="69354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42CDF6F-583B-6D47-ABED-54901148F1B8}"/>
                </a:ext>
              </a:extLst>
            </p:cNvPr>
            <p:cNvCxnSpPr>
              <a:cxnSpLocks/>
              <a:stCxn id="33" idx="4"/>
              <a:endCxn id="38" idx="0"/>
            </p:cNvCxnSpPr>
            <p:nvPr/>
          </p:nvCxnSpPr>
          <p:spPr>
            <a:xfrm>
              <a:off x="1089235" y="4311132"/>
              <a:ext cx="1790366" cy="69354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B14A0B9-6AF8-3740-9C70-EA6A72821003}"/>
                </a:ext>
              </a:extLst>
            </p:cNvPr>
            <p:cNvCxnSpPr>
              <a:cxnSpLocks/>
              <a:stCxn id="33" idx="4"/>
              <a:endCxn id="41" idx="0"/>
            </p:cNvCxnSpPr>
            <p:nvPr/>
          </p:nvCxnSpPr>
          <p:spPr>
            <a:xfrm>
              <a:off x="1089235" y="4311132"/>
              <a:ext cx="231029" cy="69354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391E306-081E-F043-8348-84731B0CF9AE}"/>
                    </a:ext>
                  </a:extLst>
                </p:cNvPr>
                <p:cNvSpPr/>
                <p:nvPr/>
              </p:nvSpPr>
              <p:spPr>
                <a:xfrm>
                  <a:off x="1825613" y="5004675"/>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i="1">
                              <a:solidFill>
                                <a:schemeClr val="tx1"/>
                              </a:solidFill>
                              <a:latin typeface="Cambria Math" panose="02040503050406030204" pitchFamily="18" charset="0"/>
                              <a:cs typeface="Times New Roman" panose="02020603050405020304" pitchFamily="18" charset="0"/>
                            </a:rPr>
                            <m:t>3</m:t>
                          </m:r>
                        </m:sub>
                      </m:sSub>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Oval 4">
                  <a:extLst>
                    <a:ext uri="{FF2B5EF4-FFF2-40B4-BE49-F238E27FC236}">
                      <a16:creationId xmlns:a16="http://schemas.microsoft.com/office/drawing/2014/main" id="{E1645DCB-DA2E-8248-8604-1841F721114C}"/>
                    </a:ext>
                  </a:extLst>
                </p:cNvPr>
                <p:cNvSpPr>
                  <a:spLocks noRot="1" noChangeAspect="1" noMove="1" noResize="1" noEditPoints="1" noAdjustHandles="1" noChangeArrowheads="1" noChangeShapeType="1" noTextEdit="1"/>
                </p:cNvSpPr>
                <p:nvPr/>
              </p:nvSpPr>
              <p:spPr>
                <a:xfrm>
                  <a:off x="1825613" y="5004675"/>
                  <a:ext cx="548640" cy="548640"/>
                </a:xfrm>
                <a:prstGeom prst="ellipse">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635E961D-FF8A-1041-B256-39AAC6B50620}"/>
                    </a:ext>
                  </a:extLst>
                </p:cNvPr>
                <p:cNvSpPr/>
                <p:nvPr/>
              </p:nvSpPr>
              <p:spPr>
                <a:xfrm>
                  <a:off x="2056641" y="3762492"/>
                  <a:ext cx="548640" cy="548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4572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solidFill>
                            <a:schemeClr val="tx1"/>
                          </a:solidFill>
                          <a:latin typeface="Cambria Math" panose="02040503050406030204" pitchFamily="18" charset="0"/>
                          <a:cs typeface="Times New Roman" panose="02020603050405020304" pitchFamily="18" charset="0"/>
                        </a:rPr>
                        <m:t>Λ</m:t>
                      </m:r>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Oval 5">
                  <a:extLst>
                    <a:ext uri="{FF2B5EF4-FFF2-40B4-BE49-F238E27FC236}">
                      <a16:creationId xmlns:a16="http://schemas.microsoft.com/office/drawing/2014/main" id="{446E04AB-141C-F443-87D0-E69EA3D190F3}"/>
                    </a:ext>
                  </a:extLst>
                </p:cNvPr>
                <p:cNvSpPr>
                  <a:spLocks noRot="1" noChangeAspect="1" noMove="1" noResize="1" noEditPoints="1" noAdjustHandles="1" noChangeArrowheads="1" noChangeShapeType="1" noTextEdit="1"/>
                </p:cNvSpPr>
                <p:nvPr/>
              </p:nvSpPr>
              <p:spPr>
                <a:xfrm>
                  <a:off x="2056641" y="3762492"/>
                  <a:ext cx="548640" cy="548640"/>
                </a:xfrm>
                <a:prstGeom prst="ellipse">
                  <a:avLst/>
                </a:prstGeom>
                <a:blipFill>
                  <a:blip r:embed="rId5"/>
                  <a:stretch>
                    <a:fillRect/>
                  </a:stretch>
                </a:blipFill>
                <a:ln>
                  <a:solidFill>
                    <a:schemeClr val="tx1"/>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7A2537AA-38DB-464A-896F-48895F004023}"/>
                </a:ext>
              </a:extLst>
            </p:cNvPr>
            <p:cNvCxnSpPr>
              <a:stCxn id="31" idx="4"/>
              <a:endCxn id="30" idx="0"/>
            </p:cNvCxnSpPr>
            <p:nvPr/>
          </p:nvCxnSpPr>
          <p:spPr>
            <a:xfrm flipH="1">
              <a:off x="2099933" y="4311132"/>
              <a:ext cx="231028" cy="6935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C7B2639A-5137-314B-AA88-C0AE6C6E2462}"/>
                    </a:ext>
                  </a:extLst>
                </p:cNvPr>
                <p:cNvSpPr/>
                <p:nvPr/>
              </p:nvSpPr>
              <p:spPr>
                <a:xfrm>
                  <a:off x="814915" y="3762492"/>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4572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𝐶</m:t>
                      </m:r>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Oval 7">
                  <a:extLst>
                    <a:ext uri="{FF2B5EF4-FFF2-40B4-BE49-F238E27FC236}">
                      <a16:creationId xmlns:a16="http://schemas.microsoft.com/office/drawing/2014/main" id="{F4548828-E115-5C4D-92D9-3E3CB57188A3}"/>
                    </a:ext>
                  </a:extLst>
                </p:cNvPr>
                <p:cNvSpPr>
                  <a:spLocks noRot="1" noChangeAspect="1" noMove="1" noResize="1" noEditPoints="1" noAdjustHandles="1" noChangeArrowheads="1" noChangeShapeType="1" noTextEdit="1"/>
                </p:cNvSpPr>
                <p:nvPr/>
              </p:nvSpPr>
              <p:spPr>
                <a:xfrm>
                  <a:off x="814915" y="3762492"/>
                  <a:ext cx="548640" cy="548640"/>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1BABA074-668B-5F44-B79C-EBE553EAAC7B}"/>
                    </a:ext>
                  </a:extLst>
                </p:cNvPr>
                <p:cNvSpPr/>
                <p:nvPr/>
              </p:nvSpPr>
              <p:spPr>
                <a:xfrm>
                  <a:off x="266275" y="5004675"/>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 </m:t>
                        </m:r>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i="1">
                                <a:solidFill>
                                  <a:schemeClr val="tx1"/>
                                </a:solidFill>
                                <a:latin typeface="Cambria Math" panose="02040503050406030204" pitchFamily="18" charset="0"/>
                                <a:cs typeface="Times New Roman" panose="02020603050405020304" pitchFamily="18" charset="0"/>
                              </a:rPr>
                              <m:t>1</m:t>
                            </m:r>
                          </m:sub>
                        </m:sSub>
                      </m:oMath>
                    </m:oMathPara>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Oval 9">
                  <a:extLst>
                    <a:ext uri="{FF2B5EF4-FFF2-40B4-BE49-F238E27FC236}">
                      <a16:creationId xmlns:a16="http://schemas.microsoft.com/office/drawing/2014/main" id="{BD9F1EF1-9F7A-AD45-9EE7-683E3C770249}"/>
                    </a:ext>
                  </a:extLst>
                </p:cNvPr>
                <p:cNvSpPr>
                  <a:spLocks noRot="1" noChangeAspect="1" noMove="1" noResize="1" noEditPoints="1" noAdjustHandles="1" noChangeArrowheads="1" noChangeShapeType="1" noTextEdit="1"/>
                </p:cNvSpPr>
                <p:nvPr/>
              </p:nvSpPr>
              <p:spPr>
                <a:xfrm>
                  <a:off x="266275" y="5004675"/>
                  <a:ext cx="548640" cy="548640"/>
                </a:xfrm>
                <a:prstGeom prst="ellipse">
                  <a:avLst/>
                </a:prstGeom>
                <a:blipFill>
                  <a:blip r:embed="rId7"/>
                  <a:stretch>
                    <a:fillRect l="-5000"/>
                  </a:stretch>
                </a:blipFill>
                <a:ln>
                  <a:solidFill>
                    <a:schemeClr val="tx1"/>
                  </a:solidFill>
                </a:ln>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73D0ED6B-D156-E34D-95F4-502980C6215E}"/>
                </a:ext>
              </a:extLst>
            </p:cNvPr>
            <p:cNvCxnSpPr>
              <a:cxnSpLocks/>
              <a:stCxn id="31" idx="4"/>
              <a:endCxn id="35" idx="0"/>
            </p:cNvCxnSpPr>
            <p:nvPr/>
          </p:nvCxnSpPr>
          <p:spPr>
            <a:xfrm flipH="1">
              <a:off x="540595" y="4311132"/>
              <a:ext cx="1790366" cy="6935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179B9900-C2DC-2F4C-9ECE-CFA92500B206}"/>
                    </a:ext>
                  </a:extLst>
                </p:cNvPr>
                <p:cNvSpPr/>
                <p:nvPr/>
              </p:nvSpPr>
              <p:spPr>
                <a:xfrm>
                  <a:off x="2605281" y="5004675"/>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i="1">
                              <a:solidFill>
                                <a:schemeClr val="tx1"/>
                              </a:solidFill>
                              <a:latin typeface="Cambria Math" panose="02040503050406030204" pitchFamily="18" charset="0"/>
                              <a:cs typeface="Times New Roman" panose="02020603050405020304" pitchFamily="18" charset="0"/>
                            </a:rPr>
                            <m:t>4</m:t>
                          </m:r>
                        </m:sub>
                      </m:sSub>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 name="Oval 12">
                  <a:extLst>
                    <a:ext uri="{FF2B5EF4-FFF2-40B4-BE49-F238E27FC236}">
                      <a16:creationId xmlns:a16="http://schemas.microsoft.com/office/drawing/2014/main" id="{6630D816-F59D-7A40-B639-72C0ACBA81BC}"/>
                    </a:ext>
                  </a:extLst>
                </p:cNvPr>
                <p:cNvSpPr>
                  <a:spLocks noRot="1" noChangeAspect="1" noMove="1" noResize="1" noEditPoints="1" noAdjustHandles="1" noChangeArrowheads="1" noChangeShapeType="1" noTextEdit="1"/>
                </p:cNvSpPr>
                <p:nvPr/>
              </p:nvSpPr>
              <p:spPr>
                <a:xfrm>
                  <a:off x="2605281" y="5004675"/>
                  <a:ext cx="548640" cy="548640"/>
                </a:xfrm>
                <a:prstGeom prst="ellipse">
                  <a:avLst/>
                </a:prstGeom>
                <a:blipFill>
                  <a:blip r:embed="rId8"/>
                  <a:stretch>
                    <a:fillRect/>
                  </a:stretch>
                </a:blipFill>
                <a:ln>
                  <a:solidFill>
                    <a:schemeClr val="tx1"/>
                  </a:solidFill>
                </a:ln>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6A85330F-451C-C642-963C-32AAF2FFB6F5}"/>
                </a:ext>
              </a:extLst>
            </p:cNvPr>
            <p:cNvCxnSpPr>
              <a:cxnSpLocks/>
              <a:stCxn id="31" idx="4"/>
              <a:endCxn id="38" idx="0"/>
            </p:cNvCxnSpPr>
            <p:nvPr/>
          </p:nvCxnSpPr>
          <p:spPr>
            <a:xfrm>
              <a:off x="2330961" y="4311132"/>
              <a:ext cx="548640" cy="6935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F113166A-E8D4-C740-874C-E58B43E68C27}"/>
                    </a:ext>
                  </a:extLst>
                </p:cNvPr>
                <p:cNvSpPr/>
                <p:nvPr/>
              </p:nvSpPr>
              <p:spPr>
                <a:xfrm>
                  <a:off x="1045944" y="5004675"/>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i="1">
                              <a:solidFill>
                                <a:schemeClr val="tx1"/>
                              </a:solidFill>
                              <a:latin typeface="Cambria Math" panose="02040503050406030204" pitchFamily="18" charset="0"/>
                              <a:cs typeface="Times New Roman" panose="02020603050405020304" pitchFamily="18" charset="0"/>
                            </a:rPr>
                            <m:t>2</m:t>
                          </m:r>
                        </m:sub>
                      </m:sSub>
                    </m:oMath>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 name="Oval 15">
                  <a:extLst>
                    <a:ext uri="{FF2B5EF4-FFF2-40B4-BE49-F238E27FC236}">
                      <a16:creationId xmlns:a16="http://schemas.microsoft.com/office/drawing/2014/main" id="{73F6F168-C37A-A54C-879E-17DF3247DF02}"/>
                    </a:ext>
                  </a:extLst>
                </p:cNvPr>
                <p:cNvSpPr>
                  <a:spLocks noRot="1" noChangeAspect="1" noMove="1" noResize="1" noEditPoints="1" noAdjustHandles="1" noChangeArrowheads="1" noChangeShapeType="1" noTextEdit="1"/>
                </p:cNvSpPr>
                <p:nvPr/>
              </p:nvSpPr>
              <p:spPr>
                <a:xfrm>
                  <a:off x="1045944" y="5004675"/>
                  <a:ext cx="548640" cy="548640"/>
                </a:xfrm>
                <a:prstGeom prst="ellipse">
                  <a:avLst/>
                </a:prstGeom>
                <a:blipFill>
                  <a:blip r:embed="rId9"/>
                  <a:stretch>
                    <a:fillRect/>
                  </a:stretch>
                </a:blipFill>
                <a:ln>
                  <a:solidFill>
                    <a:schemeClr val="tx1"/>
                  </a:solidFill>
                </a:ln>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67B21BDC-4AD9-884E-93C4-DF2B563B9BA9}"/>
                </a:ext>
              </a:extLst>
            </p:cNvPr>
            <p:cNvCxnSpPr>
              <a:cxnSpLocks/>
              <a:stCxn id="31" idx="4"/>
              <a:endCxn id="41" idx="0"/>
            </p:cNvCxnSpPr>
            <p:nvPr/>
          </p:nvCxnSpPr>
          <p:spPr>
            <a:xfrm flipH="1">
              <a:off x="1320264" y="4311132"/>
              <a:ext cx="1010697" cy="6935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3D821A03-D0A0-1B48-A66E-057C69589447}"/>
              </a:ext>
            </a:extLst>
          </p:cNvPr>
          <p:cNvSpPr txBox="1"/>
          <p:nvPr/>
        </p:nvSpPr>
        <p:spPr>
          <a:xfrm>
            <a:off x="7305318" y="262973"/>
            <a:ext cx="483337" cy="461665"/>
          </a:xfrm>
          <a:prstGeom prst="rect">
            <a:avLst/>
          </a:prstGeom>
          <a:noFill/>
        </p:spPr>
        <p:txBody>
          <a:bodyPr wrap="none" rtlCol="0">
            <a:spAutoFit/>
          </a:bodyPr>
          <a:lstStyle/>
          <a:p>
            <a:r>
              <a:rPr lang="en-US" sz="2400" dirty="0">
                <a:latin typeface="+mj-lt"/>
              </a:rPr>
              <a:t>KS</a:t>
            </a:r>
          </a:p>
        </p:txBody>
      </p:sp>
      <p:grpSp>
        <p:nvGrpSpPr>
          <p:cNvPr id="52" name="Group 51">
            <a:extLst>
              <a:ext uri="{FF2B5EF4-FFF2-40B4-BE49-F238E27FC236}">
                <a16:creationId xmlns:a16="http://schemas.microsoft.com/office/drawing/2014/main" id="{A19A4508-7007-5144-A095-E989E17039F7}"/>
              </a:ext>
            </a:extLst>
          </p:cNvPr>
          <p:cNvGrpSpPr/>
          <p:nvPr/>
        </p:nvGrpSpPr>
        <p:grpSpPr>
          <a:xfrm>
            <a:off x="6536903" y="2754810"/>
            <a:ext cx="2020166" cy="1942460"/>
            <a:chOff x="6536903" y="2754810"/>
            <a:chExt cx="2020166" cy="1942460"/>
          </a:xfrm>
        </p:grpSpPr>
        <p:grpSp>
          <p:nvGrpSpPr>
            <p:cNvPr id="15" name="Group 14">
              <a:extLst>
                <a:ext uri="{FF2B5EF4-FFF2-40B4-BE49-F238E27FC236}">
                  <a16:creationId xmlns:a16="http://schemas.microsoft.com/office/drawing/2014/main" id="{1B57AE0D-0B24-334F-9E34-ACC067E7C82D}"/>
                </a:ext>
              </a:extLst>
            </p:cNvPr>
            <p:cNvGrpSpPr/>
            <p:nvPr/>
          </p:nvGrpSpPr>
          <p:grpSpPr>
            <a:xfrm>
              <a:off x="6536903" y="3214725"/>
              <a:ext cx="2020166" cy="1482545"/>
              <a:chOff x="10574417" y="3762492"/>
              <a:chExt cx="2303638" cy="1690568"/>
            </a:xfrm>
          </p:grpSpPr>
          <p:cxnSp>
            <p:nvCxnSpPr>
              <p:cNvPr id="46" name="Straight Arrow Connector 45">
                <a:extLst>
                  <a:ext uri="{FF2B5EF4-FFF2-40B4-BE49-F238E27FC236}">
                    <a16:creationId xmlns:a16="http://schemas.microsoft.com/office/drawing/2014/main" id="{976ED884-660F-9F43-9CB6-75FA5E138C88}"/>
                  </a:ext>
                </a:extLst>
              </p:cNvPr>
              <p:cNvCxnSpPr>
                <a:cxnSpLocks/>
                <a:stCxn id="23" idx="5"/>
                <a:endCxn id="20" idx="1"/>
              </p:cNvCxnSpPr>
              <p:nvPr/>
            </p:nvCxnSpPr>
            <p:spPr>
              <a:xfrm>
                <a:off x="11042710" y="4230785"/>
                <a:ext cx="983815" cy="75398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474C2B9-BE04-DC43-99C2-FA09C56622FD}"/>
                  </a:ext>
                </a:extLst>
              </p:cNvPr>
              <p:cNvCxnSpPr>
                <a:cxnSpLocks/>
                <a:stCxn id="21" idx="3"/>
                <a:endCxn id="24" idx="7"/>
              </p:cNvCxnSpPr>
              <p:nvPr/>
            </p:nvCxnSpPr>
            <p:spPr>
              <a:xfrm flipH="1">
                <a:off x="11434288" y="4230785"/>
                <a:ext cx="975474" cy="75398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92CC8DE6-0C47-0E4E-A3E3-E3600A12C463}"/>
                      </a:ext>
                    </a:extLst>
                  </p:cNvPr>
                  <p:cNvSpPr/>
                  <p:nvPr/>
                </p:nvSpPr>
                <p:spPr>
                  <a:xfrm>
                    <a:off x="11946179" y="4904418"/>
                    <a:ext cx="548640" cy="54864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𝐵</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0" name="Oval 19">
                    <a:extLst>
                      <a:ext uri="{FF2B5EF4-FFF2-40B4-BE49-F238E27FC236}">
                        <a16:creationId xmlns:a16="http://schemas.microsoft.com/office/drawing/2014/main" id="{92CC8DE6-0C47-0E4E-A3E3-E3600A12C463}"/>
                      </a:ext>
                    </a:extLst>
                  </p:cNvPr>
                  <p:cNvSpPr>
                    <a:spLocks noRot="1" noChangeAspect="1" noMove="1" noResize="1" noEditPoints="1" noAdjustHandles="1" noChangeArrowheads="1" noChangeShapeType="1" noTextEdit="1"/>
                  </p:cNvSpPr>
                  <p:nvPr/>
                </p:nvSpPr>
                <p:spPr>
                  <a:xfrm>
                    <a:off x="11946179" y="4904418"/>
                    <a:ext cx="548640" cy="548642"/>
                  </a:xfrm>
                  <a:prstGeom prst="ellipse">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0567D046-3F4C-F740-A184-58C7DE88E5AF}"/>
                      </a:ext>
                    </a:extLst>
                  </p:cNvPr>
                  <p:cNvSpPr/>
                  <p:nvPr/>
                </p:nvSpPr>
                <p:spPr>
                  <a:xfrm>
                    <a:off x="12329415" y="3762492"/>
                    <a:ext cx="548640"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𝑏</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1" name="Oval 20">
                    <a:extLst>
                      <a:ext uri="{FF2B5EF4-FFF2-40B4-BE49-F238E27FC236}">
                        <a16:creationId xmlns:a16="http://schemas.microsoft.com/office/drawing/2014/main" id="{0567D046-3F4C-F740-A184-58C7DE88E5AF}"/>
                      </a:ext>
                    </a:extLst>
                  </p:cNvPr>
                  <p:cNvSpPr>
                    <a:spLocks noRot="1" noChangeAspect="1" noMove="1" noResize="1" noEditPoints="1" noAdjustHandles="1" noChangeArrowheads="1" noChangeShapeType="1" noTextEdit="1"/>
                  </p:cNvSpPr>
                  <p:nvPr/>
                </p:nvSpPr>
                <p:spPr>
                  <a:xfrm>
                    <a:off x="12329415" y="3762492"/>
                    <a:ext cx="548640" cy="548640"/>
                  </a:xfrm>
                  <a:prstGeom prst="ellipse">
                    <a:avLst/>
                  </a:prstGeom>
                  <a:blipFill>
                    <a:blip r:embed="rId11"/>
                    <a:stretch>
                      <a:fillRect/>
                    </a:stretch>
                  </a:blipFill>
                  <a:ln>
                    <a:solidFill>
                      <a:schemeClr val="tx1"/>
                    </a:solidFill>
                  </a:ln>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0AB4EDEF-8CC1-154E-8DC0-06F401EB112D}"/>
                  </a:ext>
                </a:extLst>
              </p:cNvPr>
              <p:cNvCxnSpPr>
                <a:stCxn id="21" idx="4"/>
                <a:endCxn id="20" idx="0"/>
              </p:cNvCxnSpPr>
              <p:nvPr/>
            </p:nvCxnSpPr>
            <p:spPr>
              <a:xfrm flipH="1">
                <a:off x="12220499" y="4311132"/>
                <a:ext cx="383236" cy="5932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6D25BDCD-240D-EC41-9769-90BAB214C424}"/>
                      </a:ext>
                    </a:extLst>
                  </p:cNvPr>
                  <p:cNvSpPr/>
                  <p:nvPr/>
                </p:nvSpPr>
                <p:spPr>
                  <a:xfrm>
                    <a:off x="10574417" y="3762492"/>
                    <a:ext cx="548641" cy="5486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3" name="Oval 22">
                    <a:extLst>
                      <a:ext uri="{FF2B5EF4-FFF2-40B4-BE49-F238E27FC236}">
                        <a16:creationId xmlns:a16="http://schemas.microsoft.com/office/drawing/2014/main" id="{6D25BDCD-240D-EC41-9769-90BAB214C424}"/>
                      </a:ext>
                    </a:extLst>
                  </p:cNvPr>
                  <p:cNvSpPr>
                    <a:spLocks noRot="1" noChangeAspect="1" noMove="1" noResize="1" noEditPoints="1" noAdjustHandles="1" noChangeArrowheads="1" noChangeShapeType="1" noTextEdit="1"/>
                  </p:cNvSpPr>
                  <p:nvPr/>
                </p:nvSpPr>
                <p:spPr>
                  <a:xfrm>
                    <a:off x="10574417" y="3762492"/>
                    <a:ext cx="548641" cy="548640"/>
                  </a:xfrm>
                  <a:prstGeom prst="ellipse">
                    <a:avLst/>
                  </a:prstGeom>
                  <a:blipFill>
                    <a:blip r:embed="rId12"/>
                    <a:stretch>
                      <a:fillRect/>
                    </a:stretch>
                  </a:blipFill>
                  <a:ln>
                    <a:solidFill>
                      <a:schemeClr val="tx1"/>
                    </a:solidFill>
                  </a:ln>
                </p:spPr>
                <p:txBody>
                  <a:bodyPr/>
                  <a:lstStyle/>
                  <a:p>
                    <a:r>
                      <a:rPr lang="en-US">
                        <a:noFill/>
                      </a:rPr>
                      <a:t> </a:t>
                    </a:r>
                  </a:p>
                </p:txBody>
              </p:sp>
            </mc:Fallback>
          </mc:AlternateContent>
          <p:sp>
            <p:nvSpPr>
              <p:cNvPr id="24" name="Oval 23">
                <a:extLst>
                  <a:ext uri="{FF2B5EF4-FFF2-40B4-BE49-F238E27FC236}">
                    <a16:creationId xmlns:a16="http://schemas.microsoft.com/office/drawing/2014/main" id="{382F2629-A286-CD4A-85EB-C1F9476D4042}"/>
                  </a:ext>
                </a:extLst>
              </p:cNvPr>
              <p:cNvSpPr/>
              <p:nvPr/>
            </p:nvSpPr>
            <p:spPr>
              <a:xfrm>
                <a:off x="10965994" y="4904418"/>
                <a:ext cx="548640" cy="54864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A</a:t>
                </a:r>
                <a:endParaRPr lang="en-US" i="1" baseline="-25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2187BE91-EAD9-9A49-8862-722ED4C3ADF6}"/>
                      </a:ext>
                    </a:extLst>
                  </p:cNvPr>
                  <p:cNvSpPr/>
                  <p:nvPr/>
                </p:nvSpPr>
                <p:spPr>
                  <a:xfrm>
                    <a:off x="11456086" y="3762492"/>
                    <a:ext cx="548640" cy="5486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4572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5" name="Oval 24">
                    <a:extLst>
                      <a:ext uri="{FF2B5EF4-FFF2-40B4-BE49-F238E27FC236}">
                        <a16:creationId xmlns:a16="http://schemas.microsoft.com/office/drawing/2014/main" id="{2187BE91-EAD9-9A49-8862-722ED4C3ADF6}"/>
                      </a:ext>
                    </a:extLst>
                  </p:cNvPr>
                  <p:cNvSpPr>
                    <a:spLocks noRot="1" noChangeAspect="1" noMove="1" noResize="1" noEditPoints="1" noAdjustHandles="1" noChangeArrowheads="1" noChangeShapeType="1" noTextEdit="1"/>
                  </p:cNvSpPr>
                  <p:nvPr/>
                </p:nvSpPr>
                <p:spPr>
                  <a:xfrm>
                    <a:off x="11456086" y="3762492"/>
                    <a:ext cx="548640" cy="548640"/>
                  </a:xfrm>
                  <a:prstGeom prst="ellipse">
                    <a:avLst/>
                  </a:prstGeom>
                  <a:blipFill>
                    <a:blip r:embed="rId13"/>
                    <a:stretch>
                      <a:fillRect/>
                    </a:stretch>
                  </a:blipFill>
                  <a:ln>
                    <a:solidFill>
                      <a:schemeClr val="tx1"/>
                    </a:solidFill>
                  </a:ln>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701042E0-1064-1240-B67B-C116AFDD2B90}"/>
                  </a:ext>
                </a:extLst>
              </p:cNvPr>
              <p:cNvCxnSpPr>
                <a:cxnSpLocks/>
                <a:stCxn id="25" idx="4"/>
                <a:endCxn id="20" idx="0"/>
              </p:cNvCxnSpPr>
              <p:nvPr/>
            </p:nvCxnSpPr>
            <p:spPr>
              <a:xfrm>
                <a:off x="11730406" y="4311132"/>
                <a:ext cx="490093" cy="5932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0A65CF7-5733-544F-834F-6B8B9CBA2D21}"/>
                  </a:ext>
                </a:extLst>
              </p:cNvPr>
              <p:cNvCxnSpPr>
                <a:cxnSpLocks/>
                <a:stCxn id="25" idx="4"/>
                <a:endCxn id="24" idx="0"/>
              </p:cNvCxnSpPr>
              <p:nvPr/>
            </p:nvCxnSpPr>
            <p:spPr>
              <a:xfrm flipH="1">
                <a:off x="11240314" y="4311132"/>
                <a:ext cx="490092" cy="593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FC7449C-CEEC-D24E-B522-8F355FE82670}"/>
                  </a:ext>
                </a:extLst>
              </p:cNvPr>
              <p:cNvCxnSpPr>
                <a:cxnSpLocks/>
                <a:stCxn id="23" idx="4"/>
                <a:endCxn id="24" idx="0"/>
              </p:cNvCxnSpPr>
              <p:nvPr/>
            </p:nvCxnSpPr>
            <p:spPr>
              <a:xfrm>
                <a:off x="10848737" y="4311132"/>
                <a:ext cx="391577" cy="593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1D01FF5B-3BFB-4143-A553-9AAD4B690036}"/>
                </a:ext>
              </a:extLst>
            </p:cNvPr>
            <p:cNvSpPr txBox="1"/>
            <p:nvPr/>
          </p:nvSpPr>
          <p:spPr>
            <a:xfrm>
              <a:off x="7228630" y="2754810"/>
              <a:ext cx="636713" cy="461665"/>
            </a:xfrm>
            <a:prstGeom prst="rect">
              <a:avLst/>
            </a:prstGeom>
            <a:noFill/>
          </p:spPr>
          <p:txBody>
            <a:bodyPr wrap="none" rtlCol="0">
              <a:spAutoFit/>
            </a:bodyPr>
            <a:lstStyle/>
            <a:p>
              <a:r>
                <a:rPr lang="en-US" sz="2400" dirty="0">
                  <a:latin typeface="+mj-lt"/>
                </a:rPr>
                <a:t>Bell</a:t>
              </a:r>
            </a:p>
          </p:txBody>
        </p:sp>
      </p:grpSp>
      <p:grpSp>
        <p:nvGrpSpPr>
          <p:cNvPr id="53" name="Group 52">
            <a:extLst>
              <a:ext uri="{FF2B5EF4-FFF2-40B4-BE49-F238E27FC236}">
                <a16:creationId xmlns:a16="http://schemas.microsoft.com/office/drawing/2014/main" id="{27E099A8-9EC5-2C48-A660-0835D2B1628D}"/>
              </a:ext>
            </a:extLst>
          </p:cNvPr>
          <p:cNvGrpSpPr/>
          <p:nvPr/>
        </p:nvGrpSpPr>
        <p:grpSpPr>
          <a:xfrm>
            <a:off x="664273" y="3234861"/>
            <a:ext cx="2382241" cy="1674422"/>
            <a:chOff x="266275" y="3762492"/>
            <a:chExt cx="2695767" cy="1894792"/>
          </a:xfrm>
        </p:grpSpPr>
        <p:cxnSp>
          <p:nvCxnSpPr>
            <p:cNvPr id="54" name="Straight Arrow Connector 53">
              <a:extLst>
                <a:ext uri="{FF2B5EF4-FFF2-40B4-BE49-F238E27FC236}">
                  <a16:creationId xmlns:a16="http://schemas.microsoft.com/office/drawing/2014/main" id="{CBF785F7-A99E-DB4C-B5C1-6D3E952B1CCF}"/>
                </a:ext>
              </a:extLst>
            </p:cNvPr>
            <p:cNvCxnSpPr>
              <a:cxnSpLocks/>
              <a:stCxn id="103" idx="6"/>
              <a:endCxn id="104" idx="2"/>
            </p:cNvCxnSpPr>
            <p:nvPr/>
          </p:nvCxnSpPr>
          <p:spPr>
            <a:xfrm>
              <a:off x="1406304" y="4940650"/>
              <a:ext cx="41570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03C3B8E-C29B-2646-B894-346311FE47DB}"/>
                </a:ext>
              </a:extLst>
            </p:cNvPr>
            <p:cNvCxnSpPr>
              <a:cxnSpLocks/>
              <a:stCxn id="61" idx="4"/>
              <a:endCxn id="62" idx="0"/>
            </p:cNvCxnSpPr>
            <p:nvPr/>
          </p:nvCxnSpPr>
          <p:spPr>
            <a:xfrm flipH="1">
              <a:off x="447355" y="4124652"/>
              <a:ext cx="548641" cy="6349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9537278-21A0-2D41-97CA-642B41505917}"/>
                </a:ext>
              </a:extLst>
            </p:cNvPr>
            <p:cNvCxnSpPr>
              <a:cxnSpLocks/>
              <a:stCxn id="61" idx="4"/>
              <a:endCxn id="103" idx="0"/>
            </p:cNvCxnSpPr>
            <p:nvPr/>
          </p:nvCxnSpPr>
          <p:spPr>
            <a:xfrm>
              <a:off x="995996" y="4124652"/>
              <a:ext cx="229228" cy="6349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Oval 58">
                  <a:extLst>
                    <a:ext uri="{FF2B5EF4-FFF2-40B4-BE49-F238E27FC236}">
                      <a16:creationId xmlns:a16="http://schemas.microsoft.com/office/drawing/2014/main" id="{BFA9915B-145F-7B41-93D1-D07E9A611321}"/>
                    </a:ext>
                  </a:extLst>
                </p:cNvPr>
                <p:cNvSpPr/>
                <p:nvPr/>
              </p:nvSpPr>
              <p:spPr>
                <a:xfrm>
                  <a:off x="2056641" y="3762492"/>
                  <a:ext cx="362160" cy="3621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59" name="Oval 58">
                  <a:extLst>
                    <a:ext uri="{FF2B5EF4-FFF2-40B4-BE49-F238E27FC236}">
                      <a16:creationId xmlns:a16="http://schemas.microsoft.com/office/drawing/2014/main" id="{BFA9915B-145F-7B41-93D1-D07E9A611321}"/>
                    </a:ext>
                  </a:extLst>
                </p:cNvPr>
                <p:cNvSpPr>
                  <a:spLocks noRot="1" noChangeAspect="1" noMove="1" noResize="1" noEditPoints="1" noAdjustHandles="1" noChangeArrowheads="1" noChangeShapeType="1" noTextEdit="1"/>
                </p:cNvSpPr>
                <p:nvPr/>
              </p:nvSpPr>
              <p:spPr>
                <a:xfrm>
                  <a:off x="2056641" y="3762492"/>
                  <a:ext cx="362160" cy="362160"/>
                </a:xfrm>
                <a:prstGeom prst="ellipse">
                  <a:avLst/>
                </a:prstGeom>
                <a:blipFill>
                  <a:blip r:embed="rId14"/>
                  <a:stretch>
                    <a:fillRect/>
                  </a:stretch>
                </a:blipFill>
                <a:ln>
                  <a:solidFill>
                    <a:schemeClr val="tx1"/>
                  </a:solidFill>
                </a:ln>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C43730F6-6C2F-5A47-BA42-E93C33C8D139}"/>
                </a:ext>
              </a:extLst>
            </p:cNvPr>
            <p:cNvCxnSpPr>
              <a:cxnSpLocks/>
              <a:stCxn id="59" idx="4"/>
              <a:endCxn id="104" idx="0"/>
            </p:cNvCxnSpPr>
            <p:nvPr/>
          </p:nvCxnSpPr>
          <p:spPr>
            <a:xfrm flipH="1">
              <a:off x="2003092" y="4124652"/>
              <a:ext cx="234629" cy="6349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Oval 60">
                  <a:extLst>
                    <a:ext uri="{FF2B5EF4-FFF2-40B4-BE49-F238E27FC236}">
                      <a16:creationId xmlns:a16="http://schemas.microsoft.com/office/drawing/2014/main" id="{392629C4-DA2E-0B48-8034-A640FA0402B5}"/>
                    </a:ext>
                  </a:extLst>
                </p:cNvPr>
                <p:cNvSpPr/>
                <p:nvPr/>
              </p:nvSpPr>
              <p:spPr>
                <a:xfrm>
                  <a:off x="814916" y="3762492"/>
                  <a:ext cx="362160" cy="3621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𝐶</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1" name="Oval 60">
                  <a:extLst>
                    <a:ext uri="{FF2B5EF4-FFF2-40B4-BE49-F238E27FC236}">
                      <a16:creationId xmlns:a16="http://schemas.microsoft.com/office/drawing/2014/main" id="{392629C4-DA2E-0B48-8034-A640FA0402B5}"/>
                    </a:ext>
                  </a:extLst>
                </p:cNvPr>
                <p:cNvSpPr>
                  <a:spLocks noRot="1" noChangeAspect="1" noMove="1" noResize="1" noEditPoints="1" noAdjustHandles="1" noChangeArrowheads="1" noChangeShapeType="1" noTextEdit="1"/>
                </p:cNvSpPr>
                <p:nvPr/>
              </p:nvSpPr>
              <p:spPr>
                <a:xfrm>
                  <a:off x="814916" y="3762492"/>
                  <a:ext cx="362160" cy="362160"/>
                </a:xfrm>
                <a:prstGeom prst="ellipse">
                  <a:avLst/>
                </a:prstGeom>
                <a:blipFill>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Oval 61">
                  <a:extLst>
                    <a:ext uri="{FF2B5EF4-FFF2-40B4-BE49-F238E27FC236}">
                      <a16:creationId xmlns:a16="http://schemas.microsoft.com/office/drawing/2014/main" id="{C81A6641-1DDE-644D-A1C1-9D5676A02A0E}"/>
                    </a:ext>
                  </a:extLst>
                </p:cNvPr>
                <p:cNvSpPr/>
                <p:nvPr/>
              </p:nvSpPr>
              <p:spPr>
                <a:xfrm>
                  <a:off x="266275" y="4759570"/>
                  <a:ext cx="362160" cy="3621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 </m:t>
                        </m:r>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i="1">
                                <a:solidFill>
                                  <a:schemeClr val="tx1"/>
                                </a:solidFill>
                                <a:latin typeface="Cambria Math" panose="02040503050406030204" pitchFamily="18" charset="0"/>
                                <a:cs typeface="Times New Roman" panose="02020603050405020304" pitchFamily="18" charset="0"/>
                              </a:rPr>
                              <m:t>1</m:t>
                            </m:r>
                          </m:sub>
                        </m:sSub>
                      </m:oMath>
                    </m:oMathPara>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2" name="Oval 61">
                  <a:extLst>
                    <a:ext uri="{FF2B5EF4-FFF2-40B4-BE49-F238E27FC236}">
                      <a16:creationId xmlns:a16="http://schemas.microsoft.com/office/drawing/2014/main" id="{C81A6641-1DDE-644D-A1C1-9D5676A02A0E}"/>
                    </a:ext>
                  </a:extLst>
                </p:cNvPr>
                <p:cNvSpPr>
                  <a:spLocks noRot="1" noChangeAspect="1" noMove="1" noResize="1" noEditPoints="1" noAdjustHandles="1" noChangeArrowheads="1" noChangeShapeType="1" noTextEdit="1"/>
                </p:cNvSpPr>
                <p:nvPr/>
              </p:nvSpPr>
              <p:spPr>
                <a:xfrm>
                  <a:off x="266275" y="4759570"/>
                  <a:ext cx="362160" cy="362160"/>
                </a:xfrm>
                <a:prstGeom prst="ellipse">
                  <a:avLst/>
                </a:prstGeom>
                <a:blipFill>
                  <a:blip r:embed="rId16"/>
                  <a:stretch>
                    <a:fillRect l="-28571" b="-23077"/>
                  </a:stretch>
                </a:blipFill>
                <a:ln>
                  <a:solidFill>
                    <a:schemeClr val="tx1"/>
                  </a:solidFill>
                </a:ln>
              </p:spPr>
              <p:txBody>
                <a:bodyPr/>
                <a:lstStyle/>
                <a:p>
                  <a:r>
                    <a:rPr lang="en-US">
                      <a:noFill/>
                    </a:rPr>
                    <a:t> </a:t>
                  </a:r>
                </a:p>
              </p:txBody>
            </p:sp>
          </mc:Fallback>
        </mc:AlternateContent>
        <p:cxnSp>
          <p:nvCxnSpPr>
            <p:cNvPr id="63" name="Straight Arrow Connector 62">
              <a:extLst>
                <a:ext uri="{FF2B5EF4-FFF2-40B4-BE49-F238E27FC236}">
                  <a16:creationId xmlns:a16="http://schemas.microsoft.com/office/drawing/2014/main" id="{DEB4A432-F462-FB40-BB17-A0D2A778E5E2}"/>
                </a:ext>
              </a:extLst>
            </p:cNvPr>
            <p:cNvCxnSpPr>
              <a:cxnSpLocks/>
              <a:stCxn id="59" idx="4"/>
              <a:endCxn id="62" idx="0"/>
            </p:cNvCxnSpPr>
            <p:nvPr/>
          </p:nvCxnSpPr>
          <p:spPr>
            <a:xfrm flipH="1">
              <a:off x="447355" y="4124652"/>
              <a:ext cx="1790366" cy="6349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8112FE08-2BF2-1A43-8386-7707CCE4968D}"/>
                </a:ext>
              </a:extLst>
            </p:cNvPr>
            <p:cNvCxnSpPr>
              <a:cxnSpLocks/>
              <a:stCxn id="59" idx="4"/>
              <a:endCxn id="105" idx="0"/>
            </p:cNvCxnSpPr>
            <p:nvPr/>
          </p:nvCxnSpPr>
          <p:spPr>
            <a:xfrm>
              <a:off x="2237721" y="4124652"/>
              <a:ext cx="543241" cy="6349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DF0E905-87C3-5D45-A406-76380740A219}"/>
                </a:ext>
              </a:extLst>
            </p:cNvPr>
            <p:cNvCxnSpPr>
              <a:cxnSpLocks/>
              <a:stCxn id="59" idx="4"/>
              <a:endCxn id="103" idx="0"/>
            </p:cNvCxnSpPr>
            <p:nvPr/>
          </p:nvCxnSpPr>
          <p:spPr>
            <a:xfrm flipH="1">
              <a:off x="1225224" y="4124652"/>
              <a:ext cx="1012498" cy="6349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Oval 102">
                  <a:extLst>
                    <a:ext uri="{FF2B5EF4-FFF2-40B4-BE49-F238E27FC236}">
                      <a16:creationId xmlns:a16="http://schemas.microsoft.com/office/drawing/2014/main" id="{CC11F1E0-0A1E-2640-BEEC-467D065D3D2A}"/>
                    </a:ext>
                  </a:extLst>
                </p:cNvPr>
                <p:cNvSpPr/>
                <p:nvPr/>
              </p:nvSpPr>
              <p:spPr>
                <a:xfrm>
                  <a:off x="1044144" y="4759570"/>
                  <a:ext cx="362160" cy="3621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cs typeface="Times New Roman" panose="02020603050405020304" pitchFamily="18" charset="0"/>
                          </a:rPr>
                          <m:t> </m:t>
                        </m:r>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2</m:t>
                            </m:r>
                          </m:sub>
                        </m:sSub>
                      </m:oMath>
                    </m:oMathPara>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3" name="Oval 102">
                  <a:extLst>
                    <a:ext uri="{FF2B5EF4-FFF2-40B4-BE49-F238E27FC236}">
                      <a16:creationId xmlns:a16="http://schemas.microsoft.com/office/drawing/2014/main" id="{CC11F1E0-0A1E-2640-BEEC-467D065D3D2A}"/>
                    </a:ext>
                  </a:extLst>
                </p:cNvPr>
                <p:cNvSpPr>
                  <a:spLocks noRot="1" noChangeAspect="1" noMove="1" noResize="1" noEditPoints="1" noAdjustHandles="1" noChangeArrowheads="1" noChangeShapeType="1" noTextEdit="1"/>
                </p:cNvSpPr>
                <p:nvPr/>
              </p:nvSpPr>
              <p:spPr>
                <a:xfrm>
                  <a:off x="1044144" y="4759570"/>
                  <a:ext cx="362160" cy="362160"/>
                </a:xfrm>
                <a:prstGeom prst="ellipse">
                  <a:avLst/>
                </a:prstGeom>
                <a:blipFill>
                  <a:blip r:embed="rId17"/>
                  <a:stretch>
                    <a:fillRect l="-28571" b="-2307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Oval 103">
                  <a:extLst>
                    <a:ext uri="{FF2B5EF4-FFF2-40B4-BE49-F238E27FC236}">
                      <a16:creationId xmlns:a16="http://schemas.microsoft.com/office/drawing/2014/main" id="{22CBA81A-1175-8A48-96BE-7F3352A9D169}"/>
                    </a:ext>
                  </a:extLst>
                </p:cNvPr>
                <p:cNvSpPr/>
                <p:nvPr/>
              </p:nvSpPr>
              <p:spPr>
                <a:xfrm>
                  <a:off x="1822012" y="4759570"/>
                  <a:ext cx="362160" cy="3621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cs typeface="Times New Roman" panose="02020603050405020304" pitchFamily="18" charset="0"/>
                          </a:rPr>
                          <m:t> </m:t>
                        </m:r>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3</m:t>
                            </m:r>
                          </m:sub>
                        </m:sSub>
                      </m:oMath>
                    </m:oMathPara>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4" name="Oval 103">
                  <a:extLst>
                    <a:ext uri="{FF2B5EF4-FFF2-40B4-BE49-F238E27FC236}">
                      <a16:creationId xmlns:a16="http://schemas.microsoft.com/office/drawing/2014/main" id="{22CBA81A-1175-8A48-96BE-7F3352A9D169}"/>
                    </a:ext>
                  </a:extLst>
                </p:cNvPr>
                <p:cNvSpPr>
                  <a:spLocks noRot="1" noChangeAspect="1" noMove="1" noResize="1" noEditPoints="1" noAdjustHandles="1" noChangeArrowheads="1" noChangeShapeType="1" noTextEdit="1"/>
                </p:cNvSpPr>
                <p:nvPr/>
              </p:nvSpPr>
              <p:spPr>
                <a:xfrm>
                  <a:off x="1822012" y="4759570"/>
                  <a:ext cx="362160" cy="362160"/>
                </a:xfrm>
                <a:prstGeom prst="ellipse">
                  <a:avLst/>
                </a:prstGeom>
                <a:blipFill>
                  <a:blip r:embed="rId18"/>
                  <a:stretch>
                    <a:fillRect l="-33333" b="-2307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Oval 104">
                  <a:extLst>
                    <a:ext uri="{FF2B5EF4-FFF2-40B4-BE49-F238E27FC236}">
                      <a16:creationId xmlns:a16="http://schemas.microsoft.com/office/drawing/2014/main" id="{48224740-1B54-1544-8E78-D117EBEE1CE4}"/>
                    </a:ext>
                  </a:extLst>
                </p:cNvPr>
                <p:cNvSpPr/>
                <p:nvPr/>
              </p:nvSpPr>
              <p:spPr>
                <a:xfrm>
                  <a:off x="2599882" y="4759570"/>
                  <a:ext cx="362160" cy="3621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cs typeface="Times New Roman" panose="02020603050405020304" pitchFamily="18" charset="0"/>
                          </a:rPr>
                          <m:t> </m:t>
                        </m:r>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𝐹</m:t>
                            </m:r>
                          </m:e>
                          <m:sub>
                            <m:r>
                              <a:rPr lang="en-US" b="0" i="1" smtClean="0">
                                <a:solidFill>
                                  <a:schemeClr val="tx1"/>
                                </a:solidFill>
                                <a:latin typeface="Cambria Math" panose="02040503050406030204" pitchFamily="18" charset="0"/>
                                <a:cs typeface="Times New Roman" panose="02020603050405020304" pitchFamily="18" charset="0"/>
                              </a:rPr>
                              <m:t>4</m:t>
                            </m:r>
                          </m:sub>
                        </m:sSub>
                      </m:oMath>
                    </m:oMathPara>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5" name="Oval 104">
                  <a:extLst>
                    <a:ext uri="{FF2B5EF4-FFF2-40B4-BE49-F238E27FC236}">
                      <a16:creationId xmlns:a16="http://schemas.microsoft.com/office/drawing/2014/main" id="{48224740-1B54-1544-8E78-D117EBEE1CE4}"/>
                    </a:ext>
                  </a:extLst>
                </p:cNvPr>
                <p:cNvSpPr>
                  <a:spLocks noRot="1" noChangeAspect="1" noMove="1" noResize="1" noEditPoints="1" noAdjustHandles="1" noChangeArrowheads="1" noChangeShapeType="1" noTextEdit="1"/>
                </p:cNvSpPr>
                <p:nvPr/>
              </p:nvSpPr>
              <p:spPr>
                <a:xfrm>
                  <a:off x="2599882" y="4759570"/>
                  <a:ext cx="362160" cy="362160"/>
                </a:xfrm>
                <a:prstGeom prst="ellipse">
                  <a:avLst/>
                </a:prstGeom>
                <a:blipFill>
                  <a:blip r:embed="rId19"/>
                  <a:stretch>
                    <a:fillRect l="-29630" b="-2307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Oval 115">
                  <a:extLst>
                    <a:ext uri="{FF2B5EF4-FFF2-40B4-BE49-F238E27FC236}">
                      <a16:creationId xmlns:a16="http://schemas.microsoft.com/office/drawing/2014/main" id="{343A1A57-2DCA-3B4A-A963-597920E4F316}"/>
                    </a:ext>
                  </a:extLst>
                </p:cNvPr>
                <p:cNvSpPr/>
                <p:nvPr/>
              </p:nvSpPr>
              <p:spPr>
                <a:xfrm>
                  <a:off x="673325" y="5295124"/>
                  <a:ext cx="362160" cy="3621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Φ</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16" name="Oval 115">
                  <a:extLst>
                    <a:ext uri="{FF2B5EF4-FFF2-40B4-BE49-F238E27FC236}">
                      <a16:creationId xmlns:a16="http://schemas.microsoft.com/office/drawing/2014/main" id="{343A1A57-2DCA-3B4A-A963-597920E4F316}"/>
                    </a:ext>
                  </a:extLst>
                </p:cNvPr>
                <p:cNvSpPr>
                  <a:spLocks noRot="1" noChangeAspect="1" noMove="1" noResize="1" noEditPoints="1" noAdjustHandles="1" noChangeArrowheads="1" noChangeShapeType="1" noTextEdit="1"/>
                </p:cNvSpPr>
                <p:nvPr/>
              </p:nvSpPr>
              <p:spPr>
                <a:xfrm>
                  <a:off x="673325" y="5295124"/>
                  <a:ext cx="362160" cy="362160"/>
                </a:xfrm>
                <a:prstGeom prst="ellipse">
                  <a:avLst/>
                </a:prstGeom>
                <a:blipFill>
                  <a:blip r:embed="rId20"/>
                  <a:stretch>
                    <a:fillRect/>
                  </a:stretch>
                </a:blipFill>
                <a:ln>
                  <a:solidFill>
                    <a:schemeClr val="tx1"/>
                  </a:solidFill>
                </a:ln>
              </p:spPr>
              <p:txBody>
                <a:bodyPr/>
                <a:lstStyle/>
                <a:p>
                  <a:r>
                    <a:rPr lang="en-US">
                      <a:noFill/>
                    </a:rPr>
                    <a:t> </a:t>
                  </a:r>
                </a:p>
              </p:txBody>
            </p:sp>
          </mc:Fallback>
        </mc:AlternateContent>
        <p:cxnSp>
          <p:nvCxnSpPr>
            <p:cNvPr id="117" name="Straight Arrow Connector 116">
              <a:extLst>
                <a:ext uri="{FF2B5EF4-FFF2-40B4-BE49-F238E27FC236}">
                  <a16:creationId xmlns:a16="http://schemas.microsoft.com/office/drawing/2014/main" id="{BE5E480E-0B6E-2440-B589-9697105E0344}"/>
                </a:ext>
              </a:extLst>
            </p:cNvPr>
            <p:cNvCxnSpPr>
              <a:cxnSpLocks/>
              <a:stCxn id="103" idx="3"/>
              <a:endCxn id="116" idx="0"/>
            </p:cNvCxnSpPr>
            <p:nvPr/>
          </p:nvCxnSpPr>
          <p:spPr>
            <a:xfrm flipH="1">
              <a:off x="854405" y="5068693"/>
              <a:ext cx="242776" cy="2264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408912C0-8EBF-5E4A-A45E-ED808C420725}"/>
                </a:ext>
              </a:extLst>
            </p:cNvPr>
            <p:cNvCxnSpPr>
              <a:cxnSpLocks/>
              <a:stCxn id="62" idx="5"/>
              <a:endCxn id="116" idx="0"/>
            </p:cNvCxnSpPr>
            <p:nvPr/>
          </p:nvCxnSpPr>
          <p:spPr>
            <a:xfrm>
              <a:off x="575398" y="5068693"/>
              <a:ext cx="279007" cy="2264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0835401E-795E-0648-920A-507111F09D3F}"/>
                </a:ext>
              </a:extLst>
            </p:cNvPr>
            <p:cNvCxnSpPr>
              <a:cxnSpLocks/>
              <a:stCxn id="116" idx="6"/>
              <a:endCxn id="105" idx="3"/>
            </p:cNvCxnSpPr>
            <p:nvPr/>
          </p:nvCxnSpPr>
          <p:spPr>
            <a:xfrm flipV="1">
              <a:off x="1035486" y="5068693"/>
              <a:ext cx="1617433" cy="4075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6D93A427-8D50-494B-B309-39323B7766BA}"/>
              </a:ext>
            </a:extLst>
          </p:cNvPr>
          <p:cNvGrpSpPr/>
          <p:nvPr/>
        </p:nvGrpSpPr>
        <p:grpSpPr>
          <a:xfrm>
            <a:off x="3726640" y="3370479"/>
            <a:ext cx="1859081" cy="1321450"/>
            <a:chOff x="10574417" y="3762492"/>
            <a:chExt cx="2119946" cy="1506873"/>
          </a:xfrm>
        </p:grpSpPr>
        <mc:AlternateContent xmlns:mc="http://schemas.openxmlformats.org/markup-compatibility/2006" xmlns:a14="http://schemas.microsoft.com/office/drawing/2010/main">
          <mc:Choice Requires="a14">
            <p:sp>
              <p:nvSpPr>
                <p:cNvPr id="73" name="Oval 72">
                  <a:extLst>
                    <a:ext uri="{FF2B5EF4-FFF2-40B4-BE49-F238E27FC236}">
                      <a16:creationId xmlns:a16="http://schemas.microsoft.com/office/drawing/2014/main" id="{3761DA6C-F715-ED41-8964-BE4475DD254E}"/>
                    </a:ext>
                  </a:extLst>
                </p:cNvPr>
                <p:cNvSpPr/>
                <p:nvPr/>
              </p:nvSpPr>
              <p:spPr>
                <a:xfrm>
                  <a:off x="11946178" y="4904419"/>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a:solidFill>
                        <a:schemeClr val="tx1"/>
                      </a:solidFill>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𝐵</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73" name="Oval 72">
                  <a:extLst>
                    <a:ext uri="{FF2B5EF4-FFF2-40B4-BE49-F238E27FC236}">
                      <a16:creationId xmlns:a16="http://schemas.microsoft.com/office/drawing/2014/main" id="{3761DA6C-F715-ED41-8964-BE4475DD254E}"/>
                    </a:ext>
                  </a:extLst>
                </p:cNvPr>
                <p:cNvSpPr>
                  <a:spLocks noRot="1" noChangeAspect="1" noMove="1" noResize="1" noEditPoints="1" noAdjustHandles="1" noChangeArrowheads="1" noChangeShapeType="1" noTextEdit="1"/>
                </p:cNvSpPr>
                <p:nvPr/>
              </p:nvSpPr>
              <p:spPr>
                <a:xfrm>
                  <a:off x="11946178" y="4904419"/>
                  <a:ext cx="364948" cy="364946"/>
                </a:xfrm>
                <a:prstGeom prst="ellipse">
                  <a:avLst/>
                </a:prstGeom>
                <a:blipFill>
                  <a:blip r:embed="rId2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Oval 73">
                  <a:extLst>
                    <a:ext uri="{FF2B5EF4-FFF2-40B4-BE49-F238E27FC236}">
                      <a16:creationId xmlns:a16="http://schemas.microsoft.com/office/drawing/2014/main" id="{7CC068E1-D42A-B841-B1DA-95E399C09031}"/>
                    </a:ext>
                  </a:extLst>
                </p:cNvPr>
                <p:cNvSpPr/>
                <p:nvPr/>
              </p:nvSpPr>
              <p:spPr>
                <a:xfrm>
                  <a:off x="12329415" y="3762492"/>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𝑏</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74" name="Oval 73">
                  <a:extLst>
                    <a:ext uri="{FF2B5EF4-FFF2-40B4-BE49-F238E27FC236}">
                      <a16:creationId xmlns:a16="http://schemas.microsoft.com/office/drawing/2014/main" id="{7CC068E1-D42A-B841-B1DA-95E399C09031}"/>
                    </a:ext>
                  </a:extLst>
                </p:cNvPr>
                <p:cNvSpPr>
                  <a:spLocks noRot="1" noChangeAspect="1" noMove="1" noResize="1" noEditPoints="1" noAdjustHandles="1" noChangeArrowheads="1" noChangeShapeType="1" noTextEdit="1"/>
                </p:cNvSpPr>
                <p:nvPr/>
              </p:nvSpPr>
              <p:spPr>
                <a:xfrm>
                  <a:off x="12329415" y="3762492"/>
                  <a:ext cx="364948" cy="364946"/>
                </a:xfrm>
                <a:prstGeom prst="ellipse">
                  <a:avLst/>
                </a:prstGeom>
                <a:blipFill>
                  <a:blip r:embed="rId2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Oval 75">
                  <a:extLst>
                    <a:ext uri="{FF2B5EF4-FFF2-40B4-BE49-F238E27FC236}">
                      <a16:creationId xmlns:a16="http://schemas.microsoft.com/office/drawing/2014/main" id="{AA459079-EC35-234B-A6DF-6CCD0E85E374}"/>
                    </a:ext>
                  </a:extLst>
                </p:cNvPr>
                <p:cNvSpPr/>
                <p:nvPr/>
              </p:nvSpPr>
              <p:spPr>
                <a:xfrm>
                  <a:off x="10574417" y="3762492"/>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76" name="Oval 75">
                  <a:extLst>
                    <a:ext uri="{FF2B5EF4-FFF2-40B4-BE49-F238E27FC236}">
                      <a16:creationId xmlns:a16="http://schemas.microsoft.com/office/drawing/2014/main" id="{AA459079-EC35-234B-A6DF-6CCD0E85E374}"/>
                    </a:ext>
                  </a:extLst>
                </p:cNvPr>
                <p:cNvSpPr>
                  <a:spLocks noRot="1" noChangeAspect="1" noMove="1" noResize="1" noEditPoints="1" noAdjustHandles="1" noChangeArrowheads="1" noChangeShapeType="1" noTextEdit="1"/>
                </p:cNvSpPr>
                <p:nvPr/>
              </p:nvSpPr>
              <p:spPr>
                <a:xfrm>
                  <a:off x="10574417" y="3762492"/>
                  <a:ext cx="364948" cy="364946"/>
                </a:xfrm>
                <a:prstGeom prst="ellipse">
                  <a:avLst/>
                </a:prstGeom>
                <a:blipFill>
                  <a:blip r:embed="rId23"/>
                  <a:stretch>
                    <a:fillRect/>
                  </a:stretch>
                </a:blipFill>
                <a:ln>
                  <a:solidFill>
                    <a:schemeClr val="tx1"/>
                  </a:solidFill>
                </a:ln>
              </p:spPr>
              <p:txBody>
                <a:bodyPr/>
                <a:lstStyle/>
                <a:p>
                  <a:r>
                    <a:rPr lang="en-US">
                      <a:noFill/>
                    </a:rPr>
                    <a:t> </a:t>
                  </a:r>
                </a:p>
              </p:txBody>
            </p:sp>
          </mc:Fallback>
        </mc:AlternateContent>
        <p:sp>
          <p:nvSpPr>
            <p:cNvPr id="77" name="Oval 76">
              <a:extLst>
                <a:ext uri="{FF2B5EF4-FFF2-40B4-BE49-F238E27FC236}">
                  <a16:creationId xmlns:a16="http://schemas.microsoft.com/office/drawing/2014/main" id="{417866FF-BFDA-1045-9F52-566DA776FE40}"/>
                </a:ext>
              </a:extLst>
            </p:cNvPr>
            <p:cNvSpPr/>
            <p:nvPr/>
          </p:nvSpPr>
          <p:spPr>
            <a:xfrm>
              <a:off x="10965994" y="4904419"/>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A</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79" name="Straight Arrow Connector 78">
              <a:extLst>
                <a:ext uri="{FF2B5EF4-FFF2-40B4-BE49-F238E27FC236}">
                  <a16:creationId xmlns:a16="http://schemas.microsoft.com/office/drawing/2014/main" id="{3D642434-190D-3447-A03A-BD3C83D619BB}"/>
                </a:ext>
              </a:extLst>
            </p:cNvPr>
            <p:cNvCxnSpPr>
              <a:cxnSpLocks/>
              <a:stCxn id="89" idx="4"/>
              <a:endCxn id="73" idx="0"/>
            </p:cNvCxnSpPr>
            <p:nvPr/>
          </p:nvCxnSpPr>
          <p:spPr>
            <a:xfrm>
              <a:off x="11642845" y="4129190"/>
              <a:ext cx="485806" cy="7752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E3FCE64-C8D8-B540-B8A2-8E79A57B8326}"/>
                </a:ext>
              </a:extLst>
            </p:cNvPr>
            <p:cNvCxnSpPr>
              <a:cxnSpLocks/>
              <a:stCxn id="89" idx="4"/>
              <a:endCxn id="77" idx="0"/>
            </p:cNvCxnSpPr>
            <p:nvPr/>
          </p:nvCxnSpPr>
          <p:spPr>
            <a:xfrm flipH="1">
              <a:off x="11148468" y="4129190"/>
              <a:ext cx="494377" cy="7752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DBB2DCA-0A78-DA46-8024-6966DDAE0991}"/>
                </a:ext>
              </a:extLst>
            </p:cNvPr>
            <p:cNvCxnSpPr>
              <a:cxnSpLocks/>
              <a:stCxn id="76" idx="4"/>
              <a:endCxn id="77" idx="0"/>
            </p:cNvCxnSpPr>
            <p:nvPr/>
          </p:nvCxnSpPr>
          <p:spPr>
            <a:xfrm>
              <a:off x="10756891" y="4127438"/>
              <a:ext cx="391577" cy="7769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5C5AAEC-DCBE-A843-B256-D7FBA9CD1119}"/>
                </a:ext>
              </a:extLst>
            </p:cNvPr>
            <p:cNvCxnSpPr>
              <a:cxnSpLocks/>
              <a:stCxn id="76" idx="5"/>
              <a:endCxn id="91" idx="1"/>
            </p:cNvCxnSpPr>
            <p:nvPr/>
          </p:nvCxnSpPr>
          <p:spPr>
            <a:xfrm>
              <a:off x="10885919" y="4073993"/>
              <a:ext cx="1228955" cy="3125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A057032-FB2C-B540-AF8D-3E6500979006}"/>
                </a:ext>
              </a:extLst>
            </p:cNvPr>
            <p:cNvCxnSpPr>
              <a:cxnSpLocks/>
              <a:stCxn id="74" idx="3"/>
              <a:endCxn id="91" idx="0"/>
            </p:cNvCxnSpPr>
            <p:nvPr/>
          </p:nvCxnSpPr>
          <p:spPr>
            <a:xfrm flipH="1">
              <a:off x="12243903" y="4073993"/>
              <a:ext cx="138958" cy="2591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Oval 88">
                  <a:extLst>
                    <a:ext uri="{FF2B5EF4-FFF2-40B4-BE49-F238E27FC236}">
                      <a16:creationId xmlns:a16="http://schemas.microsoft.com/office/drawing/2014/main" id="{F106BA33-820E-E240-BE5E-728AE16AEE5C}"/>
                    </a:ext>
                  </a:extLst>
                </p:cNvPr>
                <p:cNvSpPr/>
                <p:nvPr/>
              </p:nvSpPr>
              <p:spPr>
                <a:xfrm>
                  <a:off x="11460371" y="3764242"/>
                  <a:ext cx="364948" cy="3649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89" name="Oval 88">
                  <a:extLst>
                    <a:ext uri="{FF2B5EF4-FFF2-40B4-BE49-F238E27FC236}">
                      <a16:creationId xmlns:a16="http://schemas.microsoft.com/office/drawing/2014/main" id="{F106BA33-820E-E240-BE5E-728AE16AEE5C}"/>
                    </a:ext>
                  </a:extLst>
                </p:cNvPr>
                <p:cNvSpPr>
                  <a:spLocks noRot="1" noChangeAspect="1" noMove="1" noResize="1" noEditPoints="1" noAdjustHandles="1" noChangeArrowheads="1" noChangeShapeType="1" noTextEdit="1"/>
                </p:cNvSpPr>
                <p:nvPr/>
              </p:nvSpPr>
              <p:spPr>
                <a:xfrm>
                  <a:off x="11460371" y="3764242"/>
                  <a:ext cx="364948" cy="364947"/>
                </a:xfrm>
                <a:prstGeom prst="ellipse">
                  <a:avLst/>
                </a:prstGeom>
                <a:blipFill>
                  <a:blip r:embed="rId2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Oval 90">
                  <a:extLst>
                    <a:ext uri="{FF2B5EF4-FFF2-40B4-BE49-F238E27FC236}">
                      <a16:creationId xmlns:a16="http://schemas.microsoft.com/office/drawing/2014/main" id="{95E1FF85-37C1-D346-94B2-EDA1AE33365B}"/>
                    </a:ext>
                  </a:extLst>
                </p:cNvPr>
                <p:cNvSpPr/>
                <p:nvPr/>
              </p:nvSpPr>
              <p:spPr>
                <a:xfrm>
                  <a:off x="12061429" y="4333126"/>
                  <a:ext cx="364948" cy="3649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Φ</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91" name="Oval 90">
                  <a:extLst>
                    <a:ext uri="{FF2B5EF4-FFF2-40B4-BE49-F238E27FC236}">
                      <a16:creationId xmlns:a16="http://schemas.microsoft.com/office/drawing/2014/main" id="{95E1FF85-37C1-D346-94B2-EDA1AE33365B}"/>
                    </a:ext>
                  </a:extLst>
                </p:cNvPr>
                <p:cNvSpPr>
                  <a:spLocks noRot="1" noChangeAspect="1" noMove="1" noResize="1" noEditPoints="1" noAdjustHandles="1" noChangeArrowheads="1" noChangeShapeType="1" noTextEdit="1"/>
                </p:cNvSpPr>
                <p:nvPr/>
              </p:nvSpPr>
              <p:spPr>
                <a:xfrm>
                  <a:off x="12061429" y="4333126"/>
                  <a:ext cx="364948" cy="364947"/>
                </a:xfrm>
                <a:prstGeom prst="ellipse">
                  <a:avLst/>
                </a:prstGeom>
                <a:blipFill>
                  <a:blip r:embed="rId25"/>
                  <a:stretch>
                    <a:fillRect l="-3846"/>
                  </a:stretch>
                </a:blipFill>
                <a:ln>
                  <a:solidFill>
                    <a:schemeClr val="tx1"/>
                  </a:solidFill>
                </a:ln>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390A0F83-A613-464C-A870-E4A3F9D2F4E1}"/>
                </a:ext>
              </a:extLst>
            </p:cNvPr>
            <p:cNvCxnSpPr>
              <a:cxnSpLocks/>
              <a:stCxn id="91" idx="4"/>
              <a:endCxn id="73" idx="0"/>
            </p:cNvCxnSpPr>
            <p:nvPr/>
          </p:nvCxnSpPr>
          <p:spPr>
            <a:xfrm flipH="1">
              <a:off x="12128652" y="4698074"/>
              <a:ext cx="115251" cy="2063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5520A13-C0EA-B045-9628-4C3AFE364B59}"/>
                </a:ext>
              </a:extLst>
            </p:cNvPr>
            <p:cNvCxnSpPr>
              <a:cxnSpLocks/>
              <a:stCxn id="73" idx="2"/>
              <a:endCxn id="77" idx="6"/>
            </p:cNvCxnSpPr>
            <p:nvPr/>
          </p:nvCxnSpPr>
          <p:spPr>
            <a:xfrm flipH="1">
              <a:off x="11330941" y="5086892"/>
              <a:ext cx="61523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984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Motivating example</a:t>
            </a:r>
            <a:endParaRPr lang="en-US" sz="3200" dirty="0">
              <a:effectLst/>
            </a:endParaRPr>
          </a:p>
        </p:txBody>
      </p:sp>
      <mc:AlternateContent xmlns:mc="http://schemas.openxmlformats.org/markup-compatibility/2006" xmlns:a14="http://schemas.microsoft.com/office/drawing/2010/main">
        <mc:Choice Requires="a14">
          <p:graphicFrame>
            <p:nvGraphicFramePr>
              <p:cNvPr id="66" name="Table 65">
                <a:extLst>
                  <a:ext uri="{FF2B5EF4-FFF2-40B4-BE49-F238E27FC236}">
                    <a16:creationId xmlns:a16="http://schemas.microsoft.com/office/drawing/2014/main" id="{AEE0B526-D3EB-1F41-B231-D01B341713EE}"/>
                  </a:ext>
                </a:extLst>
              </p:cNvPr>
              <p:cNvGraphicFramePr>
                <a:graphicFrameLocks noGrp="1"/>
              </p:cNvGraphicFramePr>
              <p:nvPr>
                <p:extLst>
                  <p:ext uri="{D42A27DB-BD31-4B8C-83A1-F6EECF244321}">
                    <p14:modId xmlns:p14="http://schemas.microsoft.com/office/powerpoint/2010/main" val="3022135024"/>
                  </p:ext>
                </p:extLst>
              </p:nvPr>
            </p:nvGraphicFramePr>
            <p:xfrm>
              <a:off x="486148" y="1583007"/>
              <a:ext cx="2843911" cy="2590800"/>
            </p:xfrm>
            <a:graphic>
              <a:graphicData uri="http://schemas.openxmlformats.org/drawingml/2006/table">
                <a:tbl>
                  <a:tblPr firstRow="1" bandRow="1">
                    <a:tableStyleId>{2D5ABB26-0587-4C30-8999-92F81FD0307C}</a:tableStyleId>
                  </a:tblPr>
                  <a:tblGrid>
                    <a:gridCol w="1246505">
                      <a:extLst>
                        <a:ext uri="{9D8B030D-6E8A-4147-A177-3AD203B41FA5}">
                          <a16:colId xmlns:a16="http://schemas.microsoft.com/office/drawing/2014/main" val="2433245526"/>
                        </a:ext>
                      </a:extLst>
                    </a:gridCol>
                    <a:gridCol w="792988">
                      <a:extLst>
                        <a:ext uri="{9D8B030D-6E8A-4147-A177-3AD203B41FA5}">
                          <a16:colId xmlns:a16="http://schemas.microsoft.com/office/drawing/2014/main" val="1876969265"/>
                        </a:ext>
                      </a:extLst>
                    </a:gridCol>
                    <a:gridCol w="804418">
                      <a:extLst>
                        <a:ext uri="{9D8B030D-6E8A-4147-A177-3AD203B41FA5}">
                          <a16:colId xmlns:a16="http://schemas.microsoft.com/office/drawing/2014/main" val="2979089039"/>
                        </a:ext>
                      </a:extLst>
                    </a:gridCol>
                  </a:tblGrid>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𝑋𝑌</m:t>
                                  </m:r>
                                </m:e>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1</m:t>
                                      </m:r>
                                    </m:sub>
                                  </m:sSub>
                                </m:e>
                              </m:d>
                            </m:oMath>
                          </a14:m>
                          <a:r>
                            <a:rPr lang="en-US" sz="18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𝑌</m:t>
                                </m:r>
                                <m:r>
                                  <a:rPr lang="en-US" sz="1800" b="0" i="1" smtClean="0">
                                    <a:latin typeface="Cambria Math" panose="02040503050406030204" pitchFamily="18" charset="0"/>
                                  </a:rPr>
                                  <m:t>=−1</m:t>
                                </m:r>
                              </m:oMath>
                            </m:oMathPara>
                          </a14:m>
                          <a:endParaRPr lang="en-US" sz="1800" dirty="0"/>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𝑌</m:t>
                                </m:r>
                                <m:r>
                                  <a:rPr lang="en-US" sz="1800" b="0" i="1" smtClean="0">
                                    <a:latin typeface="Cambria Math" panose="02040503050406030204" pitchFamily="18" charset="0"/>
                                  </a:rPr>
                                  <m:t>=1</m:t>
                                </m:r>
                              </m:oMath>
                            </m:oMathPara>
                          </a14:m>
                          <a:endParaRPr lang="en-US"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878011"/>
                      </a:ext>
                    </a:extLst>
                  </a:tr>
                  <a:tr h="370840">
                    <a:tc>
                      <a:txBody>
                        <a:bodyPr/>
                        <a:lstStyle/>
                        <a:p>
                          <a:pPr algn="r"/>
                          <a:r>
                            <a:rPr lang="en-US" sz="1800" b="0" dirty="0"/>
                            <a:t> </a:t>
                          </a:r>
                          <a14:m>
                            <m:oMath xmlns:m="http://schemas.openxmlformats.org/officeDocument/2006/math">
                              <m:r>
                                <a:rPr lang="en-US" sz="1800" b="0" i="1" smtClean="0">
                                  <a:latin typeface="Cambria Math" panose="02040503050406030204" pitchFamily="18" charset="0"/>
                                </a:rPr>
                                <m:t>𝑋</m:t>
                              </m:r>
                              <m:r>
                                <a:rPr lang="en-US" sz="1800" b="0" i="1" smtClean="0">
                                  <a:latin typeface="Cambria Math" panose="02040503050406030204" pitchFamily="18" charset="0"/>
                                </a:rPr>
                                <m:t>=−1</m:t>
                              </m:r>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325152"/>
                      </a:ext>
                    </a:extLst>
                  </a:tr>
                  <a:tr h="370840">
                    <a:tc>
                      <a:txBody>
                        <a:bodyPr/>
                        <a:lstStyle/>
                        <a:p>
                          <a:pPr algn="r"/>
                          <a:r>
                            <a:rPr lang="en-US" sz="1800" b="0" dirty="0"/>
                            <a:t> </a:t>
                          </a:r>
                          <a14:m>
                            <m:oMath xmlns:m="http://schemas.openxmlformats.org/officeDocument/2006/math">
                              <m:r>
                                <a:rPr lang="en-US" sz="1800" b="0" i="1" smtClean="0">
                                  <a:latin typeface="Cambria Math" panose="02040503050406030204" pitchFamily="18" charset="0"/>
                                </a:rPr>
                                <m:t>𝑋</m:t>
                              </m:r>
                              <m:r>
                                <a:rPr lang="en-US" sz="1800" b="0" i="1" smtClean="0">
                                  <a:latin typeface="Cambria Math" panose="02040503050406030204" pitchFamily="18" charset="0"/>
                                </a:rPr>
                                <m:t>=1</m:t>
                              </m:r>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835798"/>
                      </a:ext>
                    </a:extLst>
                  </a:tr>
                  <a:tr h="206826">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557741"/>
                      </a:ext>
                    </a:extLst>
                  </a:tr>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𝑋𝑌</m:t>
                                  </m:r>
                                </m:e>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e>
                              </m:d>
                            </m:oMath>
                          </a14:m>
                          <a:r>
                            <a:rPr kumimoji="0" lang="en-US" sz="1800" b="0" i="0" u="none" strike="noStrike" kern="1200" cap="none" spc="0" normalizeH="0" baseline="0" noProof="0" dirty="0">
                              <a:ln>
                                <a:noFill/>
                              </a:ln>
                              <a:solidFill>
                                <a:prstClr val="black"/>
                              </a:solidFill>
                              <a:effectLst/>
                              <a:uLnTx/>
                              <a:uFillTx/>
                              <a:latin typeface="+mn-lt"/>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𝑌</m:t>
                                </m:r>
                                <m:r>
                                  <a:rPr lang="en-US" sz="1800" b="0" i="1" smtClean="0">
                                    <a:latin typeface="Cambria Math" panose="02040503050406030204" pitchFamily="18" charset="0"/>
                                  </a:rPr>
                                  <m:t>=−1</m:t>
                                </m:r>
                              </m:oMath>
                            </m:oMathPara>
                          </a14:m>
                          <a:endParaRPr lang="en-US" sz="1800" dirty="0"/>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𝑌</m:t>
                                </m:r>
                                <m:r>
                                  <a:rPr lang="en-US" sz="1800" b="0" i="1" smtClean="0">
                                    <a:latin typeface="Cambria Math" panose="02040503050406030204" pitchFamily="18" charset="0"/>
                                  </a:rPr>
                                  <m:t>=1</m:t>
                                </m:r>
                              </m:oMath>
                            </m:oMathPara>
                          </a14:m>
                          <a:endParaRPr lang="en-US"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7925111"/>
                      </a:ext>
                    </a:extLst>
                  </a:tr>
                  <a:tr h="370840">
                    <a:tc>
                      <a:txBody>
                        <a:bodyPr/>
                        <a:lstStyle/>
                        <a:p>
                          <a:pPr algn="r"/>
                          <a:r>
                            <a:rPr lang="en-US" sz="1800" b="0" dirty="0"/>
                            <a:t> </a:t>
                          </a:r>
                          <a14:m>
                            <m:oMath xmlns:m="http://schemas.openxmlformats.org/officeDocument/2006/math">
                              <m:r>
                                <a:rPr lang="en-US" sz="1800" b="0" i="1" smtClean="0">
                                  <a:latin typeface="Cambria Math" panose="02040503050406030204" pitchFamily="18" charset="0"/>
                                </a:rPr>
                                <m:t>𝑋</m:t>
                              </m:r>
                              <m:r>
                                <a:rPr lang="en-US" sz="1800" b="0" i="1" smtClean="0">
                                  <a:latin typeface="Cambria Math" panose="02040503050406030204" pitchFamily="18" charset="0"/>
                                </a:rPr>
                                <m:t>=−1</m:t>
                              </m:r>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981554"/>
                      </a:ext>
                    </a:extLst>
                  </a:tr>
                  <a:tr h="370840">
                    <a:tc>
                      <a:txBody>
                        <a:bodyPr/>
                        <a:lstStyle/>
                        <a:p>
                          <a:pPr algn="r"/>
                          <a:r>
                            <a:rPr lang="en-US" sz="1800" b="0" dirty="0"/>
                            <a:t> </a:t>
                          </a:r>
                          <a14:m>
                            <m:oMath xmlns:m="http://schemas.openxmlformats.org/officeDocument/2006/math">
                              <m:r>
                                <a:rPr lang="en-US" sz="1800" b="0" i="1" smtClean="0">
                                  <a:latin typeface="Cambria Math" panose="02040503050406030204" pitchFamily="18" charset="0"/>
                                </a:rPr>
                                <m:t>𝑋</m:t>
                              </m:r>
                              <m:r>
                                <a:rPr lang="en-US" sz="1800" b="0" i="1" smtClean="0">
                                  <a:latin typeface="Cambria Math" panose="02040503050406030204" pitchFamily="18" charset="0"/>
                                </a:rPr>
                                <m:t>=1</m:t>
                              </m:r>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585807"/>
                      </a:ext>
                    </a:extLst>
                  </a:tr>
                </a:tbl>
              </a:graphicData>
            </a:graphic>
          </p:graphicFrame>
        </mc:Choice>
        <mc:Fallback xmlns="">
          <p:graphicFrame>
            <p:nvGraphicFramePr>
              <p:cNvPr id="66" name="Table 65">
                <a:extLst>
                  <a:ext uri="{FF2B5EF4-FFF2-40B4-BE49-F238E27FC236}">
                    <a16:creationId xmlns:a16="http://schemas.microsoft.com/office/drawing/2014/main" id="{AEE0B526-D3EB-1F41-B231-D01B341713EE}"/>
                  </a:ext>
                </a:extLst>
              </p:cNvPr>
              <p:cNvGraphicFramePr>
                <a:graphicFrameLocks noGrp="1"/>
              </p:cNvGraphicFramePr>
              <p:nvPr>
                <p:extLst>
                  <p:ext uri="{D42A27DB-BD31-4B8C-83A1-F6EECF244321}">
                    <p14:modId xmlns:p14="http://schemas.microsoft.com/office/powerpoint/2010/main" val="3022135024"/>
                  </p:ext>
                </p:extLst>
              </p:nvPr>
            </p:nvGraphicFramePr>
            <p:xfrm>
              <a:off x="486148" y="1583007"/>
              <a:ext cx="2843911" cy="2590800"/>
            </p:xfrm>
            <a:graphic>
              <a:graphicData uri="http://schemas.openxmlformats.org/drawingml/2006/table">
                <a:tbl>
                  <a:tblPr firstRow="1" bandRow="1">
                    <a:tableStyleId>{2D5ABB26-0587-4C30-8999-92F81FD0307C}</a:tableStyleId>
                  </a:tblPr>
                  <a:tblGrid>
                    <a:gridCol w="1246505">
                      <a:extLst>
                        <a:ext uri="{9D8B030D-6E8A-4147-A177-3AD203B41FA5}">
                          <a16:colId xmlns:a16="http://schemas.microsoft.com/office/drawing/2014/main" val="2433245526"/>
                        </a:ext>
                      </a:extLst>
                    </a:gridCol>
                    <a:gridCol w="792988">
                      <a:extLst>
                        <a:ext uri="{9D8B030D-6E8A-4147-A177-3AD203B41FA5}">
                          <a16:colId xmlns:a16="http://schemas.microsoft.com/office/drawing/2014/main" val="1876969265"/>
                        </a:ext>
                      </a:extLst>
                    </a:gridCol>
                    <a:gridCol w="804418">
                      <a:extLst>
                        <a:ext uri="{9D8B030D-6E8A-4147-A177-3AD203B41FA5}">
                          <a16:colId xmlns:a16="http://schemas.microsoft.com/office/drawing/2014/main" val="2979089039"/>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0" t="-6897" r="-127273" b="-617241"/>
                          </a:stretch>
                        </a:blipFill>
                      </a:tcPr>
                    </a:tc>
                    <a:tc>
                      <a:txBody>
                        <a:bodyPr/>
                        <a:lstStyle/>
                        <a:p>
                          <a:endParaRPr lang="en-US"/>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1290" t="-6897" r="-103226" b="-617241"/>
                          </a:stretch>
                        </a:blipFill>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53125" t="-6897" b="-617241"/>
                          </a:stretch>
                        </a:blipFill>
                      </a:tcPr>
                    </a:tc>
                    <a:extLst>
                      <a:ext uri="{0D108BD9-81ED-4DB2-BD59-A6C34878D82A}">
                        <a16:rowId xmlns:a16="http://schemas.microsoft.com/office/drawing/2014/main" val="3950878011"/>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0" t="-103333" r="-127273" b="-4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1290" t="-103333" r="-103226" b="-4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53125" t="-103333" b="-496667"/>
                          </a:stretch>
                        </a:blipFill>
                      </a:tcPr>
                    </a:tc>
                    <a:extLst>
                      <a:ext uri="{0D108BD9-81ED-4DB2-BD59-A6C34878D82A}">
                        <a16:rowId xmlns:a16="http://schemas.microsoft.com/office/drawing/2014/main" val="2997325152"/>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0" t="-210345" r="-127273" b="-4137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1290" t="-210345" r="-103226" b="-4137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53125" t="-210345" b="-413793"/>
                          </a:stretch>
                        </a:blipFill>
                      </a:tcPr>
                    </a:tc>
                    <a:extLst>
                      <a:ext uri="{0D108BD9-81ED-4DB2-BD59-A6C34878D82A}">
                        <a16:rowId xmlns:a16="http://schemas.microsoft.com/office/drawing/2014/main" val="2438835798"/>
                      </a:ext>
                    </a:extLst>
                  </a:tr>
                  <a:tr h="365760">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557741"/>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0" t="-410345" r="-127273" b="-213793"/>
                          </a:stretch>
                        </a:blipFill>
                      </a:tcPr>
                    </a:tc>
                    <a:tc>
                      <a:txBody>
                        <a:bodyPr/>
                        <a:lstStyle/>
                        <a:p>
                          <a:endParaRPr lang="en-US"/>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1290" t="-410345" r="-103226" b="-213793"/>
                          </a:stretch>
                        </a:blipFill>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53125" t="-410345" b="-213793"/>
                          </a:stretch>
                        </a:blipFill>
                      </a:tcPr>
                    </a:tc>
                    <a:extLst>
                      <a:ext uri="{0D108BD9-81ED-4DB2-BD59-A6C34878D82A}">
                        <a16:rowId xmlns:a16="http://schemas.microsoft.com/office/drawing/2014/main" val="437925111"/>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0" t="-493333" r="-127273" b="-10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1290" t="-493333" r="-103226" b="-10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53125" t="-493333" b="-106667"/>
                          </a:stretch>
                        </a:blipFill>
                      </a:tcPr>
                    </a:tc>
                    <a:extLst>
                      <a:ext uri="{0D108BD9-81ED-4DB2-BD59-A6C34878D82A}">
                        <a16:rowId xmlns:a16="http://schemas.microsoft.com/office/drawing/2014/main" val="2953981554"/>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0" t="-613793" r="-127273" b="-1034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1290" t="-613793" r="-103226" b="-1034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53125" t="-613793" b="-10345"/>
                          </a:stretch>
                        </a:blipFill>
                      </a:tcPr>
                    </a:tc>
                    <a:extLst>
                      <a:ext uri="{0D108BD9-81ED-4DB2-BD59-A6C34878D82A}">
                        <a16:rowId xmlns:a16="http://schemas.microsoft.com/office/drawing/2014/main" val="2184585807"/>
                      </a:ext>
                    </a:extLst>
                  </a:tr>
                </a:tbl>
              </a:graphicData>
            </a:graphic>
          </p:graphicFrame>
        </mc:Fallback>
      </mc:AlternateContent>
      <p:cxnSp>
        <p:nvCxnSpPr>
          <p:cNvPr id="87" name="Straight Arrow Connector 86">
            <a:extLst>
              <a:ext uri="{FF2B5EF4-FFF2-40B4-BE49-F238E27FC236}">
                <a16:creationId xmlns:a16="http://schemas.microsoft.com/office/drawing/2014/main" id="{39FF8B4C-2F34-6340-ACDE-A8DCC78E9126}"/>
              </a:ext>
            </a:extLst>
          </p:cNvPr>
          <p:cNvCxnSpPr>
            <a:cxnSpLocks/>
            <a:stCxn id="78" idx="4"/>
            <a:endCxn id="85" idx="0"/>
          </p:cNvCxnSpPr>
          <p:nvPr/>
        </p:nvCxnSpPr>
        <p:spPr>
          <a:xfrm flipH="1">
            <a:off x="4100296" y="1595469"/>
            <a:ext cx="698044" cy="366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A101164-D76C-D249-8891-8383D06C648F}"/>
              </a:ext>
            </a:extLst>
          </p:cNvPr>
          <p:cNvSpPr/>
          <p:nvPr/>
        </p:nvSpPr>
        <p:spPr>
          <a:xfrm rot="3742798">
            <a:off x="4408973" y="1248973"/>
            <a:ext cx="91440" cy="103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95B5E45-3C9C-F347-B2DB-925B62F7FB32}"/>
              </a:ext>
            </a:extLst>
          </p:cNvPr>
          <p:cNvGrpSpPr/>
          <p:nvPr/>
        </p:nvGrpSpPr>
        <p:grpSpPr>
          <a:xfrm>
            <a:off x="3940276" y="1275429"/>
            <a:ext cx="1018084" cy="1006845"/>
            <a:chOff x="4136777" y="1037926"/>
            <a:chExt cx="1018084" cy="1006845"/>
          </a:xfrm>
        </p:grpSpPr>
        <p:cxnSp>
          <p:nvCxnSpPr>
            <p:cNvPr id="72" name="Straight Arrow Connector 71">
              <a:extLst>
                <a:ext uri="{FF2B5EF4-FFF2-40B4-BE49-F238E27FC236}">
                  <a16:creationId xmlns:a16="http://schemas.microsoft.com/office/drawing/2014/main" id="{4673F672-9B97-724F-B88C-D522A67FEF48}"/>
                </a:ext>
              </a:extLst>
            </p:cNvPr>
            <p:cNvCxnSpPr>
              <a:cxnSpLocks/>
              <a:stCxn id="84" idx="4"/>
              <a:endCxn id="85" idx="0"/>
            </p:cNvCxnSpPr>
            <p:nvPr/>
          </p:nvCxnSpPr>
          <p:spPr>
            <a:xfrm>
              <a:off x="4296797" y="1357966"/>
              <a:ext cx="0" cy="366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159618B-D033-C642-BCC7-9FBE0F0FE10B}"/>
                </a:ext>
              </a:extLst>
            </p:cNvPr>
            <p:cNvCxnSpPr>
              <a:cxnSpLocks/>
              <a:stCxn id="84" idx="4"/>
              <a:endCxn id="92" idx="0"/>
            </p:cNvCxnSpPr>
            <p:nvPr/>
          </p:nvCxnSpPr>
          <p:spPr>
            <a:xfrm>
              <a:off x="4296797" y="1357966"/>
              <a:ext cx="698044" cy="366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Oval 77">
                  <a:extLst>
                    <a:ext uri="{FF2B5EF4-FFF2-40B4-BE49-F238E27FC236}">
                      <a16:creationId xmlns:a16="http://schemas.microsoft.com/office/drawing/2014/main" id="{E3F86575-7BA1-C54A-8C90-D86BA3380D10}"/>
                    </a:ext>
                  </a:extLst>
                </p:cNvPr>
                <p:cNvSpPr/>
                <p:nvPr/>
              </p:nvSpPr>
              <p:spPr>
                <a:xfrm>
                  <a:off x="4834821" y="1037926"/>
                  <a:ext cx="320040" cy="3200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𝐶</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78" name="Oval 77">
                  <a:extLst>
                    <a:ext uri="{FF2B5EF4-FFF2-40B4-BE49-F238E27FC236}">
                      <a16:creationId xmlns:a16="http://schemas.microsoft.com/office/drawing/2014/main" id="{E3F86575-7BA1-C54A-8C90-D86BA3380D10}"/>
                    </a:ext>
                  </a:extLst>
                </p:cNvPr>
                <p:cNvSpPr>
                  <a:spLocks noRot="1" noChangeAspect="1" noMove="1" noResize="1" noEditPoints="1" noAdjustHandles="1" noChangeArrowheads="1" noChangeShapeType="1" noTextEdit="1"/>
                </p:cNvSpPr>
                <p:nvPr/>
              </p:nvSpPr>
              <p:spPr>
                <a:xfrm>
                  <a:off x="4834821" y="1037926"/>
                  <a:ext cx="320040" cy="320040"/>
                </a:xfrm>
                <a:prstGeom prst="ellipse">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Oval 83">
                  <a:extLst>
                    <a:ext uri="{FF2B5EF4-FFF2-40B4-BE49-F238E27FC236}">
                      <a16:creationId xmlns:a16="http://schemas.microsoft.com/office/drawing/2014/main" id="{551925BA-BD4B-3346-818E-AE610F5790EE}"/>
                    </a:ext>
                  </a:extLst>
                </p:cNvPr>
                <p:cNvSpPr/>
                <p:nvPr/>
              </p:nvSpPr>
              <p:spPr>
                <a:xfrm>
                  <a:off x="4136777" y="1037926"/>
                  <a:ext cx="320040" cy="32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84" name="Oval 83">
                  <a:extLst>
                    <a:ext uri="{FF2B5EF4-FFF2-40B4-BE49-F238E27FC236}">
                      <a16:creationId xmlns:a16="http://schemas.microsoft.com/office/drawing/2014/main" id="{551925BA-BD4B-3346-818E-AE610F5790EE}"/>
                    </a:ext>
                  </a:extLst>
                </p:cNvPr>
                <p:cNvSpPr>
                  <a:spLocks noRot="1" noChangeAspect="1" noMove="1" noResize="1" noEditPoints="1" noAdjustHandles="1" noChangeArrowheads="1" noChangeShapeType="1" noTextEdit="1"/>
                </p:cNvSpPr>
                <p:nvPr/>
              </p:nvSpPr>
              <p:spPr>
                <a:xfrm>
                  <a:off x="4136777" y="1037926"/>
                  <a:ext cx="320040" cy="320040"/>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Oval 84">
                  <a:extLst>
                    <a:ext uri="{FF2B5EF4-FFF2-40B4-BE49-F238E27FC236}">
                      <a16:creationId xmlns:a16="http://schemas.microsoft.com/office/drawing/2014/main" id="{B1526D31-2EF2-6947-B7DF-121DA9D2B351}"/>
                    </a:ext>
                  </a:extLst>
                </p:cNvPr>
                <p:cNvSpPr/>
                <p:nvPr/>
              </p:nvSpPr>
              <p:spPr>
                <a:xfrm>
                  <a:off x="4136777" y="1724731"/>
                  <a:ext cx="320040" cy="3200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𝑋</m:t>
                        </m:r>
                      </m:oMath>
                    </m:oMathPara>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5" name="Oval 84">
                  <a:extLst>
                    <a:ext uri="{FF2B5EF4-FFF2-40B4-BE49-F238E27FC236}">
                      <a16:creationId xmlns:a16="http://schemas.microsoft.com/office/drawing/2014/main" id="{B1526D31-2EF2-6947-B7DF-121DA9D2B351}"/>
                    </a:ext>
                  </a:extLst>
                </p:cNvPr>
                <p:cNvSpPr>
                  <a:spLocks noRot="1" noChangeAspect="1" noMove="1" noResize="1" noEditPoints="1" noAdjustHandles="1" noChangeArrowheads="1" noChangeShapeType="1" noTextEdit="1"/>
                </p:cNvSpPr>
                <p:nvPr/>
              </p:nvSpPr>
              <p:spPr>
                <a:xfrm>
                  <a:off x="4136777" y="1724731"/>
                  <a:ext cx="320040" cy="320040"/>
                </a:xfrm>
                <a:prstGeom prst="ellipse">
                  <a:avLst/>
                </a:prstGeom>
                <a:blipFill>
                  <a:blip r:embed="rId6"/>
                  <a:stretch>
                    <a:fillRect l="-18519" b="-18519"/>
                  </a:stretch>
                </a:blipFill>
                <a:ln>
                  <a:solidFill>
                    <a:schemeClr val="tx1"/>
                  </a:solidFill>
                </a:ln>
              </p:spPr>
              <p:txBody>
                <a:bodyPr/>
                <a:lstStyle/>
                <a:p>
                  <a:r>
                    <a:rPr lang="en-US">
                      <a:noFill/>
                    </a:rPr>
                    <a:t> </a:t>
                  </a:r>
                </a:p>
              </p:txBody>
            </p:sp>
          </mc:Fallback>
        </mc:AlternateContent>
        <p:cxnSp>
          <p:nvCxnSpPr>
            <p:cNvPr id="90" name="Straight Arrow Connector 89">
              <a:extLst>
                <a:ext uri="{FF2B5EF4-FFF2-40B4-BE49-F238E27FC236}">
                  <a16:creationId xmlns:a16="http://schemas.microsoft.com/office/drawing/2014/main" id="{14E19D19-0EAE-5F4F-A092-A41A0A47E237}"/>
                </a:ext>
              </a:extLst>
            </p:cNvPr>
            <p:cNvCxnSpPr>
              <a:cxnSpLocks/>
              <a:stCxn id="78" idx="4"/>
              <a:endCxn id="92" idx="0"/>
            </p:cNvCxnSpPr>
            <p:nvPr/>
          </p:nvCxnSpPr>
          <p:spPr>
            <a:xfrm>
              <a:off x="4994841" y="1357966"/>
              <a:ext cx="0" cy="366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0CF8E95F-4F92-AD45-9758-34732E12860D}"/>
                    </a:ext>
                  </a:extLst>
                </p:cNvPr>
                <p:cNvSpPr/>
                <p:nvPr/>
              </p:nvSpPr>
              <p:spPr>
                <a:xfrm>
                  <a:off x="4834821" y="1724731"/>
                  <a:ext cx="320040" cy="3200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cs typeface="Times New Roman" panose="02020603050405020304" pitchFamily="18" charset="0"/>
                          </a:rPr>
                          <m:t> </m:t>
                        </m:r>
                        <m:r>
                          <a:rPr lang="en-US" i="1" smtClean="0">
                            <a:solidFill>
                              <a:schemeClr val="tx1"/>
                            </a:solidFill>
                            <a:latin typeface="Cambria Math" panose="02040503050406030204" pitchFamily="18" charset="0"/>
                            <a:cs typeface="Times New Roman" panose="02020603050405020304" pitchFamily="18" charset="0"/>
                          </a:rPr>
                          <m:t>𝑌</m:t>
                        </m:r>
                      </m:oMath>
                    </m:oMathPara>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2" name="Oval 91">
                  <a:extLst>
                    <a:ext uri="{FF2B5EF4-FFF2-40B4-BE49-F238E27FC236}">
                      <a16:creationId xmlns:a16="http://schemas.microsoft.com/office/drawing/2014/main" id="{0CF8E95F-4F92-AD45-9758-34732E12860D}"/>
                    </a:ext>
                  </a:extLst>
                </p:cNvPr>
                <p:cNvSpPr>
                  <a:spLocks noRot="1" noChangeAspect="1" noMove="1" noResize="1" noEditPoints="1" noAdjustHandles="1" noChangeArrowheads="1" noChangeShapeType="1" noTextEdit="1"/>
                </p:cNvSpPr>
                <p:nvPr/>
              </p:nvSpPr>
              <p:spPr>
                <a:xfrm>
                  <a:off x="4834821" y="1724731"/>
                  <a:ext cx="320040" cy="320040"/>
                </a:xfrm>
                <a:prstGeom prst="ellipse">
                  <a:avLst/>
                </a:prstGeom>
                <a:blipFill>
                  <a:blip r:embed="rId7"/>
                  <a:stretch>
                    <a:fillRect l="-18519" b="-18519"/>
                  </a:stretch>
                </a:blipFill>
                <a:ln>
                  <a:solidFill>
                    <a:schemeClr val="tx1"/>
                  </a:solidFill>
                </a:ln>
              </p:spPr>
              <p:txBody>
                <a:bodyPr/>
                <a:lstStyle/>
                <a:p>
                  <a:r>
                    <a:rPr lang="en-US">
                      <a:noFill/>
                    </a:rPr>
                    <a:t> </a:t>
                  </a:r>
                </a:p>
              </p:txBody>
            </p:sp>
          </mc:Fallback>
        </mc:AlternateContent>
      </p:grpSp>
      <p:grpSp>
        <p:nvGrpSpPr>
          <p:cNvPr id="101" name="Group 100">
            <a:extLst>
              <a:ext uri="{FF2B5EF4-FFF2-40B4-BE49-F238E27FC236}">
                <a16:creationId xmlns:a16="http://schemas.microsoft.com/office/drawing/2014/main" id="{34A8EA99-58BD-7545-971D-F3E5B92E1E59}"/>
              </a:ext>
            </a:extLst>
          </p:cNvPr>
          <p:cNvGrpSpPr/>
          <p:nvPr/>
        </p:nvGrpSpPr>
        <p:grpSpPr>
          <a:xfrm>
            <a:off x="3940276" y="3184056"/>
            <a:ext cx="1018084" cy="1006845"/>
            <a:chOff x="4136777" y="1037926"/>
            <a:chExt cx="1018084" cy="1006845"/>
          </a:xfrm>
        </p:grpSpPr>
        <p:cxnSp>
          <p:nvCxnSpPr>
            <p:cNvPr id="102" name="Straight Arrow Connector 101">
              <a:extLst>
                <a:ext uri="{FF2B5EF4-FFF2-40B4-BE49-F238E27FC236}">
                  <a16:creationId xmlns:a16="http://schemas.microsoft.com/office/drawing/2014/main" id="{3DEDF3D3-F706-5E4A-9471-2F7F906D2C73}"/>
                </a:ext>
              </a:extLst>
            </p:cNvPr>
            <p:cNvCxnSpPr>
              <a:cxnSpLocks/>
              <a:stCxn id="108" idx="4"/>
              <a:endCxn id="109" idx="0"/>
            </p:cNvCxnSpPr>
            <p:nvPr/>
          </p:nvCxnSpPr>
          <p:spPr>
            <a:xfrm>
              <a:off x="4296797" y="1357966"/>
              <a:ext cx="0" cy="366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8495CE38-54AF-F840-8BB9-48C6C84FC1B2}"/>
                </a:ext>
              </a:extLst>
            </p:cNvPr>
            <p:cNvCxnSpPr>
              <a:cxnSpLocks/>
              <a:stCxn id="109" idx="6"/>
              <a:endCxn id="111" idx="2"/>
            </p:cNvCxnSpPr>
            <p:nvPr/>
          </p:nvCxnSpPr>
          <p:spPr>
            <a:xfrm>
              <a:off x="4456817" y="1884751"/>
              <a:ext cx="37800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Oval 106">
                  <a:extLst>
                    <a:ext uri="{FF2B5EF4-FFF2-40B4-BE49-F238E27FC236}">
                      <a16:creationId xmlns:a16="http://schemas.microsoft.com/office/drawing/2014/main" id="{F56C2631-055A-6F47-AE0C-E4129C0D09A0}"/>
                    </a:ext>
                  </a:extLst>
                </p:cNvPr>
                <p:cNvSpPr/>
                <p:nvPr/>
              </p:nvSpPr>
              <p:spPr>
                <a:xfrm>
                  <a:off x="4834821" y="1037926"/>
                  <a:ext cx="320040" cy="3200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𝐶</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07" name="Oval 106">
                  <a:extLst>
                    <a:ext uri="{FF2B5EF4-FFF2-40B4-BE49-F238E27FC236}">
                      <a16:creationId xmlns:a16="http://schemas.microsoft.com/office/drawing/2014/main" id="{F56C2631-055A-6F47-AE0C-E4129C0D09A0}"/>
                    </a:ext>
                  </a:extLst>
                </p:cNvPr>
                <p:cNvSpPr>
                  <a:spLocks noRot="1" noChangeAspect="1" noMove="1" noResize="1" noEditPoints="1" noAdjustHandles="1" noChangeArrowheads="1" noChangeShapeType="1" noTextEdit="1"/>
                </p:cNvSpPr>
                <p:nvPr/>
              </p:nvSpPr>
              <p:spPr>
                <a:xfrm>
                  <a:off x="4834821" y="1037926"/>
                  <a:ext cx="320040" cy="320040"/>
                </a:xfrm>
                <a:prstGeom prst="ellipse">
                  <a:avLst/>
                </a:pr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Oval 107">
                  <a:extLst>
                    <a:ext uri="{FF2B5EF4-FFF2-40B4-BE49-F238E27FC236}">
                      <a16:creationId xmlns:a16="http://schemas.microsoft.com/office/drawing/2014/main" id="{E5473921-2BAD-9942-8D71-1EF4487DF0D5}"/>
                    </a:ext>
                  </a:extLst>
                </p:cNvPr>
                <p:cNvSpPr/>
                <p:nvPr/>
              </p:nvSpPr>
              <p:spPr>
                <a:xfrm>
                  <a:off x="4136777" y="1037926"/>
                  <a:ext cx="320040" cy="32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08" name="Oval 107">
                  <a:extLst>
                    <a:ext uri="{FF2B5EF4-FFF2-40B4-BE49-F238E27FC236}">
                      <a16:creationId xmlns:a16="http://schemas.microsoft.com/office/drawing/2014/main" id="{E5473921-2BAD-9942-8D71-1EF4487DF0D5}"/>
                    </a:ext>
                  </a:extLst>
                </p:cNvPr>
                <p:cNvSpPr>
                  <a:spLocks noRot="1" noChangeAspect="1" noMove="1" noResize="1" noEditPoints="1" noAdjustHandles="1" noChangeArrowheads="1" noChangeShapeType="1" noTextEdit="1"/>
                </p:cNvSpPr>
                <p:nvPr/>
              </p:nvSpPr>
              <p:spPr>
                <a:xfrm>
                  <a:off x="4136777" y="1037926"/>
                  <a:ext cx="320040" cy="320040"/>
                </a:xfrm>
                <a:prstGeom prst="ellipse">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Oval 108">
                  <a:extLst>
                    <a:ext uri="{FF2B5EF4-FFF2-40B4-BE49-F238E27FC236}">
                      <a16:creationId xmlns:a16="http://schemas.microsoft.com/office/drawing/2014/main" id="{A03CE5AB-DD92-6344-9E02-E37A9F11F91F}"/>
                    </a:ext>
                  </a:extLst>
                </p:cNvPr>
                <p:cNvSpPr/>
                <p:nvPr/>
              </p:nvSpPr>
              <p:spPr>
                <a:xfrm>
                  <a:off x="4136777" y="1724731"/>
                  <a:ext cx="320040" cy="3200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𝑋</m:t>
                        </m:r>
                      </m:oMath>
                    </m:oMathPara>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9" name="Oval 108">
                  <a:extLst>
                    <a:ext uri="{FF2B5EF4-FFF2-40B4-BE49-F238E27FC236}">
                      <a16:creationId xmlns:a16="http://schemas.microsoft.com/office/drawing/2014/main" id="{A03CE5AB-DD92-6344-9E02-E37A9F11F91F}"/>
                    </a:ext>
                  </a:extLst>
                </p:cNvPr>
                <p:cNvSpPr>
                  <a:spLocks noRot="1" noChangeAspect="1" noMove="1" noResize="1" noEditPoints="1" noAdjustHandles="1" noChangeArrowheads="1" noChangeShapeType="1" noTextEdit="1"/>
                </p:cNvSpPr>
                <p:nvPr/>
              </p:nvSpPr>
              <p:spPr>
                <a:xfrm>
                  <a:off x="4136777" y="1724731"/>
                  <a:ext cx="320040" cy="320040"/>
                </a:xfrm>
                <a:prstGeom prst="ellipse">
                  <a:avLst/>
                </a:prstGeom>
                <a:blipFill>
                  <a:blip r:embed="rId6"/>
                  <a:stretch>
                    <a:fillRect l="-18519" b="-18519"/>
                  </a:stretch>
                </a:blipFill>
                <a:ln>
                  <a:solidFill>
                    <a:schemeClr val="tx1"/>
                  </a:solidFill>
                </a:ln>
              </p:spPr>
              <p:txBody>
                <a:bodyPr/>
                <a:lstStyle/>
                <a:p>
                  <a:r>
                    <a:rPr lang="en-US">
                      <a:noFill/>
                    </a:rPr>
                    <a:t> </a:t>
                  </a:r>
                </a:p>
              </p:txBody>
            </p:sp>
          </mc:Fallback>
        </mc:AlternateContent>
        <p:cxnSp>
          <p:nvCxnSpPr>
            <p:cNvPr id="110" name="Straight Arrow Connector 109">
              <a:extLst>
                <a:ext uri="{FF2B5EF4-FFF2-40B4-BE49-F238E27FC236}">
                  <a16:creationId xmlns:a16="http://schemas.microsoft.com/office/drawing/2014/main" id="{76ECF3DC-8DE6-894B-8DE0-A08C52FFB01C}"/>
                </a:ext>
              </a:extLst>
            </p:cNvPr>
            <p:cNvCxnSpPr>
              <a:cxnSpLocks/>
              <a:stCxn id="107" idx="4"/>
              <a:endCxn id="111" idx="0"/>
            </p:cNvCxnSpPr>
            <p:nvPr/>
          </p:nvCxnSpPr>
          <p:spPr>
            <a:xfrm>
              <a:off x="4994841" y="1357966"/>
              <a:ext cx="0" cy="366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Oval 110">
                  <a:extLst>
                    <a:ext uri="{FF2B5EF4-FFF2-40B4-BE49-F238E27FC236}">
                      <a16:creationId xmlns:a16="http://schemas.microsoft.com/office/drawing/2014/main" id="{EE39E2F8-C347-1D46-B9AE-DB0C3208FE35}"/>
                    </a:ext>
                  </a:extLst>
                </p:cNvPr>
                <p:cNvSpPr/>
                <p:nvPr/>
              </p:nvSpPr>
              <p:spPr>
                <a:xfrm>
                  <a:off x="4834821" y="1724731"/>
                  <a:ext cx="320040" cy="3200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cs typeface="Times New Roman" panose="02020603050405020304" pitchFamily="18" charset="0"/>
                          </a:rPr>
                          <m:t> </m:t>
                        </m:r>
                        <m:r>
                          <a:rPr lang="en-US" i="1" smtClean="0">
                            <a:solidFill>
                              <a:schemeClr val="tx1"/>
                            </a:solidFill>
                            <a:latin typeface="Cambria Math" panose="02040503050406030204" pitchFamily="18" charset="0"/>
                            <a:cs typeface="Times New Roman" panose="02020603050405020304" pitchFamily="18" charset="0"/>
                          </a:rPr>
                          <m:t>𝑌</m:t>
                        </m:r>
                      </m:oMath>
                    </m:oMathPara>
                  </a14:m>
                  <a:endParaRPr lang="en-US" i="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1" name="Oval 110">
                  <a:extLst>
                    <a:ext uri="{FF2B5EF4-FFF2-40B4-BE49-F238E27FC236}">
                      <a16:creationId xmlns:a16="http://schemas.microsoft.com/office/drawing/2014/main" id="{EE39E2F8-C347-1D46-B9AE-DB0C3208FE35}"/>
                    </a:ext>
                  </a:extLst>
                </p:cNvPr>
                <p:cNvSpPr>
                  <a:spLocks noRot="1" noChangeAspect="1" noMove="1" noResize="1" noEditPoints="1" noAdjustHandles="1" noChangeArrowheads="1" noChangeShapeType="1" noTextEdit="1"/>
                </p:cNvSpPr>
                <p:nvPr/>
              </p:nvSpPr>
              <p:spPr>
                <a:xfrm>
                  <a:off x="4834821" y="1724731"/>
                  <a:ext cx="320040" cy="320040"/>
                </a:xfrm>
                <a:prstGeom prst="ellipse">
                  <a:avLst/>
                </a:prstGeom>
                <a:blipFill>
                  <a:blip r:embed="rId7"/>
                  <a:stretch>
                    <a:fillRect l="-18519" b="-18519"/>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112" name="Table 111">
                <a:extLst>
                  <a:ext uri="{FF2B5EF4-FFF2-40B4-BE49-F238E27FC236}">
                    <a16:creationId xmlns:a16="http://schemas.microsoft.com/office/drawing/2014/main" id="{AA0B3D2B-D418-334E-8D5C-DB2A22A1FE72}"/>
                  </a:ext>
                </a:extLst>
              </p:cNvPr>
              <p:cNvGraphicFramePr>
                <a:graphicFrameLocks noGrp="1"/>
              </p:cNvGraphicFramePr>
              <p:nvPr>
                <p:extLst>
                  <p:ext uri="{D42A27DB-BD31-4B8C-83A1-F6EECF244321}">
                    <p14:modId xmlns:p14="http://schemas.microsoft.com/office/powerpoint/2010/main" val="687833972"/>
                  </p:ext>
                </p:extLst>
              </p:nvPr>
            </p:nvGraphicFramePr>
            <p:xfrm>
              <a:off x="4899841" y="257939"/>
              <a:ext cx="2707513" cy="2067560"/>
            </p:xfrm>
            <a:graphic>
              <a:graphicData uri="http://schemas.openxmlformats.org/drawingml/2006/table">
                <a:tbl>
                  <a:tblPr firstRow="1" bandRow="1">
                    <a:tableStyleId>{2D5ABB26-0587-4C30-8999-92F81FD0307C}</a:tableStyleId>
                  </a:tblPr>
                  <a:tblGrid>
                    <a:gridCol w="1246505">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𝜆</m:t>
                                    </m:r>
                                  </m:e>
                                  <m:sub>
                                    <m:r>
                                      <a:rPr lang="en-US" sz="1800" b="0" i="1" smtClean="0">
                                        <a:latin typeface="Cambria Math" panose="02040503050406030204" pitchFamily="18" charset="0"/>
                                      </a:rPr>
                                      <m:t>1</m:t>
                                    </m:r>
                                  </m:sub>
                                </m:sSub>
                              </m:oMath>
                            </m:oMathPara>
                          </a14:m>
                          <a:endParaRPr lang="en-US" sz="1800" dirty="0"/>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𝜆</m:t>
                                    </m:r>
                                  </m:e>
                                  <m:sub>
                                    <m:r>
                                      <a:rPr lang="en-US" sz="1800" b="0" i="1" smtClean="0">
                                        <a:latin typeface="Cambria Math" panose="02040503050406030204" pitchFamily="18" charset="0"/>
                                      </a:rPr>
                                      <m:t>2</m:t>
                                    </m:r>
                                  </m:sub>
                                </m:sSub>
                              </m:oMath>
                            </m:oMathPara>
                          </a14:m>
                          <a:endParaRPr lang="en-US"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878011"/>
                      </a:ext>
                    </a:extLst>
                  </a:tr>
                  <a:tr h="370840">
                    <a:tc>
                      <a:txBody>
                        <a:bodyPr/>
                        <a:lstStyle/>
                        <a:p>
                          <a:pPr algn="r"/>
                          <a:r>
                            <a:rPr lang="en-US" sz="1800" b="0" dirty="0"/>
                            <a:t> </a:t>
                          </a:r>
                          <a14:m>
                            <m:oMath xmlns:m="http://schemas.openxmlformats.org/officeDocument/2006/math">
                              <m:r>
                                <a:rPr lang="en-US" sz="1800" b="0" i="1" smtClean="0">
                                  <a:latin typeface="Cambria Math" panose="02040503050406030204" pitchFamily="18" charset="0"/>
                                </a:rPr>
                                <m:t>𝑋</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Λ</m:t>
                              </m:r>
                              <m:r>
                                <a:rPr lang="en-US" sz="1800" b="0" i="1" smtClean="0">
                                  <a:latin typeface="Cambria Math" panose="02040503050406030204" pitchFamily="18" charset="0"/>
                                </a:rPr>
                                <m:t>)</m:t>
                              </m:r>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325152"/>
                      </a:ext>
                    </a:extLst>
                  </a:tr>
                  <a:tr h="0">
                    <a:tc>
                      <a:txBody>
                        <a:bodyPr/>
                        <a:lstStyle/>
                        <a:p>
                          <a:pPr algn="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991260"/>
                      </a:ext>
                    </a:extLst>
                  </a:tr>
                  <a:tr h="370840">
                    <a:tc>
                      <a:txBody>
                        <a:bodyPr/>
                        <a:lstStyle/>
                        <a:p>
                          <a:pPr algn="r"/>
                          <a14:m>
                            <m:oMathPara xmlns:m="http://schemas.openxmlformats.org/officeDocument/2006/math">
                              <m:oMathParaPr>
                                <m:jc m:val="right"/>
                              </m:oMathParaPr>
                              <m:oMath xmlns:m="http://schemas.openxmlformats.org/officeDocument/2006/math">
                                <m:r>
                                  <a:rPr lang="en-US" sz="1800" b="0" i="1" smtClean="0">
                                    <a:latin typeface="Cambria Math" panose="02040503050406030204" pitchFamily="18" charset="0"/>
                                  </a:rPr>
                                  <m:t>𝑌</m:t>
                                </m:r>
                                <m:d>
                                  <m:dPr>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Λ</m:t>
                                    </m:r>
                                    <m:r>
                                      <a:rPr lang="en-US" sz="1800" b="0" i="1" smtClean="0">
                                        <a:latin typeface="Cambria Math" panose="02040503050406030204" pitchFamily="18" charset="0"/>
                                      </a:rPr>
                                      <m:t>,</m:t>
                                    </m:r>
                                    <m:r>
                                      <a:rPr lang="en-US" sz="1800" b="0" i="1" smtClean="0">
                                        <a:latin typeface="Cambria Math" panose="02040503050406030204" pitchFamily="18" charset="0"/>
                                      </a:rPr>
                                      <m:t>𝐶</m:t>
                                    </m:r>
                                  </m:e>
                                </m:d>
                                <m:r>
                                  <a:rPr lang="en-US" sz="1800" b="0" i="1" smtClean="0">
                                    <a:latin typeface="Cambria Math" panose="02040503050406030204" pitchFamily="18" charset="0"/>
                                  </a:rPr>
                                  <m:t>:</m:t>
                                </m:r>
                              </m:oMath>
                            </m:oMathPara>
                          </a14:m>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𝜆</m:t>
                                    </m:r>
                                  </m:e>
                                  <m:sub>
                                    <m:r>
                                      <a:rPr lang="en-US" sz="1800" b="0" i="1" smtClean="0">
                                        <a:latin typeface="Cambria Math" panose="02040503050406030204" pitchFamily="18" charset="0"/>
                                      </a:rPr>
                                      <m:t>1</m:t>
                                    </m:r>
                                  </m:sub>
                                </m:sSub>
                              </m:oMath>
                            </m:oMathPara>
                          </a14:m>
                          <a:endParaRPr lang="en-US" sz="1800" dirty="0"/>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𝜆</m:t>
                                    </m:r>
                                  </m:e>
                                  <m:sub>
                                    <m:r>
                                      <a:rPr lang="en-US" sz="1800" b="0" i="1" smtClean="0">
                                        <a:latin typeface="Cambria Math" panose="02040503050406030204" pitchFamily="18" charset="0"/>
                                      </a:rPr>
                                      <m:t>2</m:t>
                                    </m:r>
                                  </m:sub>
                                </m:sSub>
                              </m:oMath>
                            </m:oMathPara>
                          </a14:m>
                          <a:endParaRPr lang="en-US"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3905365"/>
                      </a:ext>
                    </a:extLst>
                  </a:tr>
                  <a:tr h="370840">
                    <a:tc>
                      <a:txBody>
                        <a:bodyPr/>
                        <a:lstStyle/>
                        <a:p>
                          <a:pPr algn="r"/>
                          <a:r>
                            <a:rPr lang="en-US" sz="1800" b="0" dirty="0"/>
                            <a:t>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1</m:t>
                                  </m:r>
                                </m:sub>
                              </m:sSub>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835798"/>
                      </a:ext>
                    </a:extLst>
                  </a:tr>
                  <a:tr h="370840">
                    <a:tc>
                      <a:txBody>
                        <a:bodyPr/>
                        <a:lstStyle/>
                        <a:p>
                          <a:pPr algn="r"/>
                          <a:r>
                            <a:rPr lang="en-US" sz="1800" b="0" dirty="0"/>
                            <a:t>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2</m:t>
                                  </m:r>
                                </m:sub>
                              </m:sSub>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baseline="0" smtClean="0">
                                    <a:latin typeface="Cambria Math" panose="02040503050406030204" pitchFamily="18" charset="0"/>
                                  </a:rPr>
                                  <m:t>1</m:t>
                                </m:r>
                              </m:oMath>
                            </m:oMathPara>
                          </a14:m>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585807"/>
                      </a:ext>
                    </a:extLst>
                  </a:tr>
                </a:tbl>
              </a:graphicData>
            </a:graphic>
          </p:graphicFrame>
        </mc:Choice>
        <mc:Fallback xmlns="">
          <p:graphicFrame>
            <p:nvGraphicFramePr>
              <p:cNvPr id="112" name="Table 111">
                <a:extLst>
                  <a:ext uri="{FF2B5EF4-FFF2-40B4-BE49-F238E27FC236}">
                    <a16:creationId xmlns:a16="http://schemas.microsoft.com/office/drawing/2014/main" id="{AA0B3D2B-D418-334E-8D5C-DB2A22A1FE72}"/>
                  </a:ext>
                </a:extLst>
              </p:cNvPr>
              <p:cNvGraphicFramePr>
                <a:graphicFrameLocks noGrp="1"/>
              </p:cNvGraphicFramePr>
              <p:nvPr>
                <p:extLst>
                  <p:ext uri="{D42A27DB-BD31-4B8C-83A1-F6EECF244321}">
                    <p14:modId xmlns:p14="http://schemas.microsoft.com/office/powerpoint/2010/main" val="687833972"/>
                  </p:ext>
                </p:extLst>
              </p:nvPr>
            </p:nvGraphicFramePr>
            <p:xfrm>
              <a:off x="4899841" y="257939"/>
              <a:ext cx="2707513" cy="2067560"/>
            </p:xfrm>
            <a:graphic>
              <a:graphicData uri="http://schemas.openxmlformats.org/drawingml/2006/table">
                <a:tbl>
                  <a:tblPr firstRow="1" bandRow="1">
                    <a:tableStyleId>{2D5ABB26-0587-4C30-8999-92F81FD0307C}</a:tableStyleId>
                  </a:tblPr>
                  <a:tblGrid>
                    <a:gridCol w="1246505">
                      <a:extLst>
                        <a:ext uri="{9D8B030D-6E8A-4147-A177-3AD203B41FA5}">
                          <a16:colId xmlns:a16="http://schemas.microsoft.com/office/drawing/2014/main" val="2433245526"/>
                        </a:ext>
                      </a:extLst>
                    </a:gridCol>
                    <a:gridCol w="715264">
                      <a:extLst>
                        <a:ext uri="{9D8B030D-6E8A-4147-A177-3AD203B41FA5}">
                          <a16:colId xmlns:a16="http://schemas.microsoft.com/office/drawing/2014/main" val="1876969265"/>
                        </a:ext>
                      </a:extLst>
                    </a:gridCol>
                    <a:gridCol w="745744">
                      <a:extLst>
                        <a:ext uri="{9D8B030D-6E8A-4147-A177-3AD203B41FA5}">
                          <a16:colId xmlns:a16="http://schemas.microsoft.com/office/drawing/2014/main" val="2979089039"/>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173684" r="-103509" b="-465517"/>
                          </a:stretch>
                        </a:blipFill>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264407" b="-465517"/>
                          </a:stretch>
                        </a:blipFill>
                      </a:tcPr>
                    </a:tc>
                    <a:extLst>
                      <a:ext uri="{0D108BD9-81ED-4DB2-BD59-A6C34878D82A}">
                        <a16:rowId xmlns:a16="http://schemas.microsoft.com/office/drawing/2014/main" val="3950878011"/>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t="-96667" r="-117172" b="-35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173684" t="-96667" r="-103509" b="-35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264407" t="-96667" b="-350000"/>
                          </a:stretch>
                        </a:blipFill>
                      </a:tcPr>
                    </a:tc>
                    <a:extLst>
                      <a:ext uri="{0D108BD9-81ED-4DB2-BD59-A6C34878D82A}">
                        <a16:rowId xmlns:a16="http://schemas.microsoft.com/office/drawing/2014/main" val="2997325152"/>
                      </a:ext>
                    </a:extLst>
                  </a:tr>
                  <a:tr h="213360">
                    <a:tc>
                      <a:txBody>
                        <a:bodyPr/>
                        <a:lstStyle/>
                        <a:p>
                          <a:pPr algn="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991260"/>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t="-262069" r="-117172" b="-203448"/>
                          </a:stretch>
                        </a:blipFill>
                      </a:tcPr>
                    </a:tc>
                    <a:tc>
                      <a:txBody>
                        <a:bodyPr/>
                        <a:lstStyle/>
                        <a:p>
                          <a:endParaRPr lang="en-US"/>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173684" t="-262069" r="-103509" b="-203448"/>
                          </a:stretch>
                        </a:blipFill>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264407" t="-262069" b="-203448"/>
                          </a:stretch>
                        </a:blipFill>
                      </a:tcPr>
                    </a:tc>
                    <a:extLst>
                      <a:ext uri="{0D108BD9-81ED-4DB2-BD59-A6C34878D82A}">
                        <a16:rowId xmlns:a16="http://schemas.microsoft.com/office/drawing/2014/main" val="1513905365"/>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t="-350000" r="-117172" b="-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173684" t="-350000" r="-103509" b="-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264407" t="-350000" b="-96667"/>
                          </a:stretch>
                        </a:blipFill>
                      </a:tcPr>
                    </a:tc>
                    <a:extLst>
                      <a:ext uri="{0D108BD9-81ED-4DB2-BD59-A6C34878D82A}">
                        <a16:rowId xmlns:a16="http://schemas.microsoft.com/office/drawing/2014/main" val="2438835798"/>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t="-465517" r="-11717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173684" t="-465517" r="-1035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264407" t="-465517"/>
                          </a:stretch>
                        </a:blipFill>
                      </a:tcPr>
                    </a:tc>
                    <a:extLst>
                      <a:ext uri="{0D108BD9-81ED-4DB2-BD59-A6C34878D82A}">
                        <a16:rowId xmlns:a16="http://schemas.microsoft.com/office/drawing/2014/main" val="2184585807"/>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FE73ACD-DA74-4A48-A38A-9CA13F5075D2}"/>
                  </a:ext>
                </a:extLst>
              </p:cNvPr>
              <p:cNvSpPr txBox="1"/>
              <p:nvPr/>
            </p:nvSpPr>
            <p:spPr>
              <a:xfrm>
                <a:off x="7607354" y="1563769"/>
                <a:ext cx="1377300" cy="761747"/>
              </a:xfrm>
              <a:prstGeom prst="rect">
                <a:avLst/>
              </a:prstGeom>
              <a:noFill/>
            </p:spPr>
            <p:txBody>
              <a:bodyPr wrap="none" rtlCol="0">
                <a:spAutoFit/>
              </a:bodyPr>
              <a:lstStyle/>
              <a:p>
                <a:r>
                  <a:rPr lang="en-US" dirty="0"/>
                  <a:t> </a:t>
                </a:r>
                <a14:m>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𝑌</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e>
                        </m:d>
                      </m:e>
                    </m:d>
                    <m:r>
                      <a:rPr lang="en-US" i="1">
                        <a:latin typeface="Cambria Math" panose="02040503050406030204" pitchFamily="18" charset="0"/>
                      </a:rPr>
                      <m:t>=0</m:t>
                    </m:r>
                  </m:oMath>
                </a14:m>
                <a:endParaRPr lang="en-US" dirty="0"/>
              </a:p>
              <a:p>
                <a:pPr>
                  <a:spcBef>
                    <a:spcPts val="900"/>
                  </a:spcBef>
                </a:pP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𝑌</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e>
                        </m:d>
                      </m:e>
                    </m:d>
                    <m:r>
                      <a:rPr lang="en-US" i="1">
                        <a:latin typeface="Cambria Math" panose="02040503050406030204" pitchFamily="18" charset="0"/>
                      </a:rPr>
                      <m:t>=0</m:t>
                    </m:r>
                  </m:oMath>
                </a14:m>
                <a:endParaRPr lang="en-US" dirty="0"/>
              </a:p>
            </p:txBody>
          </p:sp>
        </mc:Choice>
        <mc:Fallback xmlns="">
          <p:sp>
            <p:nvSpPr>
              <p:cNvPr id="14" name="TextBox 13">
                <a:extLst>
                  <a:ext uri="{FF2B5EF4-FFF2-40B4-BE49-F238E27FC236}">
                    <a16:creationId xmlns:a16="http://schemas.microsoft.com/office/drawing/2014/main" id="{3FE73ACD-DA74-4A48-A38A-9CA13F5075D2}"/>
                  </a:ext>
                </a:extLst>
              </p:cNvPr>
              <p:cNvSpPr txBox="1">
                <a:spLocks noRot="1" noChangeAspect="1" noMove="1" noResize="1" noEditPoints="1" noAdjustHandles="1" noChangeArrowheads="1" noChangeShapeType="1" noTextEdit="1"/>
              </p:cNvSpPr>
              <p:nvPr/>
            </p:nvSpPr>
            <p:spPr>
              <a:xfrm>
                <a:off x="7607354" y="1563769"/>
                <a:ext cx="1377300" cy="761747"/>
              </a:xfrm>
              <a:prstGeom prst="rect">
                <a:avLst/>
              </a:prstGeom>
              <a:blipFill>
                <a:blip r:embed="rId11"/>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3E605649-F600-7444-82F5-05C7EEE40136}"/>
              </a:ext>
            </a:extLst>
          </p:cNvPr>
          <p:cNvSpPr txBox="1"/>
          <p:nvPr/>
        </p:nvSpPr>
        <p:spPr>
          <a:xfrm>
            <a:off x="674166" y="4343291"/>
            <a:ext cx="2619884" cy="369332"/>
          </a:xfrm>
          <a:prstGeom prst="rect">
            <a:avLst/>
          </a:prstGeom>
          <a:noFill/>
        </p:spPr>
        <p:txBody>
          <a:bodyPr wrap="none" rtlCol="0">
            <a:spAutoFit/>
          </a:bodyPr>
          <a:lstStyle/>
          <a:p>
            <a:r>
              <a:rPr lang="en-US" dirty="0" err="1"/>
              <a:t>Dzhafarov</a:t>
            </a:r>
            <a:r>
              <a:rPr lang="en-US" dirty="0"/>
              <a:t> &amp; </a:t>
            </a:r>
            <a:r>
              <a:rPr lang="en-US" dirty="0" err="1"/>
              <a:t>Kujala</a:t>
            </a:r>
            <a:r>
              <a:rPr lang="en-US" dirty="0"/>
              <a:t> (2016)</a:t>
            </a:r>
          </a:p>
        </p:txBody>
      </p:sp>
      <mc:AlternateContent xmlns:mc="http://schemas.openxmlformats.org/markup-compatibility/2006" xmlns:a14="http://schemas.microsoft.com/office/drawing/2010/main">
        <mc:Choice Requires="a14">
          <p:graphicFrame>
            <p:nvGraphicFramePr>
              <p:cNvPr id="113" name="Table 112">
                <a:extLst>
                  <a:ext uri="{FF2B5EF4-FFF2-40B4-BE49-F238E27FC236}">
                    <a16:creationId xmlns:a16="http://schemas.microsoft.com/office/drawing/2014/main" id="{EF0C4841-B8B3-274C-8974-1B26109ADA2A}"/>
                  </a:ext>
                </a:extLst>
              </p:cNvPr>
              <p:cNvGraphicFramePr>
                <a:graphicFrameLocks noGrp="1"/>
              </p:cNvGraphicFramePr>
              <p:nvPr>
                <p:extLst>
                  <p:ext uri="{D42A27DB-BD31-4B8C-83A1-F6EECF244321}">
                    <p14:modId xmlns:p14="http://schemas.microsoft.com/office/powerpoint/2010/main" val="2811150016"/>
                  </p:ext>
                </p:extLst>
              </p:nvPr>
            </p:nvGraphicFramePr>
            <p:xfrm>
              <a:off x="4899840" y="2845875"/>
              <a:ext cx="2862961" cy="2067560"/>
            </p:xfrm>
            <a:graphic>
              <a:graphicData uri="http://schemas.openxmlformats.org/drawingml/2006/table">
                <a:tbl>
                  <a:tblPr firstRow="1" bandRow="1">
                    <a:tableStyleId>{2D5ABB26-0587-4C30-8999-92F81FD0307C}</a:tableStyleId>
                  </a:tblPr>
                  <a:tblGrid>
                    <a:gridCol w="1246505">
                      <a:extLst>
                        <a:ext uri="{9D8B030D-6E8A-4147-A177-3AD203B41FA5}">
                          <a16:colId xmlns:a16="http://schemas.microsoft.com/office/drawing/2014/main" val="2433245526"/>
                        </a:ext>
                      </a:extLst>
                    </a:gridCol>
                    <a:gridCol w="802513">
                      <a:extLst>
                        <a:ext uri="{9D8B030D-6E8A-4147-A177-3AD203B41FA5}">
                          <a16:colId xmlns:a16="http://schemas.microsoft.com/office/drawing/2014/main" val="1876969265"/>
                        </a:ext>
                      </a:extLst>
                    </a:gridCol>
                    <a:gridCol w="813943">
                      <a:extLst>
                        <a:ext uri="{9D8B030D-6E8A-4147-A177-3AD203B41FA5}">
                          <a16:colId xmlns:a16="http://schemas.microsoft.com/office/drawing/2014/main" val="2979089039"/>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𝜆</m:t>
                                    </m:r>
                                  </m:e>
                                  <m:sub>
                                    <m:r>
                                      <a:rPr lang="en-US" sz="1800" b="0" i="1" smtClean="0">
                                        <a:latin typeface="Cambria Math" panose="02040503050406030204" pitchFamily="18" charset="0"/>
                                      </a:rPr>
                                      <m:t>1</m:t>
                                    </m:r>
                                  </m:sub>
                                </m:sSub>
                              </m:oMath>
                            </m:oMathPara>
                          </a14:m>
                          <a:endParaRPr lang="en-US" sz="1800" dirty="0"/>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𝜆</m:t>
                                    </m:r>
                                  </m:e>
                                  <m:sub>
                                    <m:r>
                                      <a:rPr lang="en-US" sz="1800" b="0" i="1" smtClean="0">
                                        <a:latin typeface="Cambria Math" panose="02040503050406030204" pitchFamily="18" charset="0"/>
                                      </a:rPr>
                                      <m:t>2</m:t>
                                    </m:r>
                                  </m:sub>
                                </m:sSub>
                              </m:oMath>
                            </m:oMathPara>
                          </a14:m>
                          <a:endParaRPr lang="en-US"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878011"/>
                      </a:ext>
                    </a:extLst>
                  </a:tr>
                  <a:tr h="370840">
                    <a:tc>
                      <a:txBody>
                        <a:bodyPr/>
                        <a:lstStyle/>
                        <a:p>
                          <a:pPr algn="r"/>
                          <a:r>
                            <a:rPr lang="en-US" sz="1800" b="0" dirty="0"/>
                            <a:t> </a:t>
                          </a:r>
                          <a14:m>
                            <m:oMath xmlns:m="http://schemas.openxmlformats.org/officeDocument/2006/math">
                              <m:r>
                                <a:rPr lang="en-US" sz="1800" b="0" i="1" smtClean="0">
                                  <a:latin typeface="Cambria Math" panose="02040503050406030204" pitchFamily="18" charset="0"/>
                                </a:rPr>
                                <m:t>𝑋</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Λ</m:t>
                              </m:r>
                              <m:r>
                                <a:rPr lang="en-US" sz="1800" b="0" i="1" smtClean="0">
                                  <a:latin typeface="Cambria Math" panose="02040503050406030204" pitchFamily="18" charset="0"/>
                                </a:rPr>
                                <m:t>)</m:t>
                              </m:r>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325152"/>
                      </a:ext>
                    </a:extLst>
                  </a:tr>
                  <a:tr h="0">
                    <a:tc>
                      <a:txBody>
                        <a:bodyPr/>
                        <a:lstStyle/>
                        <a:p>
                          <a:pPr algn="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991260"/>
                      </a:ext>
                    </a:extLst>
                  </a:tr>
                  <a:tr h="370840">
                    <a:tc>
                      <a:txBody>
                        <a:bodyPr/>
                        <a:lstStyle/>
                        <a:p>
                          <a:pPr algn="r"/>
                          <a14:m>
                            <m:oMathPara xmlns:m="http://schemas.openxmlformats.org/officeDocument/2006/math">
                              <m:oMathParaPr>
                                <m:jc m:val="right"/>
                              </m:oMathParaPr>
                              <m:oMath xmlns:m="http://schemas.openxmlformats.org/officeDocument/2006/math">
                                <m:r>
                                  <a:rPr lang="en-US" sz="1800" b="0" i="1" smtClean="0">
                                    <a:latin typeface="Cambria Math" panose="02040503050406030204" pitchFamily="18" charset="0"/>
                                  </a:rPr>
                                  <m:t>𝑌</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𝑋</m:t>
                                    </m:r>
                                    <m:r>
                                      <a:rPr lang="en-US" sz="1800" b="0" i="1" smtClean="0">
                                        <a:latin typeface="Cambria Math" panose="02040503050406030204" pitchFamily="18" charset="0"/>
                                      </a:rPr>
                                      <m:t>,</m:t>
                                    </m:r>
                                    <m:r>
                                      <a:rPr lang="en-US" sz="1800" b="0" i="1" smtClean="0">
                                        <a:latin typeface="Cambria Math" panose="02040503050406030204" pitchFamily="18" charset="0"/>
                                      </a:rPr>
                                      <m:t>𝐶</m:t>
                                    </m:r>
                                  </m:e>
                                </m:d>
                                <m:r>
                                  <a:rPr lang="en-US" sz="1800" b="0" i="1" smtClean="0">
                                    <a:latin typeface="Cambria Math" panose="02040503050406030204" pitchFamily="18" charset="0"/>
                                  </a:rPr>
                                  <m:t>:</m:t>
                                </m:r>
                              </m:oMath>
                            </m:oMathPara>
                          </a14:m>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𝑋</m:t>
                                </m:r>
                                <m:r>
                                  <a:rPr lang="en-US" sz="1800" b="0" i="1" smtClean="0">
                                    <a:latin typeface="Cambria Math" panose="02040503050406030204" pitchFamily="18" charset="0"/>
                                  </a:rPr>
                                  <m:t>=−1</m:t>
                                </m:r>
                              </m:oMath>
                            </m:oMathPara>
                          </a14:m>
                          <a:endParaRPr lang="en-US" sz="180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𝑋</m:t>
                                </m:r>
                                <m:r>
                                  <a:rPr lang="en-US" sz="1800" b="0" i="1" smtClean="0">
                                    <a:latin typeface="Cambria Math" panose="02040503050406030204" pitchFamily="18" charset="0"/>
                                  </a:rPr>
                                  <m:t>=1</m:t>
                                </m:r>
                              </m:oMath>
                            </m:oMathPara>
                          </a14:m>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3833715"/>
                      </a:ext>
                    </a:extLst>
                  </a:tr>
                  <a:tr h="370840">
                    <a:tc>
                      <a:txBody>
                        <a:bodyPr/>
                        <a:lstStyle/>
                        <a:p>
                          <a:pPr algn="r"/>
                          <a:r>
                            <a:rPr lang="en-US" sz="1800" b="0" dirty="0"/>
                            <a:t>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1</m:t>
                                  </m:r>
                                </m:sub>
                              </m:sSub>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835798"/>
                      </a:ext>
                    </a:extLst>
                  </a:tr>
                  <a:tr h="370840">
                    <a:tc>
                      <a:txBody>
                        <a:bodyPr/>
                        <a:lstStyle/>
                        <a:p>
                          <a:pPr algn="r"/>
                          <a:r>
                            <a:rPr lang="en-US" sz="1800" b="0" dirty="0"/>
                            <a:t>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2</m:t>
                                  </m:r>
                                </m:sub>
                              </m:sSub>
                            </m:oMath>
                          </a14:m>
                          <a:endParaRPr lang="en-US"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baseline="0" smtClean="0">
                                    <a:latin typeface="Cambria Math" panose="02040503050406030204" pitchFamily="18" charset="0"/>
                                  </a:rPr>
                                  <m:t>1</m:t>
                                </m:r>
                              </m:oMath>
                            </m:oMathPara>
                          </a14:m>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585807"/>
                      </a:ext>
                    </a:extLst>
                  </a:tr>
                </a:tbl>
              </a:graphicData>
            </a:graphic>
          </p:graphicFrame>
        </mc:Choice>
        <mc:Fallback xmlns="">
          <p:graphicFrame>
            <p:nvGraphicFramePr>
              <p:cNvPr id="113" name="Table 112">
                <a:extLst>
                  <a:ext uri="{FF2B5EF4-FFF2-40B4-BE49-F238E27FC236}">
                    <a16:creationId xmlns:a16="http://schemas.microsoft.com/office/drawing/2014/main" id="{EF0C4841-B8B3-274C-8974-1B26109ADA2A}"/>
                  </a:ext>
                </a:extLst>
              </p:cNvPr>
              <p:cNvGraphicFramePr>
                <a:graphicFrameLocks noGrp="1"/>
              </p:cNvGraphicFramePr>
              <p:nvPr>
                <p:extLst>
                  <p:ext uri="{D42A27DB-BD31-4B8C-83A1-F6EECF244321}">
                    <p14:modId xmlns:p14="http://schemas.microsoft.com/office/powerpoint/2010/main" val="2811150016"/>
                  </p:ext>
                </p:extLst>
              </p:nvPr>
            </p:nvGraphicFramePr>
            <p:xfrm>
              <a:off x="4899840" y="2845875"/>
              <a:ext cx="2862961" cy="2067560"/>
            </p:xfrm>
            <a:graphic>
              <a:graphicData uri="http://schemas.openxmlformats.org/drawingml/2006/table">
                <a:tbl>
                  <a:tblPr firstRow="1" bandRow="1">
                    <a:tableStyleId>{2D5ABB26-0587-4C30-8999-92F81FD0307C}</a:tableStyleId>
                  </a:tblPr>
                  <a:tblGrid>
                    <a:gridCol w="1246505">
                      <a:extLst>
                        <a:ext uri="{9D8B030D-6E8A-4147-A177-3AD203B41FA5}">
                          <a16:colId xmlns:a16="http://schemas.microsoft.com/office/drawing/2014/main" val="2433245526"/>
                        </a:ext>
                      </a:extLst>
                    </a:gridCol>
                    <a:gridCol w="802513">
                      <a:extLst>
                        <a:ext uri="{9D8B030D-6E8A-4147-A177-3AD203B41FA5}">
                          <a16:colId xmlns:a16="http://schemas.microsoft.com/office/drawing/2014/main" val="1876969265"/>
                        </a:ext>
                      </a:extLst>
                    </a:gridCol>
                    <a:gridCol w="813943">
                      <a:extLst>
                        <a:ext uri="{9D8B030D-6E8A-4147-A177-3AD203B41FA5}">
                          <a16:colId xmlns:a16="http://schemas.microsoft.com/office/drawing/2014/main" val="2979089039"/>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2"/>
                          <a:stretch>
                            <a:fillRect l="-157143" t="-3448" r="-103175" b="-465517"/>
                          </a:stretch>
                        </a:blipFill>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2"/>
                          <a:stretch>
                            <a:fillRect l="-249231" t="-3448" b="-465517"/>
                          </a:stretch>
                        </a:blipFill>
                      </a:tcPr>
                    </a:tc>
                    <a:extLst>
                      <a:ext uri="{0D108BD9-81ED-4DB2-BD59-A6C34878D82A}">
                        <a16:rowId xmlns:a16="http://schemas.microsoft.com/office/drawing/2014/main" val="3950878011"/>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2"/>
                          <a:stretch>
                            <a:fillRect t="-103448" r="-129293" b="-36551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2"/>
                          <a:stretch>
                            <a:fillRect l="-157143" t="-103448" r="-103175" b="-36551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2"/>
                          <a:stretch>
                            <a:fillRect l="-249231" t="-103448" b="-365517"/>
                          </a:stretch>
                        </a:blipFill>
                      </a:tcPr>
                    </a:tc>
                    <a:extLst>
                      <a:ext uri="{0D108BD9-81ED-4DB2-BD59-A6C34878D82A}">
                        <a16:rowId xmlns:a16="http://schemas.microsoft.com/office/drawing/2014/main" val="2997325152"/>
                      </a:ext>
                    </a:extLst>
                  </a:tr>
                  <a:tr h="213360">
                    <a:tc>
                      <a:txBody>
                        <a:bodyPr/>
                        <a:lstStyle/>
                        <a:p>
                          <a:pPr algn="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991260"/>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2"/>
                          <a:stretch>
                            <a:fillRect t="-253333" r="-129293" b="-196667"/>
                          </a:stretch>
                        </a:blipFill>
                      </a:tcPr>
                    </a:tc>
                    <a:tc>
                      <a:txBody>
                        <a:bodyPr/>
                        <a:lstStyle/>
                        <a:p>
                          <a:endParaRPr lang="en-US"/>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2"/>
                          <a:stretch>
                            <a:fillRect l="-157143" t="-253333" r="-103175" b="-19666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2"/>
                          <a:stretch>
                            <a:fillRect l="-249231" t="-253333" b="-196667"/>
                          </a:stretch>
                        </a:blipFill>
                      </a:tcPr>
                    </a:tc>
                    <a:extLst>
                      <a:ext uri="{0D108BD9-81ED-4DB2-BD59-A6C34878D82A}">
                        <a16:rowId xmlns:a16="http://schemas.microsoft.com/office/drawing/2014/main" val="4083833715"/>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2"/>
                          <a:stretch>
                            <a:fillRect t="-365517" r="-129293" b="-10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2"/>
                          <a:stretch>
                            <a:fillRect l="-157143" t="-365517" r="-103175" b="-10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2"/>
                          <a:stretch>
                            <a:fillRect l="-249231" t="-365517" b="-103448"/>
                          </a:stretch>
                        </a:blipFill>
                      </a:tcPr>
                    </a:tc>
                    <a:extLst>
                      <a:ext uri="{0D108BD9-81ED-4DB2-BD59-A6C34878D82A}">
                        <a16:rowId xmlns:a16="http://schemas.microsoft.com/office/drawing/2014/main" val="2438835798"/>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2"/>
                          <a:stretch>
                            <a:fillRect t="-465517" r="-129293"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2"/>
                          <a:stretch>
                            <a:fillRect l="-157143" t="-465517" r="-103175"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2"/>
                          <a:stretch>
                            <a:fillRect l="-249231" t="-465517" b="-3448"/>
                          </a:stretch>
                        </a:blipFill>
                      </a:tcPr>
                    </a:tc>
                    <a:extLst>
                      <a:ext uri="{0D108BD9-81ED-4DB2-BD59-A6C34878D82A}">
                        <a16:rowId xmlns:a16="http://schemas.microsoft.com/office/drawing/2014/main" val="2184585807"/>
                      </a:ext>
                    </a:extLst>
                  </a:tr>
                </a:tbl>
              </a:graphicData>
            </a:graphic>
          </p:graphicFrame>
        </mc:Fallback>
      </mc:AlternateContent>
      <p:cxnSp>
        <p:nvCxnSpPr>
          <p:cNvPr id="18" name="Straight Connector 17">
            <a:extLst>
              <a:ext uri="{FF2B5EF4-FFF2-40B4-BE49-F238E27FC236}">
                <a16:creationId xmlns:a16="http://schemas.microsoft.com/office/drawing/2014/main" id="{B26FD95F-4B10-8F45-AE73-4DEE3AA7F216}"/>
              </a:ext>
            </a:extLst>
          </p:cNvPr>
          <p:cNvCxnSpPr>
            <a:cxnSpLocks/>
          </p:cNvCxnSpPr>
          <p:nvPr/>
        </p:nvCxnSpPr>
        <p:spPr>
          <a:xfrm flipV="1">
            <a:off x="3586348" y="1101762"/>
            <a:ext cx="0" cy="3811673"/>
          </a:xfrm>
          <a:prstGeom prst="line">
            <a:avLst/>
          </a:prstGeom>
          <a:ln w="12700">
            <a:gradFill>
              <a:gsLst>
                <a:gs pos="0">
                  <a:schemeClr val="bg1"/>
                </a:gs>
                <a:gs pos="13000">
                  <a:schemeClr val="bg1">
                    <a:lumMod val="65000"/>
                  </a:schemeClr>
                </a:gs>
                <a:gs pos="83000">
                  <a:schemeClr val="bg1">
                    <a:lumMod val="6500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99A264F-DB10-5B4A-ADC5-B931BF125FFB}"/>
              </a:ext>
            </a:extLst>
          </p:cNvPr>
          <p:cNvCxnSpPr>
            <a:cxnSpLocks/>
          </p:cNvCxnSpPr>
          <p:nvPr/>
        </p:nvCxnSpPr>
        <p:spPr>
          <a:xfrm flipH="1">
            <a:off x="3586348" y="2695697"/>
            <a:ext cx="5398306" cy="0"/>
          </a:xfrm>
          <a:prstGeom prst="line">
            <a:avLst/>
          </a:prstGeom>
          <a:ln w="12700">
            <a:gradFill>
              <a:gsLst>
                <a:gs pos="0">
                  <a:schemeClr val="bg1"/>
                </a:gs>
                <a:gs pos="13000">
                  <a:schemeClr val="bg1">
                    <a:lumMod val="65000"/>
                  </a:schemeClr>
                </a:gs>
                <a:gs pos="83000">
                  <a:schemeClr val="bg1">
                    <a:lumMod val="6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AC24E059-17DD-D946-A914-79C507BEECF6}"/>
              </a:ext>
            </a:extLst>
          </p:cNvPr>
          <p:cNvSpPr/>
          <p:nvPr/>
        </p:nvSpPr>
        <p:spPr>
          <a:xfrm>
            <a:off x="6290810" y="1617407"/>
            <a:ext cx="1180752" cy="670183"/>
          </a:xfrm>
          <a:prstGeom prst="roundRect">
            <a:avLst>
              <a:gd name="adj" fmla="val 26979"/>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a:extLst>
              <a:ext uri="{FF2B5EF4-FFF2-40B4-BE49-F238E27FC236}">
                <a16:creationId xmlns:a16="http://schemas.microsoft.com/office/drawing/2014/main" id="{4C41BFE6-7250-224E-9F76-E1DD0A142D40}"/>
              </a:ext>
            </a:extLst>
          </p:cNvPr>
          <p:cNvSpPr/>
          <p:nvPr/>
        </p:nvSpPr>
        <p:spPr>
          <a:xfrm>
            <a:off x="6290728" y="4203315"/>
            <a:ext cx="1316626" cy="670183"/>
          </a:xfrm>
          <a:prstGeom prst="roundRect">
            <a:avLst>
              <a:gd name="adj" fmla="val 26979"/>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0040A349-F28B-4047-8CB8-262D2CBC529B}"/>
              </a:ext>
            </a:extLst>
          </p:cNvPr>
          <p:cNvSpPr txBox="1"/>
          <p:nvPr/>
        </p:nvSpPr>
        <p:spPr>
          <a:xfrm>
            <a:off x="7849592" y="4215739"/>
            <a:ext cx="1216167" cy="646331"/>
          </a:xfrm>
          <a:prstGeom prst="rect">
            <a:avLst/>
          </a:prstGeom>
          <a:noFill/>
        </p:spPr>
        <p:txBody>
          <a:bodyPr wrap="none" rtlCol="0">
            <a:spAutoFit/>
          </a:bodyPr>
          <a:lstStyle/>
          <a:p>
            <a:pPr algn="ctr"/>
            <a:r>
              <a:rPr lang="en-US" dirty="0">
                <a:solidFill>
                  <a:schemeClr val="accent6">
                    <a:lumMod val="50000"/>
                  </a:schemeClr>
                </a:solidFill>
              </a:rPr>
              <a:t>Fully </a:t>
            </a:r>
            <a:br>
              <a:rPr lang="en-US" dirty="0">
                <a:solidFill>
                  <a:schemeClr val="accent6">
                    <a:lumMod val="50000"/>
                  </a:schemeClr>
                </a:solidFill>
              </a:rPr>
            </a:br>
            <a:r>
              <a:rPr lang="en-US" dirty="0">
                <a:solidFill>
                  <a:schemeClr val="accent6">
                    <a:lumMod val="50000"/>
                  </a:schemeClr>
                </a:solidFill>
              </a:rPr>
              <a:t>observable</a:t>
            </a:r>
          </a:p>
        </p:txBody>
      </p:sp>
    </p:spTree>
    <p:extLst>
      <p:ext uri="{BB962C8B-B14F-4D97-AF65-F5344CB8AC3E}">
        <p14:creationId xmlns:p14="http://schemas.microsoft.com/office/powerpoint/2010/main" val="25170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56" grpId="0" animBg="1"/>
      <p:bldP spid="118" grpId="0" animBg="1"/>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FCEE-D338-0648-8A53-00C1EA98F594}"/>
              </a:ext>
            </a:extLst>
          </p:cNvPr>
          <p:cNvSpPr>
            <a:spLocks noGrp="1"/>
          </p:cNvSpPr>
          <p:nvPr>
            <p:ph type="title"/>
          </p:nvPr>
        </p:nvSpPr>
        <p:spPr/>
        <p:txBody>
          <a:bodyPr>
            <a:normAutofit/>
          </a:bodyPr>
          <a:lstStyle/>
          <a:p>
            <a:r>
              <a:rPr lang="en-US" sz="3200" dirty="0"/>
              <a:t>G-contextuality (Graph-based contextuality)</a:t>
            </a:r>
            <a:endParaRPr lang="en-US" sz="32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B6C85-F4E3-1248-B47D-E2C21582D4A9}"/>
                  </a:ext>
                </a:extLst>
              </p:cNvPr>
              <p:cNvSpPr>
                <a:spLocks noGrp="1"/>
              </p:cNvSpPr>
              <p:nvPr>
                <p:ph idx="1"/>
              </p:nvPr>
            </p:nvSpPr>
            <p:spPr>
              <a:xfrm>
                <a:off x="628649" y="1369219"/>
                <a:ext cx="8515351" cy="3263504"/>
              </a:xfrm>
            </p:spPr>
            <p:txBody>
              <a:bodyPr>
                <a:noAutofit/>
              </a:bodyPr>
              <a:lstStyle/>
              <a:p>
                <a:r>
                  <a:rPr lang="en-US" sz="2000" dirty="0"/>
                  <a:t>Behavior </a:t>
                </a:r>
                <a14:m>
                  <m:oMath xmlns:m="http://schemas.openxmlformats.org/officeDocument/2006/math">
                    <m:r>
                      <a:rPr lang="en-US" sz="2000" i="1" dirty="0" smtClean="0">
                        <a:latin typeface="Cambria Math" panose="02040503050406030204" pitchFamily="18" charset="0"/>
                      </a:rPr>
                      <m:t>𝑃</m:t>
                    </m:r>
                  </m:oMath>
                </a14:m>
                <a:r>
                  <a:rPr lang="en-US" sz="2000" dirty="0"/>
                  <a:t> is </a:t>
                </a:r>
                <a14:m>
                  <m:oMath xmlns:m="http://schemas.openxmlformats.org/officeDocument/2006/math">
                    <m:r>
                      <a:rPr lang="en-US" sz="2000" b="1" i="1" dirty="0" smtClean="0">
                        <a:latin typeface="Cambria Math" panose="02040503050406030204" pitchFamily="18" charset="0"/>
                      </a:rPr>
                      <m:t>𝑮</m:t>
                    </m:r>
                  </m:oMath>
                </a14:m>
                <a:r>
                  <a:rPr lang="en-US" sz="2000" b="1" dirty="0"/>
                  <a:t>-contextual</a:t>
                </a:r>
                <a:r>
                  <a:rPr lang="en-US" sz="2000" dirty="0"/>
                  <a:t> if modeling </a:t>
                </a:r>
                <a14:m>
                  <m:oMath xmlns:m="http://schemas.openxmlformats.org/officeDocument/2006/math">
                    <m:r>
                      <a:rPr lang="en-US" sz="2000" i="1" dirty="0" smtClean="0">
                        <a:latin typeface="Cambria Math" panose="02040503050406030204" pitchFamily="18" charset="0"/>
                      </a:rPr>
                      <m:t>𝑃</m:t>
                    </m:r>
                  </m:oMath>
                </a14:m>
                <a:r>
                  <a:rPr lang="en-US" sz="2000" dirty="0"/>
                  <a:t> on </a:t>
                </a:r>
                <a14:m>
                  <m:oMath xmlns:m="http://schemas.openxmlformats.org/officeDocument/2006/math">
                    <m:r>
                      <a:rPr lang="en-US" sz="2000" i="1" dirty="0" smtClean="0">
                        <a:latin typeface="Cambria Math" panose="02040503050406030204" pitchFamily="18" charset="0"/>
                      </a:rPr>
                      <m:t>𝐺</m:t>
                    </m:r>
                  </m:oMath>
                </a14:m>
                <a:r>
                  <a:rPr lang="en-US" sz="2000" dirty="0"/>
                  <a:t> requires hidden influence </a:t>
                </a:r>
              </a:p>
              <a:p>
                <a:pPr lvl="1"/>
                <a14:m>
                  <m:oMath xmlns:m="http://schemas.openxmlformats.org/officeDocument/2006/math">
                    <m:r>
                      <a:rPr lang="en-US" sz="2000" b="0" i="1" smtClean="0">
                        <a:latin typeface="Cambria Math" panose="02040503050406030204" pitchFamily="18" charset="0"/>
                      </a:rPr>
                      <m:t>∃</m:t>
                    </m:r>
                  </m:oMath>
                </a14:m>
                <a:r>
                  <a:rPr lang="en-US" sz="2000" dirty="0"/>
                  <a:t> model without hidden influence </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i="1" dirty="0" smtClean="0">
                        <a:latin typeface="Cambria Math" panose="02040503050406030204" pitchFamily="18" charset="0"/>
                      </a:rPr>
                      <m:t>𝑃</m:t>
                    </m:r>
                  </m:oMath>
                </a14:m>
                <a:r>
                  <a:rPr lang="en-US" sz="2000" dirty="0"/>
                  <a:t> is </a:t>
                </a:r>
                <a14:m>
                  <m:oMath xmlns:m="http://schemas.openxmlformats.org/officeDocument/2006/math">
                    <m:r>
                      <a:rPr lang="en-US" sz="2000" i="1" dirty="0" smtClean="0">
                        <a:latin typeface="Cambria Math" panose="02040503050406030204" pitchFamily="18" charset="0"/>
                      </a:rPr>
                      <m:t>𝐺</m:t>
                    </m:r>
                  </m:oMath>
                </a14:m>
                <a:r>
                  <a:rPr lang="en-US" sz="2000" dirty="0"/>
                  <a:t>-</a:t>
                </a:r>
                <a:r>
                  <a:rPr lang="en-US" sz="2000" dirty="0" err="1"/>
                  <a:t>noncontextual</a:t>
                </a:r>
                <a:endParaRPr lang="en-US" sz="2000" dirty="0"/>
              </a:p>
              <a:p>
                <a:r>
                  <a:rPr lang="en-US" sz="2000" dirty="0"/>
                  <a:t>Parameter dependence: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𝐺</m:t>
                        </m:r>
                      </m:e>
                      <m:sup>
                        <m:r>
                          <m:rPr>
                            <m:sty m:val="p"/>
                          </m:rPr>
                          <a:rPr lang="en-US" sz="2000" b="0" i="0" smtClean="0">
                            <a:latin typeface="Cambria Math" panose="02040503050406030204" pitchFamily="18" charset="0"/>
                          </a:rPr>
                          <m:t>pd</m:t>
                        </m:r>
                      </m:sup>
                    </m:sSup>
                  </m:oMath>
                </a14:m>
                <a:r>
                  <a:rPr lang="en-US" sz="2000" dirty="0"/>
                  <a:t>-contextual </a:t>
                </a:r>
                <a14:m>
                  <m:oMath xmlns:m="http://schemas.openxmlformats.org/officeDocument/2006/math">
                    <m:r>
                      <a:rPr lang="en-US" sz="2000" b="0" i="1" smtClean="0">
                        <a:latin typeface="Cambria Math" panose="02040503050406030204" pitchFamily="18" charset="0"/>
                      </a:rPr>
                      <m:t>=</m:t>
                    </m:r>
                  </m:oMath>
                </a14:m>
                <a:r>
                  <a:rPr lang="en-US" sz="2000" dirty="0"/>
                  <a:t> M-contextual </a:t>
                </a:r>
                <a:r>
                  <a:rPr lang="en-US" sz="1600" dirty="0"/>
                  <a:t>(from Jones 2019)</a:t>
                </a:r>
                <a:endParaRPr lang="en-US" sz="2000" dirty="0"/>
              </a:p>
              <a:p>
                <a:pPr lvl="1"/>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𝐺</m:t>
                        </m:r>
                      </m:e>
                      <m:sup>
                        <m:r>
                          <m:rPr>
                            <m:sty m:val="p"/>
                          </m:rPr>
                          <a:rPr lang="en-US" sz="2000">
                            <a:latin typeface="Cambria Math" panose="02040503050406030204" pitchFamily="18" charset="0"/>
                          </a:rPr>
                          <m:t>pd</m:t>
                        </m:r>
                      </m:sup>
                    </m:sSup>
                  </m:oMath>
                </a14:m>
                <a:r>
                  <a:rPr lang="en-US" sz="2000" dirty="0"/>
                  <a:t>-contextual </a:t>
                </a:r>
                <a14:m>
                  <m:oMath xmlns:m="http://schemas.openxmlformats.org/officeDocument/2006/math">
                    <m:r>
                      <a:rPr lang="en-US" sz="2000" b="0" i="1" smtClean="0">
                        <a:latin typeface="Cambria Math" panose="02040503050406030204" pitchFamily="18" charset="0"/>
                      </a:rPr>
                      <m:t>≡</m:t>
                    </m:r>
                  </m:oMath>
                </a14:m>
                <a:r>
                  <a:rPr lang="en-US" sz="2000" dirty="0"/>
                  <a:t> CbD-contextual</a:t>
                </a:r>
              </a:p>
              <a:p>
                <a:pPr lvl="1"/>
                <a:r>
                  <a:rPr lang="en-US" sz="2000" dirty="0"/>
                  <a:t>Consistently-connected systems: </a:t>
                </a:r>
                <a:br>
                  <a:rPr lang="en-US" sz="2000" dirty="0"/>
                </a:b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𝐺</m:t>
                        </m:r>
                      </m:e>
                      <m:sup>
                        <m:r>
                          <m:rPr>
                            <m:sty m:val="p"/>
                          </m:rPr>
                          <a:rPr lang="en-US" sz="2000">
                            <a:latin typeface="Cambria Math" panose="02040503050406030204" pitchFamily="18" charset="0"/>
                          </a:rPr>
                          <m:t>pd</m:t>
                        </m:r>
                      </m:sup>
                    </m:sSup>
                  </m:oMath>
                </a14:m>
                <a:r>
                  <a:rPr lang="en-US" sz="2000" dirty="0"/>
                  <a:t>-contextual </a:t>
                </a:r>
                <a14:m>
                  <m:oMath xmlns:m="http://schemas.openxmlformats.org/officeDocument/2006/math">
                    <m:r>
                      <a:rPr lang="en-US" sz="2000" i="1" dirty="0" smtClean="0">
                        <a:latin typeface="Cambria Math" panose="02040503050406030204" pitchFamily="18" charset="0"/>
                      </a:rPr>
                      <m:t>≡</m:t>
                    </m:r>
                  </m:oMath>
                </a14:m>
                <a:r>
                  <a:rPr lang="en-US" sz="2000" dirty="0"/>
                  <a:t> KS-contextual</a:t>
                </a:r>
              </a:p>
              <a:p>
                <a:r>
                  <a:rPr lang="en-US" sz="2000" dirty="0"/>
                  <a:t>Similarly, </a:t>
                </a:r>
                <a14:m>
                  <m:oMath xmlns:m="http://schemas.openxmlformats.org/officeDocument/2006/math">
                    <m:r>
                      <a:rPr lang="en-US" sz="2000" i="1">
                        <a:latin typeface="Cambria Math" panose="02040503050406030204" pitchFamily="18" charset="0"/>
                      </a:rPr>
                      <m:t>𝒢</m:t>
                    </m:r>
                  </m:oMath>
                </a14:m>
                <a:r>
                  <a:rPr lang="en-US" sz="2000" dirty="0"/>
                  <a:t>-contextuality for families of graphs </a:t>
                </a:r>
                <a14:m>
                  <m:oMath xmlns:m="http://schemas.openxmlformats.org/officeDocument/2006/math">
                    <m:r>
                      <a:rPr lang="en-US" sz="2000" i="1">
                        <a:latin typeface="Cambria Math" panose="02040503050406030204" pitchFamily="18" charset="0"/>
                      </a:rPr>
                      <m:t>𝒢</m:t>
                    </m:r>
                  </m:oMath>
                </a14:m>
                <a:endParaRPr lang="en-US" sz="2000" dirty="0"/>
              </a:p>
              <a:p>
                <a:endParaRPr lang="en-US" sz="2300" dirty="0">
                  <a:effectLst/>
                </a:endParaRPr>
              </a:p>
            </p:txBody>
          </p:sp>
        </mc:Choice>
        <mc:Fallback xmlns="">
          <p:sp>
            <p:nvSpPr>
              <p:cNvPr id="3" name="Content Placeholder 2">
                <a:extLst>
                  <a:ext uri="{FF2B5EF4-FFF2-40B4-BE49-F238E27FC236}">
                    <a16:creationId xmlns:a16="http://schemas.microsoft.com/office/drawing/2014/main" id="{096B6C85-F4E3-1248-B47D-E2C21582D4A9}"/>
                  </a:ext>
                </a:extLst>
              </p:cNvPr>
              <p:cNvSpPr>
                <a:spLocks noGrp="1" noRot="1" noChangeAspect="1" noMove="1" noResize="1" noEditPoints="1" noAdjustHandles="1" noChangeArrowheads="1" noChangeShapeType="1" noTextEdit="1"/>
              </p:cNvSpPr>
              <p:nvPr>
                <p:ph idx="1"/>
              </p:nvPr>
            </p:nvSpPr>
            <p:spPr>
              <a:xfrm>
                <a:off x="628649" y="1369219"/>
                <a:ext cx="8515351" cy="3263504"/>
              </a:xfrm>
              <a:blipFill>
                <a:blip r:embed="rId3"/>
                <a:stretch>
                  <a:fillRect l="-446" t="-2335"/>
                </a:stretch>
              </a:blipFill>
            </p:spPr>
            <p:txBody>
              <a:bodyPr/>
              <a:lstStyle/>
              <a:p>
                <a:r>
                  <a:rPr lang="en-US">
                    <a:noFill/>
                  </a:rPr>
                  <a:t> </a:t>
                </a:r>
              </a:p>
            </p:txBody>
          </p:sp>
        </mc:Fallback>
      </mc:AlternateContent>
      <p:grpSp>
        <p:nvGrpSpPr>
          <p:cNvPr id="56" name="Group 55">
            <a:extLst>
              <a:ext uri="{FF2B5EF4-FFF2-40B4-BE49-F238E27FC236}">
                <a16:creationId xmlns:a16="http://schemas.microsoft.com/office/drawing/2014/main" id="{4E97F6D5-A138-A140-B155-1ADEB36141D8}"/>
              </a:ext>
            </a:extLst>
          </p:cNvPr>
          <p:cNvGrpSpPr/>
          <p:nvPr/>
        </p:nvGrpSpPr>
        <p:grpSpPr>
          <a:xfrm>
            <a:off x="1140415" y="3821880"/>
            <a:ext cx="5415536" cy="1143320"/>
            <a:chOff x="1140415" y="3821880"/>
            <a:chExt cx="5415536" cy="1143320"/>
          </a:xfrm>
        </p:grpSpPr>
        <p:grpSp>
          <p:nvGrpSpPr>
            <p:cNvPr id="4" name="Group 3">
              <a:extLst>
                <a:ext uri="{FF2B5EF4-FFF2-40B4-BE49-F238E27FC236}">
                  <a16:creationId xmlns:a16="http://schemas.microsoft.com/office/drawing/2014/main" id="{0A11468D-F9FA-E648-9A5E-6CD824E0D157}"/>
                </a:ext>
              </a:extLst>
            </p:cNvPr>
            <p:cNvGrpSpPr/>
            <p:nvPr/>
          </p:nvGrpSpPr>
          <p:grpSpPr>
            <a:xfrm>
              <a:off x="2467860" y="3821880"/>
              <a:ext cx="1859081" cy="1143320"/>
              <a:chOff x="10574417" y="3762492"/>
              <a:chExt cx="2119946" cy="1303753"/>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A01C8E8D-1F05-6440-9206-EDAD13B6FAF6}"/>
                      </a:ext>
                    </a:extLst>
                  </p:cNvPr>
                  <p:cNvSpPr/>
                  <p:nvPr/>
                </p:nvSpPr>
                <p:spPr>
                  <a:xfrm>
                    <a:off x="11946178" y="4701298"/>
                    <a:ext cx="364948" cy="3649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a:solidFill>
                          <a:schemeClr val="tx1"/>
                        </a:solidFill>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𝐵</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5" name="Oval 4">
                    <a:extLst>
                      <a:ext uri="{FF2B5EF4-FFF2-40B4-BE49-F238E27FC236}">
                        <a16:creationId xmlns:a16="http://schemas.microsoft.com/office/drawing/2014/main" id="{A01C8E8D-1F05-6440-9206-EDAD13B6FAF6}"/>
                      </a:ext>
                    </a:extLst>
                  </p:cNvPr>
                  <p:cNvSpPr>
                    <a:spLocks noRot="1" noChangeAspect="1" noMove="1" noResize="1" noEditPoints="1" noAdjustHandles="1" noChangeArrowheads="1" noChangeShapeType="1" noTextEdit="1"/>
                  </p:cNvSpPr>
                  <p:nvPr/>
                </p:nvSpPr>
                <p:spPr>
                  <a:xfrm>
                    <a:off x="11946178" y="4701298"/>
                    <a:ext cx="364948" cy="364947"/>
                  </a:xfrm>
                  <a:prstGeom prst="ellipse">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3A89AD72-A15D-CD4D-9AC4-D88D87ADC2F2}"/>
                      </a:ext>
                    </a:extLst>
                  </p:cNvPr>
                  <p:cNvSpPr/>
                  <p:nvPr/>
                </p:nvSpPr>
                <p:spPr>
                  <a:xfrm>
                    <a:off x="12329415" y="3762492"/>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𝑏</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 name="Oval 5">
                    <a:extLst>
                      <a:ext uri="{FF2B5EF4-FFF2-40B4-BE49-F238E27FC236}">
                        <a16:creationId xmlns:a16="http://schemas.microsoft.com/office/drawing/2014/main" id="{3A89AD72-A15D-CD4D-9AC4-D88D87ADC2F2}"/>
                      </a:ext>
                    </a:extLst>
                  </p:cNvPr>
                  <p:cNvSpPr>
                    <a:spLocks noRot="1" noChangeAspect="1" noMove="1" noResize="1" noEditPoints="1" noAdjustHandles="1" noChangeArrowheads="1" noChangeShapeType="1" noTextEdit="1"/>
                  </p:cNvSpPr>
                  <p:nvPr/>
                </p:nvSpPr>
                <p:spPr>
                  <a:xfrm>
                    <a:off x="12329415" y="3762492"/>
                    <a:ext cx="364948" cy="364946"/>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8E2B5656-18B5-2546-941E-879C40AB8E4D}"/>
                      </a:ext>
                    </a:extLst>
                  </p:cNvPr>
                  <p:cNvSpPr/>
                  <p:nvPr/>
                </p:nvSpPr>
                <p:spPr>
                  <a:xfrm>
                    <a:off x="10574417" y="3762492"/>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7" name="Oval 6">
                    <a:extLst>
                      <a:ext uri="{FF2B5EF4-FFF2-40B4-BE49-F238E27FC236}">
                        <a16:creationId xmlns:a16="http://schemas.microsoft.com/office/drawing/2014/main" id="{8E2B5656-18B5-2546-941E-879C40AB8E4D}"/>
                      </a:ext>
                    </a:extLst>
                  </p:cNvPr>
                  <p:cNvSpPr>
                    <a:spLocks noRot="1" noChangeAspect="1" noMove="1" noResize="1" noEditPoints="1" noAdjustHandles="1" noChangeArrowheads="1" noChangeShapeType="1" noTextEdit="1"/>
                  </p:cNvSpPr>
                  <p:nvPr/>
                </p:nvSpPr>
                <p:spPr>
                  <a:xfrm>
                    <a:off x="10574417" y="3762492"/>
                    <a:ext cx="364948" cy="364946"/>
                  </a:xfrm>
                  <a:prstGeom prst="ellipse">
                    <a:avLst/>
                  </a:prstGeom>
                  <a:blipFill>
                    <a:blip r:embed="rId6"/>
                    <a:stretch>
                      <a:fillRect/>
                    </a:stretch>
                  </a:blipFill>
                  <a:ln>
                    <a:solidFill>
                      <a:schemeClr val="tx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24CDA58A-1926-4B46-9587-C2026279A9EE}"/>
                  </a:ext>
                </a:extLst>
              </p:cNvPr>
              <p:cNvSpPr/>
              <p:nvPr/>
            </p:nvSpPr>
            <p:spPr>
              <a:xfrm>
                <a:off x="10965994" y="4701298"/>
                <a:ext cx="364948" cy="3649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A</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310DA4D2-AC0B-764A-A32E-F5EB4228EF53}"/>
                  </a:ext>
                </a:extLst>
              </p:cNvPr>
              <p:cNvCxnSpPr>
                <a:cxnSpLocks/>
                <a:stCxn id="14" idx="4"/>
                <a:endCxn id="5" idx="0"/>
              </p:cNvCxnSpPr>
              <p:nvPr/>
            </p:nvCxnSpPr>
            <p:spPr>
              <a:xfrm>
                <a:off x="11642845" y="4129190"/>
                <a:ext cx="485807" cy="57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8E182C8-52C1-3D4E-AA38-2C3410FD2E25}"/>
                  </a:ext>
                </a:extLst>
              </p:cNvPr>
              <p:cNvCxnSpPr>
                <a:cxnSpLocks/>
                <a:stCxn id="14" idx="4"/>
                <a:endCxn id="8" idx="0"/>
              </p:cNvCxnSpPr>
              <p:nvPr/>
            </p:nvCxnSpPr>
            <p:spPr>
              <a:xfrm flipH="1">
                <a:off x="11148467" y="4129190"/>
                <a:ext cx="494377" cy="57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89A9AEA-13B6-D944-9037-A733771E1EFD}"/>
                  </a:ext>
                </a:extLst>
              </p:cNvPr>
              <p:cNvCxnSpPr>
                <a:cxnSpLocks/>
                <a:stCxn id="7" idx="4"/>
                <a:endCxn id="8" idx="0"/>
              </p:cNvCxnSpPr>
              <p:nvPr/>
            </p:nvCxnSpPr>
            <p:spPr>
              <a:xfrm>
                <a:off x="10756891" y="4127438"/>
                <a:ext cx="391577" cy="5738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2E98263-FCBF-0542-BD86-330E9233E733}"/>
                  </a:ext>
                </a:extLst>
              </p:cNvPr>
              <p:cNvCxnSpPr>
                <a:cxnSpLocks/>
                <a:stCxn id="6" idx="4"/>
                <a:endCxn id="5" idx="0"/>
              </p:cNvCxnSpPr>
              <p:nvPr/>
            </p:nvCxnSpPr>
            <p:spPr>
              <a:xfrm flipH="1">
                <a:off x="12128652" y="4127438"/>
                <a:ext cx="383237" cy="5738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74853D91-E048-F043-83AB-530FBEFCE032}"/>
                      </a:ext>
                    </a:extLst>
                  </p:cNvPr>
                  <p:cNvSpPr/>
                  <p:nvPr/>
                </p:nvSpPr>
                <p:spPr>
                  <a:xfrm>
                    <a:off x="11460371" y="3764242"/>
                    <a:ext cx="364948" cy="3649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4" name="Oval 13">
                    <a:extLst>
                      <a:ext uri="{FF2B5EF4-FFF2-40B4-BE49-F238E27FC236}">
                        <a16:creationId xmlns:a16="http://schemas.microsoft.com/office/drawing/2014/main" id="{74853D91-E048-F043-83AB-530FBEFCE032}"/>
                      </a:ext>
                    </a:extLst>
                  </p:cNvPr>
                  <p:cNvSpPr>
                    <a:spLocks noRot="1" noChangeAspect="1" noMove="1" noResize="1" noEditPoints="1" noAdjustHandles="1" noChangeArrowheads="1" noChangeShapeType="1" noTextEdit="1"/>
                  </p:cNvSpPr>
                  <p:nvPr/>
                </p:nvSpPr>
                <p:spPr>
                  <a:xfrm>
                    <a:off x="11460371" y="3764242"/>
                    <a:ext cx="364948" cy="364947"/>
                  </a:xfrm>
                  <a:prstGeom prst="ellipse">
                    <a:avLst/>
                  </a:prstGeom>
                  <a:blipFill>
                    <a:blip r:embed="rId7"/>
                    <a:stretch>
                      <a:fillRect/>
                    </a:stretch>
                  </a:blipFill>
                  <a:ln>
                    <a:solidFill>
                      <a:schemeClr val="tx1"/>
                    </a:solid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1607E939-E53B-A84C-BBB4-1CE3E3CD05DE}"/>
                  </a:ext>
                </a:extLst>
              </p:cNvPr>
              <p:cNvCxnSpPr>
                <a:cxnSpLocks/>
                <a:stCxn id="8" idx="6"/>
                <a:endCxn id="5" idx="2"/>
              </p:cNvCxnSpPr>
              <p:nvPr/>
            </p:nvCxnSpPr>
            <p:spPr>
              <a:xfrm>
                <a:off x="11330941" y="4883772"/>
                <a:ext cx="61523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9AC9DCE-1096-DE46-A4A1-18C77CB5169B}"/>
                </a:ext>
              </a:extLst>
            </p:cNvPr>
            <p:cNvGrpSpPr/>
            <p:nvPr/>
          </p:nvGrpSpPr>
          <p:grpSpPr>
            <a:xfrm>
              <a:off x="4696870" y="3821880"/>
              <a:ext cx="1859081" cy="1143320"/>
              <a:chOff x="10574417" y="3762492"/>
              <a:chExt cx="2119946" cy="1303753"/>
            </a:xfrm>
          </p:grpSpPr>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5DB33699-1803-2442-A4E5-343F61E300A7}"/>
                      </a:ext>
                    </a:extLst>
                  </p:cNvPr>
                  <p:cNvSpPr/>
                  <p:nvPr/>
                </p:nvSpPr>
                <p:spPr>
                  <a:xfrm>
                    <a:off x="11946178" y="4701298"/>
                    <a:ext cx="364948" cy="3649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a:solidFill>
                          <a:schemeClr val="tx1"/>
                        </a:solidFill>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𝐵</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0" name="Oval 19">
                    <a:extLst>
                      <a:ext uri="{FF2B5EF4-FFF2-40B4-BE49-F238E27FC236}">
                        <a16:creationId xmlns:a16="http://schemas.microsoft.com/office/drawing/2014/main" id="{5DB33699-1803-2442-A4E5-343F61E300A7}"/>
                      </a:ext>
                    </a:extLst>
                  </p:cNvPr>
                  <p:cNvSpPr>
                    <a:spLocks noRot="1" noChangeAspect="1" noMove="1" noResize="1" noEditPoints="1" noAdjustHandles="1" noChangeArrowheads="1" noChangeShapeType="1" noTextEdit="1"/>
                  </p:cNvSpPr>
                  <p:nvPr/>
                </p:nvSpPr>
                <p:spPr>
                  <a:xfrm>
                    <a:off x="11946178" y="4701298"/>
                    <a:ext cx="364948" cy="364947"/>
                  </a:xfrm>
                  <a:prstGeom prst="ellipse">
                    <a:avLst/>
                  </a:pr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4E8E7974-836D-9C45-8906-F48946107F6F}"/>
                      </a:ext>
                    </a:extLst>
                  </p:cNvPr>
                  <p:cNvSpPr/>
                  <p:nvPr/>
                </p:nvSpPr>
                <p:spPr>
                  <a:xfrm>
                    <a:off x="12329415" y="3762492"/>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𝑏</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1" name="Oval 20">
                    <a:extLst>
                      <a:ext uri="{FF2B5EF4-FFF2-40B4-BE49-F238E27FC236}">
                        <a16:creationId xmlns:a16="http://schemas.microsoft.com/office/drawing/2014/main" id="{4E8E7974-836D-9C45-8906-F48946107F6F}"/>
                      </a:ext>
                    </a:extLst>
                  </p:cNvPr>
                  <p:cNvSpPr>
                    <a:spLocks noRot="1" noChangeAspect="1" noMove="1" noResize="1" noEditPoints="1" noAdjustHandles="1" noChangeArrowheads="1" noChangeShapeType="1" noTextEdit="1"/>
                  </p:cNvSpPr>
                  <p:nvPr/>
                </p:nvSpPr>
                <p:spPr>
                  <a:xfrm>
                    <a:off x="12329415" y="3762492"/>
                    <a:ext cx="364948" cy="364946"/>
                  </a:xfrm>
                  <a:prstGeom prst="ellipse">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E0120FD8-95EE-B841-B0B1-B6F12A1B853F}"/>
                      </a:ext>
                    </a:extLst>
                  </p:cNvPr>
                  <p:cNvSpPr/>
                  <p:nvPr/>
                </p:nvSpPr>
                <p:spPr>
                  <a:xfrm>
                    <a:off x="10574417" y="3762492"/>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2" name="Oval 21">
                    <a:extLst>
                      <a:ext uri="{FF2B5EF4-FFF2-40B4-BE49-F238E27FC236}">
                        <a16:creationId xmlns:a16="http://schemas.microsoft.com/office/drawing/2014/main" id="{E0120FD8-95EE-B841-B0B1-B6F12A1B853F}"/>
                      </a:ext>
                    </a:extLst>
                  </p:cNvPr>
                  <p:cNvSpPr>
                    <a:spLocks noRot="1" noChangeAspect="1" noMove="1" noResize="1" noEditPoints="1" noAdjustHandles="1" noChangeArrowheads="1" noChangeShapeType="1" noTextEdit="1"/>
                  </p:cNvSpPr>
                  <p:nvPr/>
                </p:nvSpPr>
                <p:spPr>
                  <a:xfrm>
                    <a:off x="10574417" y="3762492"/>
                    <a:ext cx="364948" cy="364946"/>
                  </a:xfrm>
                  <a:prstGeom prst="ellipse">
                    <a:avLst/>
                  </a:prstGeom>
                  <a:blipFill>
                    <a:blip r:embed="rId10"/>
                    <a:stretch>
                      <a:fillRect/>
                    </a:stretch>
                  </a:blipFill>
                  <a:ln>
                    <a:solidFill>
                      <a:schemeClr val="tx1"/>
                    </a:solidFill>
                  </a:ln>
                </p:spPr>
                <p:txBody>
                  <a:bodyPr/>
                  <a:lstStyle/>
                  <a:p>
                    <a:r>
                      <a:rPr lang="en-US">
                        <a:noFill/>
                      </a:rPr>
                      <a:t> </a:t>
                    </a:r>
                  </a:p>
                </p:txBody>
              </p:sp>
            </mc:Fallback>
          </mc:AlternateContent>
          <p:sp>
            <p:nvSpPr>
              <p:cNvPr id="23" name="Oval 22">
                <a:extLst>
                  <a:ext uri="{FF2B5EF4-FFF2-40B4-BE49-F238E27FC236}">
                    <a16:creationId xmlns:a16="http://schemas.microsoft.com/office/drawing/2014/main" id="{93BFF977-A367-FF4F-A154-81EAC1B8F615}"/>
                  </a:ext>
                </a:extLst>
              </p:cNvPr>
              <p:cNvSpPr/>
              <p:nvPr/>
            </p:nvSpPr>
            <p:spPr>
              <a:xfrm>
                <a:off x="10965994" y="4701298"/>
                <a:ext cx="364948" cy="3649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A</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69F9DA15-94B8-F54A-A634-8D3A6F6D51F1}"/>
                  </a:ext>
                </a:extLst>
              </p:cNvPr>
              <p:cNvCxnSpPr>
                <a:cxnSpLocks/>
                <a:stCxn id="28" idx="4"/>
                <a:endCxn id="20" idx="0"/>
              </p:cNvCxnSpPr>
              <p:nvPr/>
            </p:nvCxnSpPr>
            <p:spPr>
              <a:xfrm>
                <a:off x="11642845" y="4129190"/>
                <a:ext cx="485807" cy="57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398EC8C-51E1-D54A-BCF1-3307A35FE8F7}"/>
                  </a:ext>
                </a:extLst>
              </p:cNvPr>
              <p:cNvCxnSpPr>
                <a:cxnSpLocks/>
                <a:stCxn id="28" idx="4"/>
                <a:endCxn id="23" idx="0"/>
              </p:cNvCxnSpPr>
              <p:nvPr/>
            </p:nvCxnSpPr>
            <p:spPr>
              <a:xfrm flipH="1">
                <a:off x="11148467" y="4129190"/>
                <a:ext cx="494377" cy="57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8DFD8DD-3472-AD40-821B-BE101905F264}"/>
                  </a:ext>
                </a:extLst>
              </p:cNvPr>
              <p:cNvCxnSpPr>
                <a:cxnSpLocks/>
                <a:stCxn id="22" idx="4"/>
                <a:endCxn id="23" idx="0"/>
              </p:cNvCxnSpPr>
              <p:nvPr/>
            </p:nvCxnSpPr>
            <p:spPr>
              <a:xfrm>
                <a:off x="10756891" y="4127438"/>
                <a:ext cx="391577" cy="5738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1B47342-64CD-1440-A15C-2D0D8AE9B6D5}"/>
                  </a:ext>
                </a:extLst>
              </p:cNvPr>
              <p:cNvCxnSpPr>
                <a:cxnSpLocks/>
                <a:stCxn id="21" idx="4"/>
                <a:endCxn id="20" idx="0"/>
              </p:cNvCxnSpPr>
              <p:nvPr/>
            </p:nvCxnSpPr>
            <p:spPr>
              <a:xfrm flipH="1">
                <a:off x="12128652" y="4127438"/>
                <a:ext cx="383237" cy="5738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14251D40-6075-494B-A113-939CD1834B6A}"/>
                      </a:ext>
                    </a:extLst>
                  </p:cNvPr>
                  <p:cNvSpPr/>
                  <p:nvPr/>
                </p:nvSpPr>
                <p:spPr>
                  <a:xfrm>
                    <a:off x="11460371" y="3764242"/>
                    <a:ext cx="364948" cy="3649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28" name="Oval 27">
                    <a:extLst>
                      <a:ext uri="{FF2B5EF4-FFF2-40B4-BE49-F238E27FC236}">
                        <a16:creationId xmlns:a16="http://schemas.microsoft.com/office/drawing/2014/main" id="{14251D40-6075-494B-A113-939CD1834B6A}"/>
                      </a:ext>
                    </a:extLst>
                  </p:cNvPr>
                  <p:cNvSpPr>
                    <a:spLocks noRot="1" noChangeAspect="1" noMove="1" noResize="1" noEditPoints="1" noAdjustHandles="1" noChangeArrowheads="1" noChangeShapeType="1" noTextEdit="1"/>
                  </p:cNvSpPr>
                  <p:nvPr/>
                </p:nvSpPr>
                <p:spPr>
                  <a:xfrm>
                    <a:off x="11460371" y="3764242"/>
                    <a:ext cx="364948" cy="364947"/>
                  </a:xfrm>
                  <a:prstGeom prst="ellipse">
                    <a:avLst/>
                  </a:prstGeom>
                  <a:blipFill>
                    <a:blip r:embed="rId11"/>
                    <a:stretch>
                      <a:fillRect/>
                    </a:stretch>
                  </a:blipFill>
                  <a:ln>
                    <a:solidFill>
                      <a:schemeClr val="tx1"/>
                    </a:solidFill>
                  </a:ln>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9B44548F-F473-7842-96CB-2A4E33BD9FB3}"/>
                  </a:ext>
                </a:extLst>
              </p:cNvPr>
              <p:cNvCxnSpPr>
                <a:cxnSpLocks/>
                <a:stCxn id="20" idx="2"/>
                <a:endCxn id="23" idx="6"/>
              </p:cNvCxnSpPr>
              <p:nvPr/>
            </p:nvCxnSpPr>
            <p:spPr>
              <a:xfrm flipH="1">
                <a:off x="11330941" y="4883772"/>
                <a:ext cx="61523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B9FF106-7C5B-8047-B613-CC6055F608F0}"/>
                    </a:ext>
                  </a:extLst>
                </p:cNvPr>
                <p:cNvSpPr txBox="1"/>
                <p:nvPr/>
              </p:nvSpPr>
              <p:spPr>
                <a:xfrm>
                  <a:off x="1140415" y="3942609"/>
                  <a:ext cx="1328954" cy="93500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𝒢</m:t>
                            </m:r>
                          </m:e>
                          <m:sup>
                            <m:r>
                              <m:rPr>
                                <m:sty m:val="p"/>
                              </m:rPr>
                              <a:rPr lang="en-US" sz="2400" b="0" i="0" smtClean="0">
                                <a:latin typeface="Cambria Math" panose="02040503050406030204" pitchFamily="18" charset="0"/>
                              </a:rPr>
                              <m:t>od</m:t>
                            </m:r>
                          </m:sup>
                        </m:sSup>
                      </m:oMath>
                    </m:oMathPara>
                  </a14:m>
                  <a:endParaRPr lang="en-US" sz="2400" dirty="0"/>
                </a:p>
                <a:p>
                  <a:pPr algn="ctr">
                    <a:spcBef>
                      <a:spcPts val="600"/>
                    </a:spcBef>
                  </a:pPr>
                  <a14:m>
                    <m:oMath xmlns:m="http://schemas.openxmlformats.org/officeDocument/2006/math">
                      <m:d>
                        <m:dPr>
                          <m:ctrlPr>
                            <a:rPr lang="en-US" sz="1400" b="0" i="1" smtClean="0">
                              <a:latin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rPr>
                              </m:ctrlPr>
                            </m:mPr>
                            <m:mr>
                              <m:e>
                                <m:r>
                                  <m:rPr>
                                    <m:sty m:val="p"/>
                                    <m:brk m:alnAt="7"/>
                                  </m:rPr>
                                  <a:rPr lang="en-US" sz="1400" b="0" i="0" smtClean="0">
                                    <a:latin typeface="Cambria Math" panose="02040503050406030204" pitchFamily="18" charset="0"/>
                                  </a:rPr>
                                  <m:t>o</m:t>
                                </m:r>
                                <m:r>
                                  <m:rPr>
                                    <m:sty m:val="p"/>
                                  </m:rPr>
                                  <a:rPr lang="en-US" sz="1400" b="0" i="0" smtClean="0">
                                    <a:latin typeface="Cambria Math" panose="02040503050406030204" pitchFamily="18" charset="0"/>
                                  </a:rPr>
                                  <m:t>utcome</m:t>
                                </m:r>
                              </m:e>
                            </m:mr>
                            <m:mr>
                              <m:e>
                                <m:r>
                                  <m:rPr>
                                    <m:sty m:val="p"/>
                                  </m:rPr>
                                  <a:rPr lang="en-US" sz="1400" b="0" i="0" smtClean="0">
                                    <a:latin typeface="Cambria Math" panose="02040503050406030204" pitchFamily="18" charset="0"/>
                                  </a:rPr>
                                  <m:t>dependence</m:t>
                                </m:r>
                              </m:e>
                            </m:mr>
                          </m:m>
                        </m:e>
                      </m:d>
                    </m:oMath>
                  </a14:m>
                  <a:r>
                    <a:rPr lang="en-US" sz="1400" dirty="0"/>
                    <a:t> </a:t>
                  </a:r>
                </a:p>
              </p:txBody>
            </p:sp>
          </mc:Choice>
          <mc:Fallback xmlns="">
            <p:sp>
              <p:nvSpPr>
                <p:cNvPr id="53" name="TextBox 52">
                  <a:extLst>
                    <a:ext uri="{FF2B5EF4-FFF2-40B4-BE49-F238E27FC236}">
                      <a16:creationId xmlns:a16="http://schemas.microsoft.com/office/drawing/2014/main" id="{6B9FF106-7C5B-8047-B613-CC6055F608F0}"/>
                    </a:ext>
                  </a:extLst>
                </p:cNvPr>
                <p:cNvSpPr txBox="1">
                  <a:spLocks noRot="1" noChangeAspect="1" noMove="1" noResize="1" noEditPoints="1" noAdjustHandles="1" noChangeArrowheads="1" noChangeShapeType="1" noTextEdit="1"/>
                </p:cNvSpPr>
                <p:nvPr/>
              </p:nvSpPr>
              <p:spPr>
                <a:xfrm>
                  <a:off x="1140415" y="3942609"/>
                  <a:ext cx="1328954" cy="935000"/>
                </a:xfrm>
                <a:prstGeom prst="rect">
                  <a:avLst/>
                </a:prstGeom>
                <a:blipFill>
                  <a:blip r:embed="rId12"/>
                  <a:stretch>
                    <a:fillRect b="-2667"/>
                  </a:stretch>
                </a:blipFill>
              </p:spPr>
              <p:txBody>
                <a:bodyPr/>
                <a:lstStyle/>
                <a:p>
                  <a:r>
                    <a:rPr lang="en-US">
                      <a:noFill/>
                    </a:rPr>
                    <a:t> </a:t>
                  </a:r>
                </a:p>
              </p:txBody>
            </p:sp>
          </mc:Fallback>
        </mc:AlternateContent>
      </p:grpSp>
      <p:grpSp>
        <p:nvGrpSpPr>
          <p:cNvPr id="57" name="Group 56">
            <a:extLst>
              <a:ext uri="{FF2B5EF4-FFF2-40B4-BE49-F238E27FC236}">
                <a16:creationId xmlns:a16="http://schemas.microsoft.com/office/drawing/2014/main" id="{631ACC10-017A-D941-8F19-0EC032D45CA7}"/>
              </a:ext>
            </a:extLst>
          </p:cNvPr>
          <p:cNvGrpSpPr/>
          <p:nvPr/>
        </p:nvGrpSpPr>
        <p:grpSpPr>
          <a:xfrm>
            <a:off x="5903479" y="2489573"/>
            <a:ext cx="3071459" cy="1143320"/>
            <a:chOff x="5903479" y="2513323"/>
            <a:chExt cx="3071459" cy="1143320"/>
          </a:xfrm>
        </p:grpSpPr>
        <p:grpSp>
          <p:nvGrpSpPr>
            <p:cNvPr id="35" name="Group 34">
              <a:extLst>
                <a:ext uri="{FF2B5EF4-FFF2-40B4-BE49-F238E27FC236}">
                  <a16:creationId xmlns:a16="http://schemas.microsoft.com/office/drawing/2014/main" id="{91FA35A0-9502-5A4D-AF2F-7951E449E7B2}"/>
                </a:ext>
              </a:extLst>
            </p:cNvPr>
            <p:cNvGrpSpPr/>
            <p:nvPr/>
          </p:nvGrpSpPr>
          <p:grpSpPr>
            <a:xfrm>
              <a:off x="7115857" y="2513323"/>
              <a:ext cx="1859081" cy="1143320"/>
              <a:chOff x="10574417" y="3762492"/>
              <a:chExt cx="2119946" cy="1303753"/>
            </a:xfrm>
          </p:grpSpPr>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BB7D2F17-34F2-D94C-A1A0-CE64FC185D61}"/>
                      </a:ext>
                    </a:extLst>
                  </p:cNvPr>
                  <p:cNvSpPr/>
                  <p:nvPr/>
                </p:nvSpPr>
                <p:spPr>
                  <a:xfrm>
                    <a:off x="11946178" y="4701298"/>
                    <a:ext cx="364948" cy="3649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a:solidFill>
                          <a:schemeClr val="tx1"/>
                        </a:solidFill>
                        <a:cs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𝐵</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6" name="Oval 35">
                    <a:extLst>
                      <a:ext uri="{FF2B5EF4-FFF2-40B4-BE49-F238E27FC236}">
                        <a16:creationId xmlns:a16="http://schemas.microsoft.com/office/drawing/2014/main" id="{BB7D2F17-34F2-D94C-A1A0-CE64FC185D61}"/>
                      </a:ext>
                    </a:extLst>
                  </p:cNvPr>
                  <p:cNvSpPr>
                    <a:spLocks noRot="1" noChangeAspect="1" noMove="1" noResize="1" noEditPoints="1" noAdjustHandles="1" noChangeArrowheads="1" noChangeShapeType="1" noTextEdit="1"/>
                  </p:cNvSpPr>
                  <p:nvPr/>
                </p:nvSpPr>
                <p:spPr>
                  <a:xfrm>
                    <a:off x="11946178" y="4701298"/>
                    <a:ext cx="364948" cy="364947"/>
                  </a:xfrm>
                  <a:prstGeom prst="ellipse">
                    <a:avLst/>
                  </a:prstGeom>
                  <a:blipFill>
                    <a:blip r:embed="rId1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1A8666AC-F267-9349-AF0F-56F7C0CC1C62}"/>
                      </a:ext>
                    </a:extLst>
                  </p:cNvPr>
                  <p:cNvSpPr/>
                  <p:nvPr/>
                </p:nvSpPr>
                <p:spPr>
                  <a:xfrm>
                    <a:off x="12329415" y="3762492"/>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𝑏</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7" name="Oval 36">
                    <a:extLst>
                      <a:ext uri="{FF2B5EF4-FFF2-40B4-BE49-F238E27FC236}">
                        <a16:creationId xmlns:a16="http://schemas.microsoft.com/office/drawing/2014/main" id="{1A8666AC-F267-9349-AF0F-56F7C0CC1C62}"/>
                      </a:ext>
                    </a:extLst>
                  </p:cNvPr>
                  <p:cNvSpPr>
                    <a:spLocks noRot="1" noChangeAspect="1" noMove="1" noResize="1" noEditPoints="1" noAdjustHandles="1" noChangeArrowheads="1" noChangeShapeType="1" noTextEdit="1"/>
                  </p:cNvSpPr>
                  <p:nvPr/>
                </p:nvSpPr>
                <p:spPr>
                  <a:xfrm>
                    <a:off x="12329415" y="3762492"/>
                    <a:ext cx="364948" cy="364946"/>
                  </a:xfrm>
                  <a:prstGeom prst="ellipse">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67FE1C36-3A79-EB45-B005-E0C82316B85F}"/>
                      </a:ext>
                    </a:extLst>
                  </p:cNvPr>
                  <p:cNvSpPr/>
                  <p:nvPr/>
                </p:nvSpPr>
                <p:spPr>
                  <a:xfrm>
                    <a:off x="10574417" y="3762492"/>
                    <a:ext cx="364948" cy="36494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𝑎</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8" name="Oval 37">
                    <a:extLst>
                      <a:ext uri="{FF2B5EF4-FFF2-40B4-BE49-F238E27FC236}">
                        <a16:creationId xmlns:a16="http://schemas.microsoft.com/office/drawing/2014/main" id="{67FE1C36-3A79-EB45-B005-E0C82316B85F}"/>
                      </a:ext>
                    </a:extLst>
                  </p:cNvPr>
                  <p:cNvSpPr>
                    <a:spLocks noRot="1" noChangeAspect="1" noMove="1" noResize="1" noEditPoints="1" noAdjustHandles="1" noChangeArrowheads="1" noChangeShapeType="1" noTextEdit="1"/>
                  </p:cNvSpPr>
                  <p:nvPr/>
                </p:nvSpPr>
                <p:spPr>
                  <a:xfrm>
                    <a:off x="10574417" y="3762492"/>
                    <a:ext cx="364948" cy="364946"/>
                  </a:xfrm>
                  <a:prstGeom prst="ellipse">
                    <a:avLst/>
                  </a:prstGeom>
                  <a:blipFill>
                    <a:blip r:embed="rId15"/>
                    <a:stretch>
                      <a:fillRect/>
                    </a:stretch>
                  </a:blipFill>
                  <a:ln>
                    <a:solidFill>
                      <a:schemeClr val="tx1"/>
                    </a:solidFill>
                  </a:ln>
                </p:spPr>
                <p:txBody>
                  <a:bodyPr/>
                  <a:lstStyle/>
                  <a:p>
                    <a:r>
                      <a:rPr lang="en-US">
                        <a:noFill/>
                      </a:rPr>
                      <a:t> </a:t>
                    </a:r>
                  </a:p>
                </p:txBody>
              </p:sp>
            </mc:Fallback>
          </mc:AlternateContent>
          <p:sp>
            <p:nvSpPr>
              <p:cNvPr id="39" name="Oval 38">
                <a:extLst>
                  <a:ext uri="{FF2B5EF4-FFF2-40B4-BE49-F238E27FC236}">
                    <a16:creationId xmlns:a16="http://schemas.microsoft.com/office/drawing/2014/main" id="{A8E0FEF8-AAD3-A849-B722-5C4E496E3E8F}"/>
                  </a:ext>
                </a:extLst>
              </p:cNvPr>
              <p:cNvSpPr/>
              <p:nvPr/>
            </p:nvSpPr>
            <p:spPr>
              <a:xfrm>
                <a:off x="10965994" y="4701298"/>
                <a:ext cx="364948" cy="3649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solidFill>
                      <a:schemeClr val="tx1"/>
                    </a:solidFill>
                    <a:latin typeface="Times New Roman" panose="02020603050405020304" pitchFamily="18" charset="0"/>
                    <a:cs typeface="Times New Roman" panose="02020603050405020304" pitchFamily="18" charset="0"/>
                  </a:rPr>
                  <a:t>A</a:t>
                </a:r>
                <a:endParaRPr lang="en-US" i="1" baseline="-25000" dirty="0">
                  <a:solidFill>
                    <a:schemeClr val="tx1"/>
                  </a:solidFill>
                  <a:latin typeface="Times New Roman" panose="02020603050405020304" pitchFamily="18"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7CEA3579-8091-E34B-99C8-82F538641C8E}"/>
                  </a:ext>
                </a:extLst>
              </p:cNvPr>
              <p:cNvCxnSpPr>
                <a:cxnSpLocks/>
                <a:stCxn id="44" idx="4"/>
                <a:endCxn id="36" idx="0"/>
              </p:cNvCxnSpPr>
              <p:nvPr/>
            </p:nvCxnSpPr>
            <p:spPr>
              <a:xfrm>
                <a:off x="11642845" y="4129190"/>
                <a:ext cx="485807" cy="57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81D70FD-2CA0-0742-9CE8-C51F467A1A03}"/>
                  </a:ext>
                </a:extLst>
              </p:cNvPr>
              <p:cNvCxnSpPr>
                <a:cxnSpLocks/>
                <a:stCxn id="44" idx="4"/>
                <a:endCxn id="39" idx="0"/>
              </p:cNvCxnSpPr>
              <p:nvPr/>
            </p:nvCxnSpPr>
            <p:spPr>
              <a:xfrm flipH="1">
                <a:off x="11148467" y="4129190"/>
                <a:ext cx="494377" cy="57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CE98D2A-2594-0B4C-8445-228715F694BA}"/>
                  </a:ext>
                </a:extLst>
              </p:cNvPr>
              <p:cNvCxnSpPr>
                <a:cxnSpLocks/>
                <a:stCxn id="38" idx="4"/>
                <a:endCxn id="39" idx="0"/>
              </p:cNvCxnSpPr>
              <p:nvPr/>
            </p:nvCxnSpPr>
            <p:spPr>
              <a:xfrm>
                <a:off x="10756891" y="4127438"/>
                <a:ext cx="391577" cy="5738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BF68E67-AA02-C44E-B33F-EDC205D73827}"/>
                  </a:ext>
                </a:extLst>
              </p:cNvPr>
              <p:cNvCxnSpPr>
                <a:cxnSpLocks/>
                <a:stCxn id="37" idx="4"/>
                <a:endCxn id="36" idx="0"/>
              </p:cNvCxnSpPr>
              <p:nvPr/>
            </p:nvCxnSpPr>
            <p:spPr>
              <a:xfrm flipH="1">
                <a:off x="12128652" y="4127438"/>
                <a:ext cx="383237" cy="5738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1A10A1EC-487E-C540-837A-B3B435E14673}"/>
                      </a:ext>
                    </a:extLst>
                  </p:cNvPr>
                  <p:cNvSpPr/>
                  <p:nvPr/>
                </p:nvSpPr>
                <p:spPr>
                  <a:xfrm>
                    <a:off x="11460371" y="3764242"/>
                    <a:ext cx="364948" cy="3649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Λ</m:t>
                        </m:r>
                      </m:oMath>
                    </a14:m>
                    <a:r>
                      <a:rPr lang="en-US" i="1" baseline="-250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44" name="Oval 43">
                    <a:extLst>
                      <a:ext uri="{FF2B5EF4-FFF2-40B4-BE49-F238E27FC236}">
                        <a16:creationId xmlns:a16="http://schemas.microsoft.com/office/drawing/2014/main" id="{1A10A1EC-487E-C540-837A-B3B435E14673}"/>
                      </a:ext>
                    </a:extLst>
                  </p:cNvPr>
                  <p:cNvSpPr>
                    <a:spLocks noRot="1" noChangeAspect="1" noMove="1" noResize="1" noEditPoints="1" noAdjustHandles="1" noChangeArrowheads="1" noChangeShapeType="1" noTextEdit="1"/>
                  </p:cNvSpPr>
                  <p:nvPr/>
                </p:nvSpPr>
                <p:spPr>
                  <a:xfrm>
                    <a:off x="11460371" y="3764242"/>
                    <a:ext cx="364948" cy="364947"/>
                  </a:xfrm>
                  <a:prstGeom prst="ellipse">
                    <a:avLst/>
                  </a:prstGeom>
                  <a:blipFill>
                    <a:blip r:embed="rId16"/>
                    <a:stretch>
                      <a:fillRect/>
                    </a:stretch>
                  </a:blipFill>
                  <a:ln>
                    <a:solidFill>
                      <a:schemeClr val="tx1"/>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32BB1C40-F49F-E241-8018-B183F772E10E}"/>
                  </a:ext>
                </a:extLst>
              </p:cNvPr>
              <p:cNvCxnSpPr>
                <a:cxnSpLocks/>
                <a:stCxn id="38" idx="5"/>
                <a:endCxn id="36" idx="0"/>
              </p:cNvCxnSpPr>
              <p:nvPr/>
            </p:nvCxnSpPr>
            <p:spPr>
              <a:xfrm>
                <a:off x="10885919" y="4073994"/>
                <a:ext cx="1242733" cy="6273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D719730-6C5E-FC42-A826-87818B0F5D62}"/>
                  </a:ext>
                </a:extLst>
              </p:cNvPr>
              <p:cNvCxnSpPr>
                <a:cxnSpLocks/>
                <a:stCxn id="37" idx="3"/>
                <a:endCxn id="39" idx="0"/>
              </p:cNvCxnSpPr>
              <p:nvPr/>
            </p:nvCxnSpPr>
            <p:spPr>
              <a:xfrm flipH="1">
                <a:off x="11148467" y="4073994"/>
                <a:ext cx="1234393" cy="6273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7A2CAB7-5C09-CB46-8373-5B95BC6961BE}"/>
                    </a:ext>
                  </a:extLst>
                </p:cNvPr>
                <p:cNvSpPr txBox="1"/>
                <p:nvPr/>
              </p:nvSpPr>
              <p:spPr>
                <a:xfrm>
                  <a:off x="5903479" y="2610594"/>
                  <a:ext cx="1330364" cy="90640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𝐺</m:t>
                            </m:r>
                          </m:e>
                          <m:sup>
                            <m:r>
                              <m:rPr>
                                <m:sty m:val="p"/>
                              </m:rPr>
                              <a:rPr lang="en-US" sz="2400" b="0" i="0" smtClean="0">
                                <a:latin typeface="Cambria Math" panose="02040503050406030204" pitchFamily="18" charset="0"/>
                              </a:rPr>
                              <m:t>pd</m:t>
                            </m:r>
                          </m:sup>
                        </m:sSup>
                      </m:oMath>
                    </m:oMathPara>
                  </a14:m>
                  <a:endParaRPr lang="en-US" sz="2400" dirty="0"/>
                </a:p>
                <a:p>
                  <a:pPr algn="ctr">
                    <a:spcBef>
                      <a:spcPts val="300"/>
                    </a:spcBef>
                  </a:pPr>
                  <a14:m>
                    <m:oMath xmlns:m="http://schemas.openxmlformats.org/officeDocument/2006/math">
                      <m:d>
                        <m:dPr>
                          <m:ctrlPr>
                            <a:rPr lang="en-US" sz="1400" i="1">
                              <a:latin typeface="Cambria Math" panose="02040503050406030204" pitchFamily="18" charset="0"/>
                            </a:rPr>
                          </m:ctrlPr>
                        </m:dPr>
                        <m:e>
                          <m:m>
                            <m:mPr>
                              <m:mcs>
                                <m:mc>
                                  <m:mcPr>
                                    <m:count m:val="1"/>
                                    <m:mcJc m:val="center"/>
                                  </m:mcPr>
                                </m:mc>
                              </m:mcs>
                              <m:ctrlPr>
                                <a:rPr lang="en-US" sz="1400" i="1">
                                  <a:latin typeface="Cambria Math" panose="02040503050406030204" pitchFamily="18" charset="0"/>
                                </a:rPr>
                              </m:ctrlPr>
                            </m:mPr>
                            <m:mr>
                              <m:e>
                                <m:r>
                                  <m:rPr>
                                    <m:sty m:val="p"/>
                                  </m:rPr>
                                  <a:rPr lang="en-US" sz="1400" b="0" i="0" smtClean="0">
                                    <a:latin typeface="Cambria Math" panose="02040503050406030204" pitchFamily="18" charset="0"/>
                                  </a:rPr>
                                  <m:t>parameter</m:t>
                                </m:r>
                              </m:e>
                            </m:mr>
                            <m:mr>
                              <m:e>
                                <m:r>
                                  <m:rPr>
                                    <m:sty m:val="p"/>
                                  </m:rPr>
                                  <a:rPr lang="en-US" sz="1400">
                                    <a:latin typeface="Cambria Math" panose="02040503050406030204" pitchFamily="18" charset="0"/>
                                  </a:rPr>
                                  <m:t>dependence</m:t>
                                </m:r>
                              </m:e>
                            </m:mr>
                          </m:m>
                        </m:e>
                      </m:d>
                    </m:oMath>
                  </a14:m>
                  <a:r>
                    <a:rPr lang="en-US" sz="1400" dirty="0"/>
                    <a:t> </a:t>
                  </a:r>
                </a:p>
              </p:txBody>
            </p:sp>
          </mc:Choice>
          <mc:Fallback xmlns="">
            <p:sp>
              <p:nvSpPr>
                <p:cNvPr id="55" name="TextBox 54">
                  <a:extLst>
                    <a:ext uri="{FF2B5EF4-FFF2-40B4-BE49-F238E27FC236}">
                      <a16:creationId xmlns:a16="http://schemas.microsoft.com/office/drawing/2014/main" id="{17A2CAB7-5C09-CB46-8373-5B95BC6961BE}"/>
                    </a:ext>
                  </a:extLst>
                </p:cNvPr>
                <p:cNvSpPr txBox="1">
                  <a:spLocks noRot="1" noChangeAspect="1" noMove="1" noResize="1" noEditPoints="1" noAdjustHandles="1" noChangeArrowheads="1" noChangeShapeType="1" noTextEdit="1"/>
                </p:cNvSpPr>
                <p:nvPr/>
              </p:nvSpPr>
              <p:spPr>
                <a:xfrm>
                  <a:off x="5903479" y="2610594"/>
                  <a:ext cx="1330364" cy="906402"/>
                </a:xfrm>
                <a:prstGeom prst="rect">
                  <a:avLst/>
                </a:prstGeom>
                <a:blipFill>
                  <a:blip r:embed="rId17"/>
                  <a:stretch>
                    <a:fillRect b="-2817"/>
                  </a:stretch>
                </a:blipFill>
              </p:spPr>
              <p:txBody>
                <a:bodyPr/>
                <a:lstStyle/>
                <a:p>
                  <a:r>
                    <a:rPr lang="en-US">
                      <a:noFill/>
                    </a:rPr>
                    <a:t> </a:t>
                  </a:r>
                </a:p>
              </p:txBody>
            </p:sp>
          </mc:Fallback>
        </mc:AlternateContent>
      </p:grpSp>
    </p:spTree>
    <p:extLst>
      <p:ext uri="{BB962C8B-B14F-4D97-AF65-F5344CB8AC3E}">
        <p14:creationId xmlns:p14="http://schemas.microsoft.com/office/powerpoint/2010/main" val="331165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17011</TotalTime>
  <Words>3676</Words>
  <Application>Microsoft Macintosh PowerPoint</Application>
  <PresentationFormat>On-screen Show (16:9)</PresentationFormat>
  <Paragraphs>657</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System Font Regular</vt:lpstr>
      <vt:lpstr>Times New Roman</vt:lpstr>
      <vt:lpstr>Office Theme</vt:lpstr>
      <vt:lpstr>Causal Graphs and  Extended Contextuality</vt:lpstr>
      <vt:lpstr>Probabilistic causal foundations of contextuality</vt:lpstr>
      <vt:lpstr>Whence restrictions on causal effects?</vt:lpstr>
      <vt:lpstr>Extended Contextuality</vt:lpstr>
      <vt:lpstr>Causal model approach to extended contextuality (Jones 2019)</vt:lpstr>
      <vt:lpstr>A no-go theorem for extended contextuality (Jones 2019)</vt:lpstr>
      <vt:lpstr>Varieties of Causal Models</vt:lpstr>
      <vt:lpstr>Motivating example</vt:lpstr>
      <vt:lpstr>G-contextuality (Graph-based contextuality)</vt:lpstr>
      <vt:lpstr>Questions</vt:lpstr>
      <vt:lpstr>Remainder of Talk</vt:lpstr>
      <vt:lpstr>Hidden influence in arbitrary causal models</vt:lpstr>
      <vt:lpstr>Hidden mediating variables</vt:lpstr>
      <vt:lpstr>Graph reduction</vt:lpstr>
      <vt:lpstr>Possible graph structures </vt:lpstr>
      <vt:lpstr>Parameter and outcome dependence, G^(od,pd)</vt:lpstr>
      <vt:lpstr>Parameter and outcome dependence, G^(od,pd)</vt:lpstr>
      <vt:lpstr>Outcome dependence, G^od</vt:lpstr>
      <vt:lpstr>Local hidden influence</vt:lpstr>
      <vt:lpstr>Local hidden influence</vt:lpstr>
      <vt:lpstr>G-contextuality under No Fine-Tuning</vt:lpstr>
      <vt:lpstr>Conclusions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jones</dc:creator>
  <cp:lastModifiedBy>Matt Jones</cp:lastModifiedBy>
  <cp:revision>252</cp:revision>
  <cp:lastPrinted>2019-05-16T22:41:16Z</cp:lastPrinted>
  <dcterms:created xsi:type="dcterms:W3CDTF">2019-05-14T07:49:40Z</dcterms:created>
  <dcterms:modified xsi:type="dcterms:W3CDTF">2021-05-20T12:29:50Z</dcterms:modified>
</cp:coreProperties>
</file>