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1"/>
  </p:sldMasterIdLst>
  <p:notesMasterIdLst>
    <p:notesMasterId r:id="rId49"/>
  </p:notesMasterIdLst>
  <p:handoutMasterIdLst>
    <p:handoutMasterId r:id="rId50"/>
  </p:handoutMasterIdLst>
  <p:sldIdLst>
    <p:sldId id="425" r:id="rId2"/>
    <p:sldId id="426" r:id="rId3"/>
    <p:sldId id="332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3" r:id="rId14"/>
    <p:sldId id="302" r:id="rId15"/>
    <p:sldId id="301" r:id="rId16"/>
    <p:sldId id="305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306" r:id="rId28"/>
    <p:sldId id="307" r:id="rId29"/>
    <p:sldId id="326" r:id="rId30"/>
    <p:sldId id="329" r:id="rId31"/>
    <p:sldId id="328" r:id="rId32"/>
    <p:sldId id="327" r:id="rId33"/>
    <p:sldId id="312" r:id="rId34"/>
    <p:sldId id="313" r:id="rId35"/>
    <p:sldId id="330" r:id="rId36"/>
    <p:sldId id="315" r:id="rId37"/>
    <p:sldId id="316" r:id="rId38"/>
    <p:sldId id="317" r:id="rId39"/>
    <p:sldId id="318" r:id="rId40"/>
    <p:sldId id="331" r:id="rId41"/>
    <p:sldId id="320" r:id="rId42"/>
    <p:sldId id="321" r:id="rId43"/>
    <p:sldId id="322" r:id="rId44"/>
    <p:sldId id="323" r:id="rId45"/>
    <p:sldId id="324" r:id="rId46"/>
    <p:sldId id="428" r:id="rId47"/>
    <p:sldId id="427" r:id="rId48"/>
  </p:sldIdLst>
  <p:sldSz cx="12192000" cy="6858000"/>
  <p:notesSz cx="6831013" cy="91170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DADF"/>
    <a:srgbClr val="1E4E79"/>
    <a:srgbClr val="CDCCFE"/>
    <a:srgbClr val="7D8505"/>
    <a:srgbClr val="90007F"/>
    <a:srgbClr val="8C0004"/>
    <a:srgbClr val="118583"/>
    <a:srgbClr val="063B83"/>
    <a:srgbClr val="0D4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58" autoAdjust="0"/>
  </p:normalViewPr>
  <p:slideViewPr>
    <p:cSldViewPr snapToGrid="0">
      <p:cViewPr varScale="1">
        <p:scale>
          <a:sx n="67" d="100"/>
          <a:sy n="67" d="100"/>
        </p:scale>
        <p:origin x="-104" y="-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Greg Francis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B23700-942D-4A68-B400-E70BC6B63A5B}" type="datetime1">
              <a:rPr lang="en-US" altLang="en-US"/>
              <a:pPr>
                <a:defRPr/>
              </a:pPr>
              <a:t>10/13/19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3BEAC4-7D0F-4E3D-948E-3A3EC6317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81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4213"/>
            <a:ext cx="607536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82274D-4FFC-46ED-A96E-AE6BBA68F95C}" type="datetime1">
              <a:rPr lang="en-US" altLang="en-US"/>
              <a:pPr>
                <a:defRPr/>
              </a:pPr>
              <a:t>10/13/19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98EE21-94C8-4910-A2DD-C21B6E18F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73528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ＭＳ Ｐゴシック" pitchFamily="-111" charset="-128"/>
      </a:defRPr>
    </a:lvl1pPr>
    <a:lvl2pPr marL="742950" indent="-2857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2pPr>
    <a:lvl3pPr marL="11430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3pPr>
    <a:lvl4pPr marL="16002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380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3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73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00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5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26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70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Not for book ppt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7" name="Shape 30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394390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92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27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87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4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85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5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35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44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824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17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265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83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185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631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3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542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49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49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515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101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741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35113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43" name="Shape 99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3336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0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5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4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65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3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D4A592D-62A8-4EB6-927F-F4370D6623BE}"/>
              </a:ext>
            </a:extLst>
          </p:cNvPr>
          <p:cNvSpPr/>
          <p:nvPr/>
        </p:nvSpPr>
        <p:spPr>
          <a:xfrm>
            <a:off x="510118" y="1869018"/>
            <a:ext cx="11135783" cy="20764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 dirty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394" y="1953987"/>
            <a:ext cx="10993549" cy="1990692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0027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A960DDA-B83D-4904-B4E9-A36C3D379C25}"/>
              </a:ext>
            </a:extLst>
          </p:cNvPr>
          <p:cNvCxnSpPr/>
          <p:nvPr/>
        </p:nvCxnSpPr>
        <p:spPr>
          <a:xfrm>
            <a:off x="11713633" y="53234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0D7FFE-8CDA-4F1C-B7E2-75E1A0933A05}"/>
              </a:ext>
            </a:extLst>
          </p:cNvPr>
          <p:cNvSpPr/>
          <p:nvPr/>
        </p:nvSpPr>
        <p:spPr>
          <a:xfrm>
            <a:off x="582085" y="4576234"/>
            <a:ext cx="11027833" cy="465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1"/>
            <a:ext cx="11029615" cy="1497507"/>
          </a:xfrm>
        </p:spPr>
        <p:txBody>
          <a:bodyPr/>
          <a:lstStyle>
            <a:lvl1pPr algn="l">
              <a:defRPr sz="3600" b="0" cap="none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77947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97329-0B24-492E-AE95-A68C0CC53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00" y="169334"/>
            <a:ext cx="11027833" cy="590549"/>
          </a:xfrm>
        </p:spPr>
        <p:txBody>
          <a:bodyPr/>
          <a:lstStyle>
            <a:lvl1pPr>
              <a:defRPr cap="none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4A98A48-D1DE-4AEE-BE0A-BABDDA37FC2A}"/>
              </a:ext>
            </a:extLst>
          </p:cNvPr>
          <p:cNvCxnSpPr>
            <a:cxnSpLocks/>
          </p:cNvCxnSpPr>
          <p:nvPr userDrawn="1"/>
        </p:nvCxnSpPr>
        <p:spPr>
          <a:xfrm>
            <a:off x="203200" y="702733"/>
            <a:ext cx="1178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94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/>
          </p:cNvPr>
          <p:cNvSpPr txBox="1">
            <a:spLocks/>
          </p:cNvSpPr>
          <p:nvPr userDrawn="1"/>
        </p:nvSpPr>
        <p:spPr>
          <a:xfrm>
            <a:off x="23284" y="135467"/>
            <a:ext cx="11233149" cy="5672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US" sz="2400" dirty="0"/>
          </a:p>
        </p:txBody>
      </p:sp>
      <p:cxnSp>
        <p:nvCxnSpPr>
          <p:cNvPr id="5" name="Straight Connector 4">
            <a:extLst/>
          </p:cNvPr>
          <p:cNvCxnSpPr>
            <a:cxnSpLocks/>
          </p:cNvCxnSpPr>
          <p:nvPr userDrawn="1"/>
        </p:nvCxnSpPr>
        <p:spPr>
          <a:xfrm>
            <a:off x="203200" y="702733"/>
            <a:ext cx="1178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/>
          <a:lstStyle>
            <a:lvl1pPr marL="0" marR="0" lvl="0" indent="0" algn="ctr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41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2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FC1E11-838A-454A-99F1-3F21F1A2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85" y="704851"/>
            <a:ext cx="11027833" cy="118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9936FC-9BB5-4A82-AD3C-CD88F31E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085" y="2336800"/>
            <a:ext cx="11027833" cy="3522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28" name="Picture 12">
            <a:extLst>
              <a:ext uri="{FF2B5EF4-FFF2-40B4-BE49-F238E27FC236}">
                <a16:creationId xmlns:a16="http://schemas.microsoft.com/office/drawing/2014/main" xmlns="" id="{00A441BB-21E7-423F-8378-E5D7D4C3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618" y="207433"/>
            <a:ext cx="8043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8F6DE8B-26B3-4FEE-BDB3-D61BCC9CB3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79633"/>
            <a:ext cx="1261533" cy="3661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97F96ABC-BDBB-4197-A4C0-3BEB4AF2A682}" type="slidenum">
              <a:rPr lang="fr-FR" altLang="fr-FR" sz="1100" b="0">
                <a:solidFill>
                  <a:schemeClr val="accent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pPr algn="r" eaLnBrk="1" hangingPunct="1"/>
              <a:t>‹#›</a:t>
            </a:fld>
            <a:endParaRPr lang="fr-FR" altLang="fr-FR" sz="1200" b="0" dirty="0">
              <a:solidFill>
                <a:schemeClr val="accent1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BB8972F-D11F-4EAC-B47E-0CF9ACB648F6}"/>
              </a:ext>
            </a:extLst>
          </p:cNvPr>
          <p:cNvSpPr txBox="1">
            <a:spLocks/>
          </p:cNvSpPr>
          <p:nvPr userDrawn="1"/>
        </p:nvSpPr>
        <p:spPr>
          <a:xfrm>
            <a:off x="2980268" y="6379633"/>
            <a:ext cx="6227233" cy="366184"/>
          </a:xfrm>
          <a:prstGeom prst="rect">
            <a:avLst/>
          </a:prstGeom>
        </p:spPr>
        <p:txBody>
          <a:bodyPr lIns="91440" tIns="45720" rIns="91440" bIns="4572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Understanding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Statistics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&amp; </a:t>
            </a: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Experimental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Design</a:t>
            </a:r>
            <a:endParaRPr lang="fr-FR" sz="11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9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5" r:id="rId3"/>
    <p:sldLayoutId id="2147483696" r:id="rId4"/>
    <p:sldLayoutId id="2147483697" r:id="rId5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792" indent="-304792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33" kern="1200">
          <a:solidFill>
            <a:schemeClr val="tx2"/>
          </a:solidFill>
          <a:latin typeface="+mn-lt"/>
          <a:ea typeface="+mn-ea"/>
          <a:cs typeface="+mn-cs"/>
        </a:defRPr>
      </a:lvl1pPr>
      <a:lvl2pPr marL="628635" indent="-304792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562" indent="-268811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33" kern="1200">
          <a:solidFill>
            <a:schemeClr val="tx2"/>
          </a:solidFill>
          <a:latin typeface="+mn-lt"/>
          <a:ea typeface="+mn-ea"/>
          <a:cs typeface="+mn-cs"/>
        </a:defRPr>
      </a:lvl3pPr>
      <a:lvl4pPr marL="1240336" indent="-232828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0160" indent="-232828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F33487-4D04-4BEE-AD79-887699B13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11" y="1953987"/>
            <a:ext cx="8662736" cy="1703613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UNDERSTANDING STATISTICS &amp; EXPERIMENTAL DESIGN</a:t>
            </a:r>
            <a:endParaRPr lang="fr-FR" cap="none" dirty="0"/>
          </a:p>
        </p:txBody>
      </p:sp>
    </p:spTree>
    <p:extLst>
      <p:ext uri="{BB962C8B-B14F-4D97-AF65-F5344CB8AC3E}">
        <p14:creationId xmlns:p14="http://schemas.microsoft.com/office/powerpoint/2010/main" val="299063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Is Bias A Problem For Important Findings?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754063" y="1020763"/>
            <a:ext cx="11437937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We might not care so much about bias if it is for effects that matter very little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We can explore bias in “important” findings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We can explore bias in “prominent” journals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call the analysis the “Test for Excess Success” (TES)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This generalizes what we discussed last time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Do not have to do a meta-analysis of reported studies to compute power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Use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post hoc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(observed) power estimates (carefully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E1E15B-D64D-412C-A536-3220DB1EFDF7}" type="slidenum">
              <a:rPr lang="en-US" altLang="en-US">
                <a:solidFill>
                  <a:schemeClr val="bg1"/>
                </a:solidFill>
              </a:rPr>
              <a:pPr/>
              <a:t>10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Dias &amp; Ressler (2014)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07963" y="1020763"/>
            <a:ext cx="11984037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“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Parental olfactory experience influences behavior and neural structure in subsequent generations,”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Nature Neuroscience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Experiment in Figure 1a is representative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Male mice subjected to fear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conditioning in the presence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of the odor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acetophenone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Their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offspring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exhibited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significantly enhanced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sensitivity to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acetophenone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>
              <a:lnSpc>
                <a:spcPct val="115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Compared to the offspring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of unconditioned controls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=16,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=13,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=2.123,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=.043,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g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=0.770, power=0.512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586C47-73B8-4B00-9A7A-E00639FDADFA}" type="slidenum">
              <a:rPr lang="en-US" altLang="en-US">
                <a:solidFill>
                  <a:schemeClr val="bg1"/>
                </a:solidFill>
              </a:rPr>
              <a:pPr/>
              <a:t>11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82" y="2395331"/>
            <a:ext cx="5027986" cy="33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B49D74-FAC7-4F86-8647-E5A9ABC3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 &amp; Ressler (2014)</a:t>
            </a:r>
            <a:endParaRPr lang="fr-FR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85059" y="1020763"/>
            <a:ext cx="549910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All the experiments were successful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Probability of all 10 experiments being successful is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=.023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Indicates the results seem “too good to be true”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Researchers should be skeptical about  the results and/or the conclusions</a:t>
            </a:r>
          </a:p>
          <a:p>
            <a:pPr lvl="1"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 lvl="1">
              <a:lnSpc>
                <a:spcPct val="110000"/>
              </a:lnSpc>
            </a:pPr>
            <a:endParaRPr lang="en-US" altLang="en-US" dirty="0"/>
          </a:p>
        </p:txBody>
      </p:sp>
      <p:sp>
        <p:nvSpPr>
          <p:cNvPr id="2771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962692-F4A4-400E-A1B8-4D23511B9BB7}" type="slidenum">
              <a:rPr lang="en-US" altLang="en-US">
                <a:solidFill>
                  <a:schemeClr val="bg1"/>
                </a:solidFill>
              </a:rPr>
              <a:pPr/>
              <a:t>12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7122"/>
              </p:ext>
            </p:extLst>
          </p:nvPr>
        </p:nvGraphicFramePr>
        <p:xfrm>
          <a:off x="6672135" y="784785"/>
          <a:ext cx="5065574" cy="560277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47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2337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Exp.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61" marR="91461" marT="45716" marB="45716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Sample sizes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Reported Inference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Probability of success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5" marR="685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1a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16, 13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0.512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1b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7, 9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μ1=μ2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0.908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581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1c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11, 13, 19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μ2≠μ3,</a:t>
                      </a:r>
                      <a:endParaRPr kumimoji="0" lang="en-US" altLang="en-US" sz="1800" u="none" strike="noStrike" cap="none" normalizeH="0" baseline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 ≥μ3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0.662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499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1d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10, 11, 8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μ1=μ2, μ2≠μ3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0.712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2a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16, 16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0.663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2b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16, 16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0.928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8, 12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0.675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8, 11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0.545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355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5a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13, 16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2499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5b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4, 7, 6, 5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μ3≠μ4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0.775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701" marR="12701" marT="1270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7E7BA-A6E5-4BB8-9D9E-25A584A7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 &amp; Ressler (2014)</a:t>
            </a:r>
            <a:endParaRPr lang="fr-FR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97974" y="860425"/>
            <a:ext cx="116792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Further support provided by 12 neuroanatomy studies (staining of olfactory bulb for areas sensitive to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acetophenone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experiment in Figure 3g is representative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Group 1: Control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Group 2: Offspring from male mice subjected to fear conditioning in the presence of the odor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acetophenone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Group 3: Offspring from male mice subjected to fear conditioning in the presence of the odor propanol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Three tests reported as being important (post hoc power)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ANOVA (0.999)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</a:t>
            </a:r>
            <a:r>
              <a:rPr lang="el-GR" alt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≠μ</a:t>
            </a:r>
            <a:r>
              <a:rPr lang="el-GR" alt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(0.999)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</a:t>
            </a:r>
            <a:r>
              <a:rPr lang="el-GR" alt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≠μ</a:t>
            </a:r>
            <a:r>
              <a:rPr lang="el-GR" alt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(0.782)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Joint success (0.782)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63A203-62A8-4E43-A6AA-F33E01BBF0F7}" type="slidenum">
              <a:rPr lang="en-US" altLang="en-US">
                <a:solidFill>
                  <a:schemeClr val="bg1"/>
                </a:solidFill>
              </a:rPr>
              <a:pPr/>
              <a:t>13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31" y="3761864"/>
            <a:ext cx="3107131" cy="277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D68C8-B532-42CD-B39E-E67BE597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 &amp; Ressler (2014)</a:t>
            </a:r>
            <a:endParaRPr lang="fr-FR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4852" y="1020763"/>
            <a:ext cx="5563185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Probability of all 12 neuroanatomy experiments being successful is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=.189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This is above the criterion (.1)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Researchers do not need to be skeptical about the results and/or the conclusions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 lvl="1">
              <a:lnSpc>
                <a:spcPct val="110000"/>
              </a:lnSpc>
            </a:pPr>
            <a:endParaRPr lang="en-US" altLang="en-US" dirty="0"/>
          </a:p>
        </p:txBody>
      </p:sp>
      <p:sp>
        <p:nvSpPr>
          <p:cNvPr id="3182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5BD37D-0143-446D-8525-1A1AF69AA0E5}" type="slidenum">
              <a:rPr lang="en-US" altLang="en-US">
                <a:solidFill>
                  <a:schemeClr val="bg1"/>
                </a:solidFill>
              </a:rPr>
              <a:pPr/>
              <a:t>14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06080"/>
              </p:ext>
            </p:extLst>
          </p:nvPr>
        </p:nvGraphicFramePr>
        <p:xfrm>
          <a:off x="6023113" y="901701"/>
          <a:ext cx="5565912" cy="549382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71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1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1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14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792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Exp.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55" marR="91455" marT="45696" marB="45696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Sample sizes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1" marR="68591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Reported Inference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1" marR="68591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Probability of success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91" marR="68591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21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3g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38, 38, 18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μ2≠μ3</a:t>
                      </a:r>
                      <a:endParaRPr kumimoji="0" lang="el-GR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0.782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21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3h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31, 40, 16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μ2≠μ3</a:t>
                      </a:r>
                      <a:endParaRPr kumimoji="0" lang="el-GR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≈1.00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21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3i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6, 6, 4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μ2≠μ3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0.998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4g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7, 8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4h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6, 10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0.974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23, 16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0.973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4j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16, 19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≈1.00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5968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5g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6, 4, 5, 3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μ1≠μ2, μ3≠μ4, μ1=μ3 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0.892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1213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5h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4, 3, 8, 4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ANOVA, μ3≠μ4, μ1=μ3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0.824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6a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12, 10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0.574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6c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12, 10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μ1=μ2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0.901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63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Figure 6e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8, 8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μ1≠μ2</a:t>
                      </a:r>
                      <a:endParaRPr kumimoji="0" lang="el-G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0.681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700" marR="12700" marT="1269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BC68C-5847-40F1-9F27-F9B518D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 &amp; Ressler (2014)</a:t>
            </a:r>
            <a:endParaRPr lang="fr-FR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25693" y="1019175"/>
            <a:ext cx="114379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Success for the theory about epigenetics required both the behavioral and neuroanatomy findings to be successful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Probability of all 22 experiments being successful is 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(Behavior) x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(Neuroanatomy) 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 0.023 x 0.189 = 0.004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Indicates the results seem “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too good to be true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Francis (2014) “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Too Much Success for Recent Groundbreaking Epigenetic Experiments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000" i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Genetics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DE6590-AA4B-495B-AA7E-8928CD3D74B5}" type="slidenum">
              <a:rPr lang="en-US" altLang="en-US">
                <a:solidFill>
                  <a:schemeClr val="bg1"/>
                </a:solidFill>
              </a:rPr>
              <a:pPr/>
              <a:t>15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EC6C34-FA5B-4D63-BC20-3843A392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 &amp; Ressler (2014)</a:t>
            </a:r>
            <a:endParaRPr lang="fr-FR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36969" y="1019175"/>
            <a:ext cx="11437937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Reply by Dias and Ressler (2014):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we have now replicated these effects multiple times within our laboratory with multiple colleagues as blinded scorers, and we fully stand by our initial observations.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More successful replication only makes their results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less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believable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It is not clear if they “stand by” the magnitude of the reported effects or by the rate of reported replication (100%)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These two aspects of the report are in conflict so it is difficult to stand by both findings</a:t>
            </a: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B77559-A524-4541-B096-3272A54D016B}" type="slidenum">
              <a:rPr lang="en-US" altLang="en-US">
                <a:solidFill>
                  <a:schemeClr val="bg1"/>
                </a:solidFill>
              </a:rPr>
              <a:pPr/>
              <a:t>16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3" y="298451"/>
            <a:ext cx="9550400" cy="7461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Cognitive neuroscience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989013"/>
            <a:ext cx="10473267" cy="1225550"/>
          </a:xfrm>
        </p:spPr>
        <p:txBody>
          <a:bodyPr/>
          <a:lstStyle/>
          <a:p>
            <a:pPr lvl="1">
              <a:lnSpc>
                <a:spcPct val="115000"/>
              </a:lnSpc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3" name="Picture 2" descr="Screen Shot 2019-02-06 at 4.19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12192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92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3" y="298451"/>
            <a:ext cx="9550400" cy="7461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Nasal Rhythm and memory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989013"/>
            <a:ext cx="10473267" cy="122555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There’s a bunch of EEG recordings with analyses that are (for me) impossible to evaluate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The gist is that oscillations in limbic areas (hippocampus, amygdala) are entrained by nasal breathing, not oral breathing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Let’s suppose these studies are flawless</a:t>
            </a:r>
          </a:p>
        </p:txBody>
      </p:sp>
      <p:pic>
        <p:nvPicPr>
          <p:cNvPr id="2" name="Picture 1" descr="Screen Shot 2019-02-06 at 4.26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1" y="2943226"/>
            <a:ext cx="6635749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9-02-06 at 4.27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" y="2867025"/>
            <a:ext cx="5513916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9-02-06 at 4.27.3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17" y="2652713"/>
            <a:ext cx="3774016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9-02-06 at 4.27.5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84" y="2805113"/>
            <a:ext cx="39624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6CEC6C34-FA5B-4D63-BC20-3843A392547E}"/>
              </a:ext>
            </a:extLst>
          </p:cNvPr>
          <p:cNvSpPr txBox="1">
            <a:spLocks/>
          </p:cNvSpPr>
          <p:nvPr/>
        </p:nvSpPr>
        <p:spPr>
          <a:xfrm>
            <a:off x="165100" y="169334"/>
            <a:ext cx="11027833" cy="590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Gill Sans MT" panose="020B0502020104020203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94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3" y="298451"/>
            <a:ext cx="9550400" cy="7461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Nasal Rhythm and memory</a:t>
            </a:r>
          </a:p>
        </p:txBody>
      </p:sp>
      <p:sp>
        <p:nvSpPr>
          <p:cNvPr id="45058" name="Rectangle 3"/>
          <p:cNvSpPr txBox="1">
            <a:spLocks noChangeArrowheads="1"/>
          </p:cNvSpPr>
          <p:nvPr/>
        </p:nvSpPr>
        <p:spPr bwMode="auto">
          <a:xfrm>
            <a:off x="719667" y="989013"/>
            <a:ext cx="1047326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800">
                <a:ea typeface="ＭＳ Ｐゴシック" charset="0"/>
                <a:cs typeface="ＭＳ Ｐゴシック" charset="0"/>
              </a:rPr>
              <a:t>Experiment 1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800">
                <a:ea typeface="ＭＳ Ｐゴシック" charset="0"/>
                <a:cs typeface="ＭＳ Ｐゴシック" charset="0"/>
              </a:rPr>
              <a:t>Respiratory phase modulates fear-related response times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800">
                <a:ea typeface="ＭＳ Ｐゴシック" charset="0"/>
                <a:cs typeface="ＭＳ Ｐゴシック" charset="0"/>
              </a:rPr>
              <a:t>Subject classify faces as “surprised” or “fearful”</a:t>
            </a:r>
          </a:p>
        </p:txBody>
      </p:sp>
      <p:pic>
        <p:nvPicPr>
          <p:cNvPr id="45059" name="Picture 2" descr="Screen Shot 2019-02-06 at 4.38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88"/>
            <a:ext cx="121920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35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309"/>
          <p:cNvSpPr txBox="1">
            <a:spLocks noChangeArrowheads="1"/>
          </p:cNvSpPr>
          <p:nvPr/>
        </p:nvSpPr>
        <p:spPr bwMode="auto">
          <a:xfrm>
            <a:off x="203200" y="64168"/>
            <a:ext cx="5725584" cy="8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 panose="020B0604020202020204" charset="0"/>
              </a:rPr>
              <a:t>Content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209551" y="865718"/>
            <a:ext cx="11772900" cy="512656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/>
          <a:lstStyle/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Basic Probability Theory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Signal Detection Theory (SDT)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SDT and Statistics I and II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Statistics in a nutshell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Multiple Testing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ANOVA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Experimental Design &amp; Statistics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Correlations &amp; PCA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Basics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Too good to be true</a:t>
            </a: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How big a problem is publication bias? </a:t>
            </a:r>
            <a:endParaRPr lang="en-US" altLang="en-US" sz="2000" dirty="0">
              <a:solidFill>
                <a:schemeClr val="accent5"/>
              </a:solidFill>
              <a:latin typeface="Calibri" panose="020F0502020204030204" pitchFamily="34" charset="0"/>
              <a:ea typeface="Open Sans" panose="020B0604020202020204" charset="0"/>
              <a:cs typeface="Calibri" panose="020F0502020204030204" pitchFamily="34" charset="0"/>
              <a:sym typeface="Open Sans"/>
            </a:endParaRPr>
          </a:p>
          <a:p>
            <a:pPr marL="609585" indent="-463284">
              <a:lnSpc>
                <a:spcPct val="95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Open Sans"/>
              <a:buAutoNum type="arabicPeriod"/>
              <a:defRPr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What do we do now? </a:t>
            </a:r>
          </a:p>
        </p:txBody>
      </p:sp>
    </p:spTree>
    <p:extLst>
      <p:ext uri="{BB962C8B-B14F-4D97-AF65-F5344CB8AC3E}">
        <p14:creationId xmlns:p14="http://schemas.microsoft.com/office/powerpoint/2010/main" val="242818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3" y="298451"/>
            <a:ext cx="9550400" cy="7461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Nasal Rhythm and memory</a:t>
            </a:r>
          </a:p>
        </p:txBody>
      </p:sp>
      <p:sp>
        <p:nvSpPr>
          <p:cNvPr id="47106" name="Rectangle 3"/>
          <p:cNvSpPr txBox="1">
            <a:spLocks noChangeArrowheads="1"/>
          </p:cNvSpPr>
          <p:nvPr/>
        </p:nvSpPr>
        <p:spPr bwMode="auto">
          <a:xfrm>
            <a:off x="719667" y="989013"/>
            <a:ext cx="1047326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800">
                <a:ea typeface="ＭＳ Ｐゴシック" charset="0"/>
                <a:cs typeface="ＭＳ Ｐゴシック" charset="0"/>
              </a:rPr>
              <a:t>Experiment 1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800">
                <a:ea typeface="ＭＳ Ｐゴシック" charset="0"/>
                <a:cs typeface="ＭＳ Ｐゴシック" charset="0"/>
              </a:rPr>
              <a:t>Significant effect of fear for inhaling versus exhaling for nasal breathing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800">
                <a:ea typeface="ＭＳ Ｐゴシック" charset="0"/>
                <a:cs typeface="ＭＳ Ｐゴシック" charset="0"/>
              </a:rPr>
              <a:t>Interaction of fear for inhaling versus exhaling for nasal/oral breathing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800">
                <a:ea typeface="ＭＳ Ｐゴシック" charset="0"/>
                <a:cs typeface="ＭＳ Ｐゴシック" charset="0"/>
              </a:rPr>
              <a:t>Nothing for surprise faces (predicted null)</a:t>
            </a:r>
          </a:p>
        </p:txBody>
      </p:sp>
      <p:pic>
        <p:nvPicPr>
          <p:cNvPr id="47107" name="Picture 1" descr="Screen Shot 2019-02-06 at 4.39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67" y="2763838"/>
            <a:ext cx="719666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287184" y="6189663"/>
            <a:ext cx="742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N=21</a:t>
            </a: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7107767" y="6181725"/>
            <a:ext cx="742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280727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3" y="298451"/>
            <a:ext cx="9550400" cy="7461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Nasal Rhythm and memory</a:t>
            </a:r>
          </a:p>
        </p:txBody>
      </p:sp>
      <p:sp>
        <p:nvSpPr>
          <p:cNvPr id="49154" name="Rectangle 3"/>
          <p:cNvSpPr txBox="1">
            <a:spLocks noChangeArrowheads="1"/>
          </p:cNvSpPr>
          <p:nvPr/>
        </p:nvSpPr>
        <p:spPr bwMode="auto">
          <a:xfrm>
            <a:off x="768351" y="1050925"/>
            <a:ext cx="1047326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>
                <a:ea typeface="ＭＳ Ｐゴシック" charset="0"/>
                <a:cs typeface="ＭＳ Ｐゴシック" charset="0"/>
              </a:rPr>
              <a:t>Experiment 1: </a:t>
            </a:r>
            <a:r>
              <a:rPr lang="en-US" sz="2000" b="1">
                <a:ea typeface="ＭＳ Ｐゴシック" charset="0"/>
                <a:cs typeface="ＭＳ Ｐゴシック" charset="0"/>
              </a:rPr>
              <a:t>Lots</a:t>
            </a:r>
            <a:r>
              <a:rPr lang="en-US" sz="2000">
                <a:ea typeface="ＭＳ Ｐゴシック" charset="0"/>
                <a:cs typeface="ＭＳ Ｐゴシック" charset="0"/>
              </a:rPr>
              <a:t> of other tests</a:t>
            </a:r>
          </a:p>
        </p:txBody>
      </p:sp>
      <p:pic>
        <p:nvPicPr>
          <p:cNvPr id="49155" name="Picture 2" descr="Screen Shot 2019-02-06 at 4.43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1738314"/>
            <a:ext cx="51689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Screen Shot 2019-02-06 at 4.43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01826"/>
            <a:ext cx="5647267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6595533" y="5186364"/>
            <a:ext cx="3912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Subjects to tests ratio is: 38/14 = 2.7</a:t>
            </a:r>
          </a:p>
        </p:txBody>
      </p:sp>
    </p:spTree>
    <p:extLst>
      <p:ext uri="{BB962C8B-B14F-4D97-AF65-F5344CB8AC3E}">
        <p14:creationId xmlns:p14="http://schemas.microsoft.com/office/powerpoint/2010/main" val="111141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125414"/>
            <a:ext cx="9550400" cy="7461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Nasal Rhythm and memory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989013"/>
            <a:ext cx="10473267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en-US" sz="2200" i="1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38451" y="3340101"/>
          <a:ext cx="8128000" cy="333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6589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marT="45737" marB="45737"/>
                </a:tc>
              </a:tr>
              <a:tr h="370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Nasal, fear: inhale vs. exhale  0.73096 </a:t>
                      </a:r>
                    </a:p>
                  </a:txBody>
                  <a:tcPr marL="121920" marR="121920" marT="45737" marB="45737"/>
                </a:tc>
              </a:tr>
              <a:tr h="370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Nasal, surprise: inhale vs. exhale (</a:t>
                      </a:r>
                      <a:r>
                        <a:rPr lang="en-US" sz="1800" i="1" dirty="0" smtClean="0"/>
                        <a:t>predicted null</a:t>
                      </a:r>
                      <a:r>
                        <a:rPr lang="en-US" sz="1800" dirty="0" smtClean="0"/>
                        <a:t>) 0.95141 </a:t>
                      </a:r>
                    </a:p>
                  </a:txBody>
                  <a:tcPr marL="121920" marR="121920" marT="45737" marB="45737"/>
                </a:tc>
              </a:tr>
              <a:tr h="370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Oral, fear: inhale vs. exhale (</a:t>
                      </a:r>
                      <a:r>
                        <a:rPr lang="en-US" sz="1800" i="1" dirty="0" smtClean="0"/>
                        <a:t>predicted null</a:t>
                      </a:r>
                      <a:r>
                        <a:rPr lang="en-US" sz="1800" dirty="0" smtClean="0"/>
                        <a:t>) 0.6118 </a:t>
                      </a:r>
                    </a:p>
                  </a:txBody>
                  <a:tcPr marL="121920" marR="121920" marT="45737" marB="45737"/>
                </a:tc>
              </a:tr>
              <a:tr h="370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Oral, surprise: inhale vs. exhale (</a:t>
                      </a:r>
                      <a:r>
                        <a:rPr lang="en-US" sz="1800" i="1" dirty="0" smtClean="0"/>
                        <a:t>predicted null</a:t>
                      </a:r>
                      <a:r>
                        <a:rPr lang="en-US" sz="1800" dirty="0" smtClean="0"/>
                        <a:t>) 0.63351 </a:t>
                      </a:r>
                    </a:p>
                  </a:txBody>
                  <a:tcPr marL="121920" marR="121920" marT="45737" marB="45737"/>
                </a:tc>
              </a:tr>
              <a:tr h="370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Three way interaction 0.87168 </a:t>
                      </a:r>
                    </a:p>
                  </a:txBody>
                  <a:tcPr marL="121920" marR="121920" marT="45737" marB="45737"/>
                </a:tc>
              </a:tr>
              <a:tr h="370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Two way interaction (fear) 0.84827 </a:t>
                      </a:r>
                    </a:p>
                  </a:txBody>
                  <a:tcPr marL="121920" marR="121920" marT="45737" marB="45737"/>
                </a:tc>
              </a:tr>
              <a:tr h="370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Main effect of breath passage 0.53355 </a:t>
                      </a:r>
                    </a:p>
                  </a:txBody>
                  <a:tcPr marL="121920" marR="121920" marT="45737" marB="45737"/>
                </a:tc>
              </a:tr>
              <a:tr h="370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Two way interaction (surprise), </a:t>
                      </a:r>
                      <a:r>
                        <a:rPr lang="en-US" sz="1800" i="1" dirty="0" smtClean="0"/>
                        <a:t>predicted null </a:t>
                      </a:r>
                      <a:r>
                        <a:rPr lang="en-US" sz="1800" dirty="0" smtClean="0"/>
                        <a:t>0.70843 </a:t>
                      </a:r>
                      <a:endParaRPr lang="en-US" sz="1800" dirty="0"/>
                    </a:p>
                  </a:txBody>
                  <a:tcPr marL="121920" marR="121920" marT="45737" marB="45737"/>
                </a:tc>
              </a:tr>
            </a:tbl>
          </a:graphicData>
        </a:graphic>
      </p:graphicFrame>
      <p:sp>
        <p:nvSpPr>
          <p:cNvPr id="51225" name="Rectangle 3"/>
          <p:cNvSpPr txBox="1">
            <a:spLocks noChangeArrowheads="1"/>
          </p:cNvSpPr>
          <p:nvPr/>
        </p:nvSpPr>
        <p:spPr bwMode="auto">
          <a:xfrm>
            <a:off x="719667" y="766763"/>
            <a:ext cx="1027853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>
                <a:ea typeface="ＭＳ Ｐゴシック" charset="0"/>
                <a:cs typeface="ＭＳ Ｐゴシック" charset="0"/>
              </a:rPr>
              <a:t>Experiment 1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>
                <a:ea typeface="ＭＳ Ｐゴシック" charset="0"/>
                <a:cs typeface="ＭＳ Ｐゴシック" charset="0"/>
              </a:rPr>
              <a:t>Suppose the effects were real and the experiment accurately measured the means, standard deviations, and correlations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>
                <a:ea typeface="ＭＳ Ｐゴシック" charset="0"/>
                <a:cs typeface="ＭＳ Ｐゴシック" charset="0"/>
              </a:rPr>
              <a:t>What are the odds a study like this would produce significant/non-significant outcomes?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>
                <a:ea typeface="ＭＳ Ｐゴシック" charset="0"/>
                <a:cs typeface="ＭＳ Ｐゴシック" charset="0"/>
              </a:rPr>
              <a:t>Simulated experiments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19018" y="2033588"/>
            <a:ext cx="3534833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The probability of a random sample producing success for </a:t>
            </a:r>
            <a:r>
              <a:rPr lang="en-US" sz="1800" b="1"/>
              <a:t>all</a:t>
            </a:r>
            <a:r>
              <a:rPr lang="en-US" sz="1800"/>
              <a:t> of these tests is only  0.099!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0685" y="4097338"/>
            <a:ext cx="3534833" cy="923330"/>
          </a:xfrm>
          <a:prstGeom prst="rect">
            <a:avLst/>
          </a:prstGeom>
          <a:solidFill>
            <a:srgbClr val="FFF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Including tests for another, control, sample brings the probability down to 0.08!</a:t>
            </a:r>
          </a:p>
        </p:txBody>
      </p:sp>
    </p:spTree>
    <p:extLst>
      <p:ext uri="{BB962C8B-B14F-4D97-AF65-F5344CB8AC3E}">
        <p14:creationId xmlns:p14="http://schemas.microsoft.com/office/powerpoint/2010/main" val="17198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3" y="298451"/>
            <a:ext cx="9550400" cy="7461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Nasal Rhythm and memory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733" y="989013"/>
            <a:ext cx="10473267" cy="12255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en-US" sz="2200">
                <a:latin typeface="Arial" charset="0"/>
                <a:ea typeface="MS PGothic" charset="0"/>
              </a:rPr>
              <a:t>Experiment 2</a:t>
            </a:r>
          </a:p>
          <a:p>
            <a:pPr>
              <a:lnSpc>
                <a:spcPct val="115000"/>
              </a:lnSpc>
            </a:pPr>
            <a:r>
              <a:rPr lang="en-US" sz="2200">
                <a:latin typeface="Arial" charset="0"/>
                <a:ea typeface="MS PGothic" charset="0"/>
              </a:rPr>
              <a:t>Respiratory phase modulates recognition memory</a:t>
            </a:r>
            <a:endParaRPr lang="en-US" sz="2200" i="1">
              <a:latin typeface="Arial" charset="0"/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latin typeface="Arial" charset="0"/>
                <a:ea typeface="MS PGothic" charset="0"/>
              </a:rPr>
              <a:t>Better memory for objects encoded or retrieved during inhaling compared to exhaling</a:t>
            </a:r>
            <a:endParaRPr lang="en-US" sz="1800">
              <a:latin typeface="Arial" charset="0"/>
              <a:ea typeface="MS PGothic" charset="0"/>
            </a:endParaRPr>
          </a:p>
          <a:p>
            <a:pPr lvl="1">
              <a:lnSpc>
                <a:spcPct val="110000"/>
              </a:lnSpc>
            </a:pPr>
            <a:endParaRPr lang="en-US" sz="1800">
              <a:latin typeface="Arial" charset="0"/>
              <a:ea typeface="MS PGothic" charset="0"/>
            </a:endParaRPr>
          </a:p>
        </p:txBody>
      </p:sp>
      <p:pic>
        <p:nvPicPr>
          <p:cNvPr id="53251" name="Picture 1" descr="Screen Shot 2019-02-06 at 4.5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4" y="2879725"/>
            <a:ext cx="1175173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49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3" y="298451"/>
            <a:ext cx="9550400" cy="7461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Nasal Rhythm and memory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733" y="989013"/>
            <a:ext cx="10473267" cy="122555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1800" dirty="0">
                <a:latin typeface="Arial" charset="0"/>
                <a:ea typeface="MS PGothic" charset="0"/>
              </a:rPr>
              <a:t>Experiment 2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latin typeface="Arial" charset="0"/>
                <a:ea typeface="MS PGothic" charset="0"/>
              </a:rPr>
              <a:t>Respiratory phase modulates recognition memory</a:t>
            </a:r>
            <a:endParaRPr lang="en-US" sz="1800" i="1" dirty="0">
              <a:latin typeface="Arial" charset="0"/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latin typeface="Arial" charset="0"/>
                <a:ea typeface="MS PGothic" charset="0"/>
              </a:rPr>
              <a:t>Better memory for objects encoded or retrieved during inhaling compared to exhaling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latin typeface="Arial" charset="0"/>
                <a:ea typeface="MS PGothic" charset="0"/>
              </a:rPr>
              <a:t>Lots of tests!</a:t>
            </a:r>
            <a:endParaRPr lang="en-US" sz="1400" dirty="0">
              <a:latin typeface="Arial" charset="0"/>
              <a:ea typeface="MS PGothic" charset="0"/>
            </a:endParaRPr>
          </a:p>
          <a:p>
            <a:pPr lvl="1">
              <a:lnSpc>
                <a:spcPct val="110000"/>
              </a:lnSpc>
            </a:pPr>
            <a:endParaRPr lang="en-US" sz="1400" dirty="0">
              <a:latin typeface="Arial" charset="0"/>
              <a:ea typeface="MS PGothic" charset="0"/>
            </a:endParaRPr>
          </a:p>
        </p:txBody>
      </p:sp>
      <p:pic>
        <p:nvPicPr>
          <p:cNvPr id="55299" name="Picture 4" descr="Screen Shot 2019-02-06 at 4.5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2368550"/>
            <a:ext cx="767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4028018" y="6251575"/>
            <a:ext cx="725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N=11</a:t>
            </a:r>
          </a:p>
        </p:txBody>
      </p: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8915401" y="6254750"/>
            <a:ext cx="725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N=11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3701" y="3735389"/>
            <a:ext cx="3585633" cy="2031325"/>
          </a:xfrm>
          <a:prstGeom prst="rect">
            <a:avLst/>
          </a:prstGeom>
          <a:solidFill>
            <a:srgbClr val="FFF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Retrieval is affected by breathing in/out</a:t>
            </a:r>
          </a:p>
          <a:p>
            <a:r>
              <a:rPr lang="en-US" sz="1800"/>
              <a:t>d=0.86</a:t>
            </a:r>
          </a:p>
          <a:p>
            <a:endParaRPr lang="en-US" sz="1800"/>
          </a:p>
          <a:p>
            <a:r>
              <a:rPr lang="en-US" sz="1800"/>
              <a:t>Retrieval is affected by survival processing vs. control</a:t>
            </a:r>
            <a:br>
              <a:rPr lang="en-US" sz="1800"/>
            </a:br>
            <a:r>
              <a:rPr lang="en-US" sz="1800"/>
              <a:t>d=0.49</a:t>
            </a:r>
          </a:p>
        </p:txBody>
      </p:sp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9728200" y="4532314"/>
            <a:ext cx="246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Subjects to tests ratio is: 22/9= 2.4</a:t>
            </a:r>
          </a:p>
        </p:txBody>
      </p:sp>
    </p:spTree>
    <p:extLst>
      <p:ext uri="{BB962C8B-B14F-4D97-AF65-F5344CB8AC3E}">
        <p14:creationId xmlns:p14="http://schemas.microsoft.com/office/powerpoint/2010/main" val="138029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3" y="298451"/>
            <a:ext cx="9550400" cy="7461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Nasal Rhythm and memory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989013"/>
            <a:ext cx="10473267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en-US" sz="2200" i="1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32517" y="3784600"/>
          <a:ext cx="8128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246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Nasal: Main effect of route 0.68975 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Nasal, Retrieval: inhale vs. exhale  0.65482 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Oral, Retrieval: inhale vs. exhale (predicted null) 0.80906 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Oral: Main effect of route (predicted null)  0.81991 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by route interaction for encoding  0.60447 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by route interaction for retrieval  0.70835 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7365" name="Rectangle 3"/>
          <p:cNvSpPr txBox="1">
            <a:spLocks noChangeArrowheads="1"/>
          </p:cNvSpPr>
          <p:nvPr/>
        </p:nvSpPr>
        <p:spPr bwMode="auto">
          <a:xfrm>
            <a:off x="768351" y="1050925"/>
            <a:ext cx="1047326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>
                <a:ea typeface="ＭＳ Ｐゴシック" charset="0"/>
                <a:cs typeface="ＭＳ Ｐゴシック" charset="0"/>
              </a:rPr>
              <a:t>Experiment 2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>
                <a:ea typeface="ＭＳ Ｐゴシック" charset="0"/>
                <a:cs typeface="ＭＳ Ｐゴシック" charset="0"/>
              </a:rPr>
              <a:t>Suppose the effects were real and the experiment accurately measured the means, standard deviations, and correlations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>
                <a:ea typeface="ＭＳ Ｐゴシック" charset="0"/>
                <a:cs typeface="ＭＳ Ｐゴシック" charset="0"/>
              </a:rPr>
              <a:t>What are the odds a study like this would produce significant/non-significant outcomes?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>
                <a:ea typeface="ＭＳ Ｐゴシック" charset="0"/>
                <a:cs typeface="ＭＳ Ｐゴシック" charset="0"/>
              </a:rPr>
              <a:t>Simulated experiments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19018" y="2033588"/>
            <a:ext cx="3534833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The probability of a random sample producing success for </a:t>
            </a:r>
            <a:r>
              <a:rPr lang="en-US" sz="1800" b="1"/>
              <a:t>all</a:t>
            </a:r>
            <a:r>
              <a:rPr lang="en-US" sz="1800"/>
              <a:t> of these tests is only  0.22.</a:t>
            </a:r>
          </a:p>
        </p:txBody>
      </p:sp>
    </p:spTree>
    <p:extLst>
      <p:ext uri="{BB962C8B-B14F-4D97-AF65-F5344CB8AC3E}">
        <p14:creationId xmlns:p14="http://schemas.microsoft.com/office/powerpoint/2010/main" val="186540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733" y="146051"/>
            <a:ext cx="9550400" cy="7461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Nasal Rhythm and memory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656" y="4563462"/>
            <a:ext cx="4870451" cy="122555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MS PGothic" charset="0"/>
              </a:rPr>
              <a:t>Experiment 3 was multiple investigations of a single subject (patient with intracranial EEG over the amygdala)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MS PGothic" charset="0"/>
              </a:rPr>
              <a:t>If the results are real and similar to what is reported by </a:t>
            </a:r>
            <a:r>
              <a:rPr lang="en-US" sz="2000" dirty="0" err="1">
                <a:latin typeface="Arial" charset="0"/>
                <a:ea typeface="MS PGothic" charset="0"/>
              </a:rPr>
              <a:t>Zelano</a:t>
            </a:r>
            <a:r>
              <a:rPr lang="en-US" sz="2000" dirty="0">
                <a:latin typeface="Arial" charset="0"/>
                <a:ea typeface="MS PGothic" charset="0"/>
              </a:rPr>
              <a:t> et al. (2016), then a direct replication with the same sample sizes is almost surely not going to successfully replicate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MS PGothic" charset="0"/>
              </a:rPr>
              <a:t>Part of their conclusions could be true, but surely not the whole thing</a:t>
            </a:r>
          </a:p>
          <a:p>
            <a:pPr lvl="1">
              <a:lnSpc>
                <a:spcPct val="115000"/>
              </a:lnSpc>
            </a:pPr>
            <a:endParaRPr lang="en-US" dirty="0">
              <a:latin typeface="Arial" charset="0"/>
              <a:ea typeface="MS PGothic" charset="0"/>
            </a:endParaRPr>
          </a:p>
          <a:p>
            <a:pPr>
              <a:lnSpc>
                <a:spcPct val="115000"/>
              </a:lnSpc>
            </a:pPr>
            <a:endParaRPr lang="en-US" sz="1800" dirty="0">
              <a:latin typeface="Arial" charset="0"/>
              <a:ea typeface="MS PGothic" charset="0"/>
            </a:endParaRPr>
          </a:p>
          <a:p>
            <a:pPr>
              <a:lnSpc>
                <a:spcPct val="115000"/>
              </a:lnSpc>
            </a:pPr>
            <a:endParaRPr lang="en-US" sz="1800" dirty="0">
              <a:latin typeface="Arial" charset="0"/>
              <a:ea typeface="MS PGothic" charset="0"/>
            </a:endParaRPr>
          </a:p>
          <a:p>
            <a:pPr>
              <a:lnSpc>
                <a:spcPct val="115000"/>
              </a:lnSpc>
            </a:pPr>
            <a:endParaRPr lang="en-US" sz="1800" dirty="0">
              <a:latin typeface="Arial" charset="0"/>
              <a:ea typeface="MS PGothic" charset="0"/>
            </a:endParaRPr>
          </a:p>
          <a:p>
            <a:pPr>
              <a:lnSpc>
                <a:spcPct val="115000"/>
              </a:lnSpc>
            </a:pPr>
            <a:endParaRPr lang="en-US" sz="1800" dirty="0">
              <a:latin typeface="Arial" charset="0"/>
              <a:ea typeface="MS PGothic" charset="0"/>
            </a:endParaRPr>
          </a:p>
          <a:p>
            <a:pPr lvl="1">
              <a:lnSpc>
                <a:spcPct val="110000"/>
              </a:lnSpc>
            </a:pPr>
            <a:endParaRPr lang="en-US" dirty="0">
              <a:latin typeface="Arial" charset="0"/>
              <a:ea typeface="MS PGothic" charset="0"/>
            </a:endParaRPr>
          </a:p>
        </p:txBody>
      </p:sp>
      <p:graphicFrame>
        <p:nvGraphicFramePr>
          <p:cNvPr id="6" name="Group 66"/>
          <p:cNvGraphicFramePr>
            <a:graphicFrameLocks noGrp="1"/>
          </p:cNvGraphicFramePr>
          <p:nvPr/>
        </p:nvGraphicFramePr>
        <p:xfrm>
          <a:off x="5520267" y="1549401"/>
          <a:ext cx="6468532" cy="2813049"/>
        </p:xfrm>
        <a:graphic>
          <a:graphicData uri="http://schemas.openxmlformats.org/drawingml/2006/table">
            <a:tbl>
              <a:tblPr/>
              <a:tblGrid>
                <a:gridCol w="1464232"/>
                <a:gridCol w="1668100"/>
                <a:gridCol w="1668100"/>
                <a:gridCol w="1668100"/>
              </a:tblGrid>
              <a:tr h="8232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40" marR="121940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Sample sizes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55" marR="91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Reported Inference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55" marR="91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Probability of success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55" marR="91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</a:tr>
              <a:tr h="31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21, 17, 24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Lots of tests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BFF"/>
                    </a:solidFill>
                  </a:tcPr>
                </a:tc>
              </a:tr>
              <a:tr h="31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11, 11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Lots of tests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</a:tr>
              <a:tr h="516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24-128 trials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Lots of tests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BFF"/>
                    </a:solidFill>
                  </a:tcPr>
                </a:tc>
              </a:tr>
              <a:tr h="836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Joint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57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cap="none" dirty="0">
                <a:solidFill>
                  <a:schemeClr val="tx1"/>
                </a:solidFill>
              </a:rPr>
              <a:t>Psychological Science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37457" y="911225"/>
            <a:ext cx="114379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Flagship journal of the Association for Psychological Science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Presents itself as an outlet for the very best research in the field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Sent to 20,000 APS members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Acceptance rate of around 11%</a:t>
            </a:r>
          </a:p>
          <a:p>
            <a:pPr marL="0" indent="0">
              <a:lnSpc>
                <a:spcPct val="115000"/>
              </a:lnSpc>
              <a:buNone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editor-in-chief, Eric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Eich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 asked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me to apply the Test for Excess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Success analysis to all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articles that had four or more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experiments and report the findings</a:t>
            </a:r>
          </a:p>
          <a:p>
            <a:pPr>
              <a:lnSpc>
                <a:spcPct val="115000"/>
              </a:lnSpc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83152-3D90-46BD-B280-19BCA328FBBB}" type="slidenum">
              <a:rPr lang="en-US" altLang="en-US">
                <a:solidFill>
                  <a:schemeClr val="bg1"/>
                </a:solidFill>
              </a:rPr>
              <a:pPr/>
              <a:t>27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 r="30504" b="6749"/>
          <a:stretch>
            <a:fillRect/>
          </a:stretch>
        </p:blipFill>
        <p:spPr bwMode="auto">
          <a:xfrm>
            <a:off x="8019633" y="911225"/>
            <a:ext cx="3327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TES Analysis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10104" y="869950"/>
            <a:ext cx="11027833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downloaded all 951 articles published in Psychological Science for 2009-2012.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There were 79 articles that had four or more experiments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analysis requires calculation of the probability of experimental success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35 articles did not meet this requirement (for a variety of reasons)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remaining 44 articles were analyzed to see if the rate of reported experimental success matched the rate that should appear if the experiments were run properly and fully reported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analysis is within each article, not across articles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266766-C50D-4504-AD0D-4666E5DB20B1}" type="slidenum">
              <a:rPr lang="en-US" altLang="en-US">
                <a:solidFill>
                  <a:schemeClr val="bg1"/>
                </a:solidFill>
              </a:rPr>
              <a:pPr/>
              <a:t>28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TES Analysis For </a:t>
            </a:r>
            <a:r>
              <a:rPr lang="en-US" altLang="en-US" i="1" cap="none" dirty="0">
                <a:solidFill>
                  <a:schemeClr val="tx1"/>
                </a:solidFill>
              </a:rPr>
              <a:t>PSCI</a:t>
            </a:r>
            <a:endParaRPr lang="en-US" altLang="en-US" cap="none" dirty="0">
              <a:solidFill>
                <a:schemeClr val="tx1"/>
              </a:solidFill>
            </a:endParaRPr>
          </a:p>
        </p:txBody>
      </p:sp>
      <p:sp>
        <p:nvSpPr>
          <p:cNvPr id="41986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174171" y="1019175"/>
            <a:ext cx="3221038" cy="160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2012: 7 out of 10 articles have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 .1</a:t>
            </a:r>
          </a:p>
        </p:txBody>
      </p:sp>
      <p:sp>
        <p:nvSpPr>
          <p:cNvPr id="4203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82CCE6-B700-45EC-9923-EBF96DDB8855}" type="slidenum">
              <a:rPr lang="en-US" altLang="en-US">
                <a:solidFill>
                  <a:schemeClr val="bg1"/>
                </a:solidFill>
              </a:rPr>
              <a:pPr/>
              <a:t>29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004192"/>
              </p:ext>
            </p:extLst>
          </p:nvPr>
        </p:nvGraphicFramePr>
        <p:xfrm>
          <a:off x="3774029" y="1227138"/>
          <a:ext cx="8244026" cy="4924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3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3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76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Authors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Short title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</a:rPr>
                        <a:t>TES</a:t>
                      </a:r>
                      <a:endParaRPr lang="en-US" sz="1800" i="1" baseline="-250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1" marB="4571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Anderson, Kraus,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Galinsky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Keltner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Sociometric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Status and Subjective Well-Being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.167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Bauer,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Wilkie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Kim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Bodenhausen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Cuing Consumerism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Birtel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&amp; Crisp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Treating Prejudice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.133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Converse, Risen &amp; Carter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Karmic 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Converse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Fishbach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Instrumentality Boosts Appreciation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Keysar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Hayakawa &amp; 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Foreign-Language Effect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5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Leung, Kim,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Polman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Ong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Qiu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Goncalo &amp; Sanchez-Burks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Embodied Metaphors and Creative "Acts"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Rounding, Lee, Jacobson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Ji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Religion and Self-Control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Savani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&amp; Rattan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Choice and Inequality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van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Boxtel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&amp; Koch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Visual Rivalry Without Spatial Conflict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7C11E8B-B636-43BE-96D0-C58D681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big a problem is publication bias?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TES Analysis For </a:t>
            </a:r>
            <a:r>
              <a:rPr lang="en-US" altLang="en-US" i="1" cap="none" dirty="0">
                <a:solidFill>
                  <a:schemeClr val="tx1"/>
                </a:solidFill>
              </a:rPr>
              <a:t>PSCI</a:t>
            </a:r>
            <a:endParaRPr lang="en-US" altLang="en-US" cap="none" dirty="0">
              <a:solidFill>
                <a:schemeClr val="tx1"/>
              </a:solidFill>
            </a:endParaRPr>
          </a:p>
        </p:txBody>
      </p:sp>
      <p:sp>
        <p:nvSpPr>
          <p:cNvPr id="44034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174168" y="1025978"/>
            <a:ext cx="2535238" cy="1395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2011: 5 out of 6 articles have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 .1</a:t>
            </a:r>
          </a:p>
        </p:txBody>
      </p:sp>
      <p:sp>
        <p:nvSpPr>
          <p:cNvPr id="4407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09F2DF-B5C7-4D63-B99A-AF2D3E477737}" type="slidenum">
              <a:rPr lang="en-US" altLang="en-US">
                <a:solidFill>
                  <a:schemeClr val="bg1"/>
                </a:solidFill>
              </a:rPr>
              <a:pPr/>
              <a:t>30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89111"/>
              </p:ext>
            </p:extLst>
          </p:nvPr>
        </p:nvGraphicFramePr>
        <p:xfrm>
          <a:off x="3848100" y="1922463"/>
          <a:ext cx="8229600" cy="3533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4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2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Authors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91447" marR="91447" marT="45704" marB="4570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Short title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91447" marR="91447" marT="45704" marB="4570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</a:rPr>
                        <a:t>TES</a:t>
                      </a:r>
                      <a:endParaRPr lang="en-US" sz="1800" i="1" baseline="-250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91447" marR="91447" marT="45704" marB="45704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Evans, Horowitz &amp; Wolfe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Weighting of Evidence in Rapid Scene Perception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.426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Inesi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Botti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Dubois, Rucker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Galinsky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Power and Choice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Nordgren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Morris McDonnell,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Loewenstein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What Constitutes Torture?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Savani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Stephens &amp; Markus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Interpersonal and Societal Consequences of Choice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Todd, Hanko, Galinsky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Mussweiler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Difference Mind-Set and Perspective Taking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Tuk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Trampe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</a:rPr>
                        <a:t>Warlop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Inhibitory Spillover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.092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1" marR="12701" marT="1269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47614B-0942-45ED-A2D6-87F55F18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 Analysis For PSCI</a:t>
            </a:r>
            <a:endParaRPr lang="fr-FR" dirty="0"/>
          </a:p>
        </p:txBody>
      </p:sp>
      <p:sp>
        <p:nvSpPr>
          <p:cNvPr id="46082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185055" y="1019175"/>
            <a:ext cx="244475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2010: 12 out of 14 articles have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 .1</a:t>
            </a:r>
          </a:p>
        </p:txBody>
      </p:sp>
      <p:sp>
        <p:nvSpPr>
          <p:cNvPr id="4615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BCAC99-3BC1-435D-8B7D-418D94ED1C1B}" type="slidenum">
              <a:rPr lang="en-US" altLang="en-US">
                <a:solidFill>
                  <a:schemeClr val="bg1"/>
                </a:solidFill>
              </a:rPr>
              <a:pPr/>
              <a:t>31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94658"/>
              </p:ext>
            </p:extLst>
          </p:nvPr>
        </p:nvGraphicFramePr>
        <p:xfrm>
          <a:off x="3209471" y="933450"/>
          <a:ext cx="8813800" cy="5368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1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7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Authors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0" marB="4571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Short title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0" marB="4571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</a:rPr>
                        <a:t>TES</a:t>
                      </a:r>
                      <a:endParaRPr lang="en-US" sz="1800" i="1" baseline="-250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10" marB="4571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Balcetis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Dunning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Wishful Seeing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Bowles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Gelfand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Status and Workplace Deviance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Damisch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Stoberock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Mussweiler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How Superstition Improves Performance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Hevia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Spelke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Number-Spacing Mapping in Human Infants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Ersner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-Hershfield, Galinsky, Kray &amp; 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Counterfactual Reflection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Gao, McCarthy &amp; Scholl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The Wolfpack Effect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Lammers,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Stapel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Galinsky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Power and Hypocrisy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Li, Wei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Soman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Physical Enclosure and Psychological Closure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Maddux, Yang, Falk, Adam, Adair, Endo, Carmon &amp; Heine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Culture and the Endowment Effect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McGraw &amp; Warren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Benign Violations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Sackett,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Meyvis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Nelson, Converse &amp; Sackett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When Time Flies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Savani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Markus, Naidu, Kumar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Berlia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What Counts as a Choice?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Senay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Albarracín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Noguchi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Interrogative Self-Talk and Intention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0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West, Anderson,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Bedwell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Pratt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Red Diffuse Light Suppresses Fear Prioritization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.157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668A9-8EE8-4FB1-9D2C-39FBFA6C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 Analysis For PSCI</a:t>
            </a:r>
            <a:endParaRPr lang="fr-FR" dirty="0"/>
          </a:p>
        </p:txBody>
      </p:sp>
      <p:sp>
        <p:nvSpPr>
          <p:cNvPr id="48130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213227" y="1009818"/>
            <a:ext cx="2390775" cy="131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2009: 12 out of 14 articles have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 .1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4819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9382EF-BBE2-4D98-A657-1E9BDD6AB0E9}" type="slidenum">
              <a:rPr lang="en-US" altLang="en-US">
                <a:solidFill>
                  <a:schemeClr val="bg1"/>
                </a:solidFill>
              </a:rPr>
              <a:pPr/>
              <a:t>32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45360"/>
              </p:ext>
            </p:extLst>
          </p:nvPr>
        </p:nvGraphicFramePr>
        <p:xfrm>
          <a:off x="3233739" y="884238"/>
          <a:ext cx="8816747" cy="5540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5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6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73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Authors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09" marB="4570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Short title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09" marB="4570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</a:rPr>
                        <a:t>TES</a:t>
                      </a:r>
                      <a:endParaRPr lang="en-US" sz="1800" i="1" baseline="-250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T="45709" marB="4570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Alter &amp; Oppenheimer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Fluencey and Self-Disclosure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Ashton-James, Maddux,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Galinsky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Chartrand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Affect 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and Culture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Fast &amp; Chen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Power, Incompetence, and Aggression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Fast,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Gruenfeld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Sivanathan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Galinsky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Power and Illusory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Garcia &amp; 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The N-Effect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González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McLennan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Hemispheric Differences in Sound Recognition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.139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Hahn, Close &amp; Graf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Transformation Direction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.348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Hart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Albarracín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Describing Actions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Janssen &amp;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Caramazza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Phonology and Grammatical Encoding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Jostmann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Lakens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Schubert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Weight and Importance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0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Labroo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Lambotte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Zhang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The Name-Ease Effect and Importance Judgments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Nordgren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, van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Harreveld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van der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Pligt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Restraint Bias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.0998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0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Wakslak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Trope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Construal Level and Subjective Probability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3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Zhou,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Vohs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&amp; Baumeister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Symbolic Power of Money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.041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Helvetica"/>
                      </a:endParaRPr>
                    </a:p>
                  </a:txBody>
                  <a:tcPr marL="12700" marR="12700" marT="1269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TES Analysis For </a:t>
            </a:r>
            <a:r>
              <a:rPr lang="en-US" altLang="en-US" i="1" cap="none" dirty="0">
                <a:solidFill>
                  <a:schemeClr val="tx1"/>
                </a:solidFill>
              </a:rPr>
              <a:t>PSCI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61257" y="889529"/>
            <a:ext cx="114379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 all, 36 of the 44 articles (82%) produce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.1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Details in Francis (2014, </a:t>
            </a:r>
            <a:r>
              <a:rPr lang="en-US" altLang="en-US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Psychonomic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 Bulletin &amp; Review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do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not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believe these authors deliberately misled the field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do believe that these authors did not make good scientific arguments to support their theoretical claims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They may have inappropriately sampled their data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They may have practiced “p-hacking”</a:t>
            </a: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They may have interpreted unsuccessful experiments as being methodologically flawed rather than as evidence against their theory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They may have “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over fit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the data by building a theory that perfectly matched the reported significant and non-significant findings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To me, these findings indicate serious problems with standard scientific practice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7AF19A-73F5-4E0D-ADED-F64836CEF8EF}" type="slidenum">
              <a:rPr lang="en-US" altLang="en-US">
                <a:solidFill>
                  <a:schemeClr val="bg1"/>
                </a:solidFill>
              </a:rPr>
              <a:pPr/>
              <a:t>33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cap="none" dirty="0">
                <a:solidFill>
                  <a:schemeClr val="tx1"/>
                </a:solidFill>
              </a:rPr>
              <a:t>Science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1257" y="1009347"/>
            <a:ext cx="11026775" cy="53371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Flagship journal of the American Association for the Advancement of Science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Presents itself as: “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</a:rPr>
              <a:t>The World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</a:rPr>
              <a:t>s Leading Journal of Original Scientific Research, Global News, and Commentary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Sent to “over 120,000” subscribers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Acceptance rate of around 7%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downloaded all 133 original research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articles that were classified as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Psychology or Education for 2005-2012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26 articles had 4 or more experiments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18 articles provided enough information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to compute success probabilities for 4 </a:t>
            </a:r>
            <a:b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or more experiments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Francis,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Tanzman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&amp; Williams (2014, </a:t>
            </a:r>
            <a:r>
              <a:rPr lang="en-US" altLang="en-US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Plos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 One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en-US" sz="2000" dirty="0"/>
          </a:p>
        </p:txBody>
      </p:sp>
      <p:sp>
        <p:nvSpPr>
          <p:cNvPr id="5222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81F614-E0F6-4EDD-9287-30799BE50023}" type="slidenum">
              <a:rPr lang="en-US" altLang="en-US">
                <a:solidFill>
                  <a:schemeClr val="bg1"/>
                </a:solidFill>
              </a:rPr>
              <a:pPr/>
              <a:t>34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52228" name="Picture 1" descr="ScienceCov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16138"/>
            <a:ext cx="31162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TES Analysis For </a:t>
            </a:r>
            <a:r>
              <a:rPr lang="en-US" altLang="en-US" i="1" cap="none" dirty="0">
                <a:solidFill>
                  <a:schemeClr val="tx1"/>
                </a:solidFill>
              </a:rPr>
              <a:t>Science</a:t>
            </a:r>
            <a:endParaRPr lang="en-US" altLang="en-US" cap="none" dirty="0">
              <a:solidFill>
                <a:schemeClr val="tx1"/>
              </a:solidFill>
            </a:endParaRPr>
          </a:p>
        </p:txBody>
      </p:sp>
      <p:sp>
        <p:nvSpPr>
          <p:cNvPr id="54274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206828" y="1020763"/>
            <a:ext cx="252095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2005-2012: 15 out of 18 articles (83%) have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≤ .1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5435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6DCFB7-92CC-42BE-AB67-B81227011432}" type="slidenum">
              <a:rPr lang="en-US" altLang="en-US">
                <a:solidFill>
                  <a:schemeClr val="bg1"/>
                </a:solidFill>
              </a:rPr>
              <a:pPr/>
              <a:t>35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10233"/>
              </p:ext>
            </p:extLst>
          </p:nvPr>
        </p:nvGraphicFramePr>
        <p:xfrm>
          <a:off x="3278188" y="985838"/>
          <a:ext cx="8755062" cy="536416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5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6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24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Authors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2" marR="91432" marT="45707" marB="45707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Short title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2" marR="91432" marT="45707" marB="45707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0" lang="en-US" altLang="en-US" sz="1600" u="none" strike="noStrike" cap="none" normalizeH="0" baseline="-25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TES</a:t>
                      </a:r>
                      <a:endParaRPr kumimoji="0" lang="en-US" altLang="en-US" sz="1600" b="1" i="1" u="none" strike="noStrike" cap="none" normalizeH="0" baseline="-25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2" marR="91432" marT="45707" marB="45707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Dijksterhuis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et al. (2006)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Deliberation-Without-Attention Effect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0.051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Vohs et al. (2006)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Psychological Consequences of Money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Zhong &amp; Lijenquist (2006)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Washing Away Your Sins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0.095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Wood et al. (2007)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Perception of Goal-Directed Action in Primates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0.031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Whitson &amp; Galinsky (2008)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Lacking Control Increases Illusory Pattern Perception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Mehta &amp; Zhu (2009)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Effect of Color on Cognitive Performance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Paukner et al. (2009)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Monkeys Display Affiliation Toward Imitators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0.037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Weisbuch et al. (2009)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Race Bias via Televised Nonverbal Behavior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0.027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Ackerman et al. (2010)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Incidental Haptic Sensations Influence Decisions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Bahrami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et al. (2010)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Optimally Interacting Minds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0.332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Kovács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et al. (2010)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Susceptibility to Others' Beliefs in Infants and Adults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Morewedge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et al. (2010)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Imagined Consumption Reduces Actual Consumption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Halperine et al. (2011)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Promoting the Middle East Peace Process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0.210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Ramirez &amp;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Beilock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(2011)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Writing About Worries Boosts Exam Performance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0.059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Stapel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&amp; Lindenberg (2011)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Disordered Contexts Promote Stereotyping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0.075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Gervais &amp;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Norenzayan</a:t>
                      </a: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(2012)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Analytic Thinking Promotes Religious Disbelief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0.051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Seeley et al. (2012)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Stop Signals Provide Inhibition in Honeybee Swarms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0.957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9384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Shah et al. (2012)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Some Consequences of Having Too Little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0.091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4" marR="68574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What Does It All Mean?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4063" y="1020763"/>
            <a:ext cx="11437937" cy="5337175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think it means there are some fundamental misunderstandings about the scientific method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</a:rPr>
              <a:t>It highlights that doing good science is really difficult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Consider four statements that seem like principles of science, but often do not apply to psychology studies</a:t>
            </a:r>
          </a:p>
          <a:p>
            <a:pPr marL="914400" lvl="1" indent="-45720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Replication establishes scientific truth</a:t>
            </a:r>
          </a:p>
          <a:p>
            <a:pPr marL="914400" lvl="1" indent="-45720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More data are always better</a:t>
            </a:r>
          </a:p>
          <a:p>
            <a:pPr marL="914400" lvl="1" indent="-45720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Let the data define the theory</a:t>
            </a:r>
          </a:p>
          <a:p>
            <a:pPr marL="914400" lvl="1" indent="-45720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Theories are proven by validating predictions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5C7980-B3C0-4929-A841-C486937BE4B0}" type="slidenum">
              <a:rPr lang="en-US" altLang="en-US">
                <a:solidFill>
                  <a:schemeClr val="bg1"/>
                </a:solidFill>
              </a:rPr>
              <a:pPr/>
              <a:t>36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(1) Replication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17714" y="1019175"/>
            <a:ext cx="114379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Successful replication is often seen as the “gold standard” of empirical work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But when success is defined statistically (e.g., significance), proper experiment sets show successful replication at a rate that matches experimental power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Experiments with moderate or low power that always reject the null are a cause for concern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Recent reform efforts are calling for more replication, but this call misunderstands the nature of our empirical investigations</a:t>
            </a:r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96056D-6312-4C73-924A-C45F7D524CC3}" type="slidenum">
              <a:rPr lang="en-US" altLang="en-US">
                <a:solidFill>
                  <a:schemeClr val="bg1"/>
                </a:solidFill>
              </a:rPr>
              <a:pPr/>
              <a:t>37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5" t="15314" b="10506"/>
          <a:stretch>
            <a:fillRect/>
          </a:stretch>
        </p:blipFill>
        <p:spPr bwMode="auto">
          <a:xfrm>
            <a:off x="8401049" y="4675938"/>
            <a:ext cx="2481215" cy="173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(2</a:t>
            </a:r>
            <a:r>
              <a:rPr lang="en-US" altLang="en-US" cap="none" dirty="0">
                <a:solidFill>
                  <a:schemeClr val="tx1"/>
                </a:solidFill>
              </a:rPr>
              <a:t>) More Data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93912" y="1020763"/>
            <a:ext cx="10594975" cy="377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Our statistics improve with more data, and it seems that more data brings us closer to scientific truth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Authors might add more data when they get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=.07 but not when they get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p=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.03 (optional stopping)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l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Similar problems arise across experiments, where an author adds Experiment 2 to check on the marginal result in Experiment 1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l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Collecting more data is not wrong in principle, but it leads to a loss of Type I error control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problem exists even if you get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=.03 but would have added subjects had you gotten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=.07. It is the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stopping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 not the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adding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 that is a problem</a:t>
            </a:r>
          </a:p>
        </p:txBody>
      </p:sp>
      <p:sp>
        <p:nvSpPr>
          <p:cNvPr id="6042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17AECCC-95FC-464C-8F5A-D15899BFA204}" type="slidenum">
              <a:rPr lang="en-US" altLang="en-US">
                <a:solidFill>
                  <a:schemeClr val="bg1"/>
                </a:solidFill>
              </a:rPr>
              <a:pPr/>
              <a:t>38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(3) Let The Data Define The Theory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16606" y="1020763"/>
            <a:ext cx="11437937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Theories that do not match data must be changed or rejected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But the effect of data on theory depends on the precision of the data and the precision of the theory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Consider the precision of the standardized effect sizes in one of the studies in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Psychological Science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5000"/>
              </a:lnSpc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46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147D03-D0AC-44F5-A28F-54990E8A5EB1}" type="slidenum">
              <a:rPr lang="en-US" altLang="en-US">
                <a:solidFill>
                  <a:schemeClr val="bg1"/>
                </a:solidFill>
              </a:rPr>
              <a:pPr/>
              <a:t>39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24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475038"/>
            <a:ext cx="65341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Does bias really matter?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85060" y="815975"/>
            <a:ext cx="1144428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ran three sets of simulated experiments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Two sample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-tests</a:t>
            </a: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Set 1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True effect size = 0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Sample size: data peeking, starting with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1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= n</a:t>
            </a:r>
            <a:r>
              <a:rPr lang="en-US" altLang="en-US" sz="2000" i="1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2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= 10 and going to 30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 experiments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Reported only the 5 experiments that rejected the null hypothesis</a:t>
            </a: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Set 2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True effect size = 0.1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Sample size randomly chosen between 10 and 30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100 experiments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Reported only the 5 experiments that rejected the null hypothesis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34A111-EAF6-411A-9D93-6543BFE762BE}" type="slidenum">
              <a:rPr lang="en-US" altLang="en-US">
                <a:solidFill>
                  <a:schemeClr val="bg1"/>
                </a:solidFill>
              </a:rPr>
              <a:pPr/>
              <a:t>4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(3) Let The Data Define The Theory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754063" y="1020763"/>
            <a:ext cx="11437937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data tell us very little about the measured effect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Such data cannot provide strong evidence for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any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theory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 theory that perfectly matches the data is matching both signal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and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noise</a:t>
            </a: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ypothesizing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fter the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esults are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nown (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HARKing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Kerr (1988)</a:t>
            </a:r>
          </a:p>
        </p:txBody>
      </p:sp>
      <p:sp>
        <p:nvSpPr>
          <p:cNvPr id="6451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C3C31F-5946-4656-8147-20EFF92A2197}" type="slidenum">
              <a:rPr lang="en-US" altLang="en-US">
                <a:solidFill>
                  <a:schemeClr val="bg1"/>
                </a:solidFill>
              </a:rPr>
              <a:pPr/>
              <a:t>40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45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475038"/>
            <a:ext cx="65341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60578-B05F-49EB-A6D4-7177C1DB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(3</a:t>
            </a:r>
            <a:r>
              <a:rPr lang="en-US" altLang="en-US" dirty="0"/>
              <a:t>) Let The Data Define The Theory</a:t>
            </a:r>
            <a:endParaRPr lang="fr-FR" dirty="0"/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76202" y="927100"/>
            <a:ext cx="11566525" cy="194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1463" indent="-271463"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Scientists can try various analysis techniques until getting a desired result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Transform data (e.g., log, inverse)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Remove outliers (e.g., &gt; 3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sd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 &gt;2.5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sd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 ceiling/floor effects)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Combine measures (e.g., blast of noise: volume, duration, volume*duration,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volume+</a:t>
            </a:r>
            <a:r>
              <a:rPr lang="en-US" altLang="en-US" sz="2000" dirty="0" err="1">
                <a:latin typeface="Calibri" panose="020F0502020204030204" pitchFamily="34" charset="0"/>
              </a:rPr>
              <a:t>duration</a:t>
            </a:r>
            <a:r>
              <a:rPr lang="en-US" altLang="en-US" sz="20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656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A56CA6-1408-4148-BF93-79DBA1B6E7D2}" type="slidenum">
              <a:rPr lang="en-US" altLang="en-US">
                <a:solidFill>
                  <a:schemeClr val="bg1"/>
                </a:solidFill>
              </a:rPr>
              <a:pPr/>
              <a:t>41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6400" y="3028950"/>
            <a:ext cx="513964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71463" indent="-271463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Causes loss of Type I error control</a:t>
            </a:r>
          </a:p>
          <a:p>
            <a:pPr marL="715963" lvl="1" indent="-27305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A 2x2 ANOVA where the null is true has a 14% chance of finding at least one p&lt;.05 from the main effects and interaction (higher if also consider various contrasts)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73" y="3396342"/>
            <a:ext cx="56181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8907B-88FB-4DF9-B345-89B60114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(4) Theory Validation</a:t>
            </a:r>
            <a:endParaRPr lang="fr-FR" dirty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0372" y="1114425"/>
            <a:ext cx="10675938" cy="462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Scientific arguments are very convincing when a theory predicts a novel outcome that is then verified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 common phrase in the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Psychological Science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Science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articles is “as predicted by the theory…”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We need to think about what it means for a theory to predict the outcome of a hypothesis test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Even if an effect is real, not every sample will produce a significant result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At best, a theory can predict the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probability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(power) of rejecting the null hypothesis</a:t>
            </a:r>
          </a:p>
        </p:txBody>
      </p:sp>
      <p:sp>
        <p:nvSpPr>
          <p:cNvPr id="6861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53BF72-5CC9-4C9C-9789-C7DFA6128301}" type="slidenum">
              <a:rPr lang="en-US" altLang="en-US">
                <a:solidFill>
                  <a:schemeClr val="bg1"/>
                </a:solidFill>
              </a:rPr>
              <a:pPr/>
              <a:t>42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(4) Theory Validation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6572" y="1020763"/>
            <a:ext cx="1160938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To predict power, a theory must indicate an effect size for a given experimental design and sample size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None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of the articles in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Psychological Science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Science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included a discussion of predicted effect sizes and power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So, none of the articles formally predicted the outcome of the hypothesis tests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fact that essentially every hypothesis test matched the “prediction” is bizarre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It implies success at a fundamentally impossible task</a:t>
            </a:r>
          </a:p>
        </p:txBody>
      </p:sp>
      <p:sp>
        <p:nvSpPr>
          <p:cNvPr id="7066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DF9120-1A7B-44D7-B8FB-31C83F5F15FB}" type="slidenum">
              <a:rPr lang="en-US" altLang="en-US">
                <a:solidFill>
                  <a:schemeClr val="bg1"/>
                </a:solidFill>
              </a:rPr>
              <a:pPr/>
              <a:t>43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7767F9F-F9E4-47BD-A935-2DD47D92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(4) Theory Validation</a:t>
            </a:r>
            <a:endParaRPr lang="fr-FR" dirty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45311" y="1201018"/>
            <a:ext cx="10750550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There are two problems with how many scientists theorize</a:t>
            </a:r>
          </a:p>
        </p:txBody>
      </p:sp>
      <p:sp>
        <p:nvSpPr>
          <p:cNvPr id="7271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F542A77-D55A-4B9C-9320-01F664A3E11D}" type="slidenum">
              <a:rPr lang="en-US" altLang="en-US">
                <a:solidFill>
                  <a:schemeClr val="bg1"/>
                </a:solidFill>
              </a:rPr>
              <a:pPr/>
              <a:t>44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74916" y="4013879"/>
            <a:ext cx="6980464" cy="2130422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2) Trusting data too much:</a:t>
            </a:r>
          </a:p>
          <a:p>
            <a:pPr marL="514350" lvl="1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Theory becomes whatever pattern of significant and non-significant results are found in the data</a:t>
            </a:r>
          </a:p>
          <a:p>
            <a:pPr marL="514350" lvl="1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Some theoretical components are determined by “noise”</a:t>
            </a:r>
            <a:endParaRPr lang="en-US" altLang="ja-JP" sz="2000" dirty="0">
              <a:latin typeface="Calibri" panose="020F0502020204030204" pitchFamily="34" charset="0"/>
            </a:endParaRPr>
          </a:p>
          <a:p>
            <a:pPr marL="514350" lvl="1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marL="514350" lvl="1" indent="0">
              <a:lnSpc>
                <a:spcPct val="110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4916" y="1812020"/>
            <a:ext cx="83629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1) Not trusting the data: </a:t>
            </a:r>
          </a:p>
          <a:p>
            <a:pPr marL="514350" lvl="1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Search for confirmation of ideas (publication bias, p-hacking)</a:t>
            </a:r>
          </a:p>
          <a:p>
            <a:pPr marL="514350" lvl="1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“Explain away” contrary results (replication failures)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06" y="901701"/>
            <a:ext cx="3439432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15" y="3666332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1" y="1020763"/>
            <a:ext cx="10528300" cy="296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Faulty statistical reasoning (publication bias and related issues) misrepresent reality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Faulty statistical reasoning appears to be present in reports of important scientific findings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Faulty statistical reasoning appears to be common in top journals</a:t>
            </a:r>
          </a:p>
        </p:txBody>
      </p:sp>
      <p:sp>
        <p:nvSpPr>
          <p:cNvPr id="7475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C130A3-D490-4395-8BDE-AE3B7494002B}" type="slidenum">
              <a:rPr lang="en-US" altLang="en-US">
                <a:solidFill>
                  <a:schemeClr val="bg1"/>
                </a:solidFill>
              </a:rPr>
              <a:pPr/>
              <a:t>45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 txBox="1"/>
          <p:nvPr/>
        </p:nvSpPr>
        <p:spPr>
          <a:xfrm>
            <a:off x="203200" y="0"/>
            <a:ext cx="5726000" cy="80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3733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Take home messages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976437"/>
            <a:ext cx="115252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5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hape 843"/>
          <p:cNvSpPr txBox="1">
            <a:spLocks/>
          </p:cNvSpPr>
          <p:nvPr/>
        </p:nvSpPr>
        <p:spPr bwMode="auto">
          <a:xfrm>
            <a:off x="414867" y="2927351"/>
            <a:ext cx="113622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/>
          <a:p>
            <a:pPr algn="ctr">
              <a:buClr>
                <a:schemeClr val="accent1"/>
              </a:buClr>
              <a:buSzPct val="25000"/>
              <a:buFont typeface="PT Sans Narrow" panose="020B0604020202020204" charset="0"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Calibri" panose="020F0502020204030204" pitchFamily="34" charset="0"/>
                <a:ea typeface="PT Sans Narrow" panose="020B0604020202020204" charset="0"/>
                <a:cs typeface="Calibri" panose="020F0502020204030204" pitchFamily="34" charset="0"/>
                <a:sym typeface="PT Sans Narrow" panose="020B0604020202020204" charset="0"/>
              </a:rPr>
              <a:t>END Class </a:t>
            </a:r>
            <a:r>
              <a:rPr lang="en-US" alt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PT Sans Narrow" panose="020B0604020202020204" charset="0"/>
                <a:cs typeface="Calibri" panose="020F0502020204030204" pitchFamily="34" charset="0"/>
                <a:sym typeface="PT Sans Narrow" panose="020B0604020202020204" charset="0"/>
              </a:rPr>
              <a:t>11</a:t>
            </a:r>
            <a:endParaRPr lang="en-US" altLang="en-US" sz="3600" dirty="0">
              <a:solidFill>
                <a:schemeClr val="accent1"/>
              </a:solidFill>
              <a:latin typeface="Calibri" panose="020F0502020204030204" pitchFamily="34" charset="0"/>
              <a:ea typeface="PT Sans Narrow" panose="020B0604020202020204" charset="0"/>
              <a:cs typeface="Calibri" panose="020F0502020204030204" pitchFamily="34" charset="0"/>
              <a:sym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0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12127A-74AC-4B03-B8B8-6358C444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bias really matter?</a:t>
            </a:r>
            <a:endParaRPr lang="fr-F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95940" y="806222"/>
            <a:ext cx="11437938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 ran three sets of simulated experiments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Two sample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-tests</a:t>
            </a: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Set 3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True effect size = 0.8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Sample size randomly chosen between 10 and 30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5 experiments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All experiments rejected the null and were reported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following tables give you information about the reported experiments. Which is the valid set?</a:t>
            </a:r>
          </a:p>
        </p:txBody>
      </p:sp>
      <p:sp>
        <p:nvSpPr>
          <p:cNvPr id="1331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B7FD1B-3C4C-4829-BFFF-E0223BA2FE4A}" type="slidenum">
              <a:rPr lang="en-US" altLang="en-US">
                <a:solidFill>
                  <a:schemeClr val="bg1"/>
                </a:solidFill>
              </a:rPr>
              <a:pPr/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8B872-3463-44C5-9B61-383DF83B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bias really matter?</a:t>
            </a:r>
            <a:endParaRPr lang="fr-FR" dirty="0"/>
          </a:p>
        </p:txBody>
      </p:sp>
      <p:sp>
        <p:nvSpPr>
          <p:cNvPr id="1547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F4F3B0-652A-4698-83DA-C8BE826F97A0}" type="slidenum">
              <a:rPr lang="en-US" altLang="en-US">
                <a:solidFill>
                  <a:schemeClr val="bg1"/>
                </a:solidFill>
              </a:rPr>
              <a:pPr/>
              <a:t>6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86978"/>
              </p:ext>
            </p:extLst>
          </p:nvPr>
        </p:nvGraphicFramePr>
        <p:xfrm>
          <a:off x="1676400" y="1714500"/>
          <a:ext cx="2870200" cy="28162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02219"/>
              </p:ext>
            </p:extLst>
          </p:nvPr>
        </p:nvGraphicFramePr>
        <p:xfrm>
          <a:off x="4654550" y="1714500"/>
          <a:ext cx="2870200" cy="28162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2.67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4.72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2.74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2.06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64847"/>
              </p:ext>
            </p:extLst>
          </p:nvPr>
        </p:nvGraphicFramePr>
        <p:xfrm>
          <a:off x="7632700" y="1714500"/>
          <a:ext cx="2870200" cy="2862080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6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0.62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38750-C1BD-4A18-8492-E339068B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bias really matter?</a:t>
            </a:r>
            <a:endParaRPr lang="fr-FR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622550" y="4686300"/>
            <a:ext cx="106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0.82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613400" y="4686300"/>
            <a:ext cx="106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0.89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8593138" y="4686300"/>
            <a:ext cx="1068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0.70</a:t>
            </a:r>
          </a:p>
        </p:txBody>
      </p:sp>
      <p:graphicFrame>
        <p:nvGraphicFramePr>
          <p:cNvPr id="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99019"/>
              </p:ext>
            </p:extLst>
          </p:nvPr>
        </p:nvGraphicFramePr>
        <p:xfrm>
          <a:off x="1676400" y="1714500"/>
          <a:ext cx="2870200" cy="28162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47335"/>
              </p:ext>
            </p:extLst>
          </p:nvPr>
        </p:nvGraphicFramePr>
        <p:xfrm>
          <a:off x="4654550" y="1714500"/>
          <a:ext cx="2870200" cy="28162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2.67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4.72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2.74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2.06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90974"/>
              </p:ext>
            </p:extLst>
          </p:nvPr>
        </p:nvGraphicFramePr>
        <p:xfrm>
          <a:off x="7632700" y="1714500"/>
          <a:ext cx="2870200" cy="2862080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6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0.62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F0C81-CC36-4E6A-8847-2C489938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bias really matter?</a:t>
            </a:r>
            <a:endParaRPr lang="fr-FR" dirty="0"/>
          </a:p>
        </p:txBody>
      </p:sp>
      <p:sp>
        <p:nvSpPr>
          <p:cNvPr id="1957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1629B3-D462-47EC-AE61-115B57E0A243}" type="slidenum">
              <a:rPr lang="en-US" altLang="en-US">
                <a:solidFill>
                  <a:schemeClr val="bg1"/>
                </a:solidFill>
              </a:rPr>
              <a:pPr/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784350" y="4686300"/>
            <a:ext cx="2744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0.82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0.042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841875" y="4686300"/>
            <a:ext cx="2613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0.89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0.45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754938" y="4686300"/>
            <a:ext cx="274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0.70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0.052</a:t>
            </a:r>
          </a:p>
        </p:txBody>
      </p:sp>
      <p:graphicFrame>
        <p:nvGraphicFramePr>
          <p:cNvPr id="1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99019"/>
              </p:ext>
            </p:extLst>
          </p:nvPr>
        </p:nvGraphicFramePr>
        <p:xfrm>
          <a:off x="1676400" y="1714500"/>
          <a:ext cx="2870200" cy="28162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47335"/>
              </p:ext>
            </p:extLst>
          </p:nvPr>
        </p:nvGraphicFramePr>
        <p:xfrm>
          <a:off x="4654550" y="1714500"/>
          <a:ext cx="2870200" cy="28162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2.67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4.72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2.74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2.06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5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90974"/>
              </p:ext>
            </p:extLst>
          </p:nvPr>
        </p:nvGraphicFramePr>
        <p:xfrm>
          <a:off x="7632700" y="1714500"/>
          <a:ext cx="2870200" cy="2862080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6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0.62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954F8-6B81-4E26-81DA-EFF78CF5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bias really matter?</a:t>
            </a:r>
            <a:endParaRPr lang="fr-FR" dirty="0"/>
          </a:p>
        </p:txBody>
      </p:sp>
      <p:sp>
        <p:nvSpPr>
          <p:cNvPr id="2162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91BBCF-161A-4853-ABDE-EB5EE6E6E274}" type="slidenum">
              <a:rPr lang="en-US" altLang="en-US">
                <a:solidFill>
                  <a:schemeClr val="bg1"/>
                </a:solidFill>
              </a:rPr>
              <a:pPr/>
              <a:t>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6498" name="TextBox 1"/>
          <p:cNvSpPr txBox="1">
            <a:spLocks noChangeArrowheads="1"/>
          </p:cNvSpPr>
          <p:nvPr/>
        </p:nvSpPr>
        <p:spPr bwMode="auto">
          <a:xfrm>
            <a:off x="1784350" y="4686300"/>
            <a:ext cx="2744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0.82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0.042</a:t>
            </a:r>
          </a:p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r = -0.86</a:t>
            </a:r>
          </a:p>
        </p:txBody>
      </p:sp>
      <p:sp>
        <p:nvSpPr>
          <p:cNvPr id="16499" name="TextBox 8"/>
          <p:cNvSpPr txBox="1">
            <a:spLocks noChangeArrowheads="1"/>
          </p:cNvSpPr>
          <p:nvPr/>
        </p:nvSpPr>
        <p:spPr bwMode="auto">
          <a:xfrm>
            <a:off x="4841875" y="4686300"/>
            <a:ext cx="2613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0.89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0.45</a:t>
            </a:r>
          </a:p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r = 0.25</a:t>
            </a:r>
          </a:p>
        </p:txBody>
      </p:sp>
      <p:sp>
        <p:nvSpPr>
          <p:cNvPr id="16500" name="TextBox 9"/>
          <p:cNvSpPr txBox="1">
            <a:spLocks noChangeArrowheads="1"/>
          </p:cNvSpPr>
          <p:nvPr/>
        </p:nvSpPr>
        <p:spPr bwMode="auto">
          <a:xfrm>
            <a:off x="7754938" y="4686300"/>
            <a:ext cx="2744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</a:t>
            </a:r>
            <a:r>
              <a:rPr lang="en-US" altLang="en-US" sz="2000" baseline="30000" dirty="0">
                <a:latin typeface="Calibri" panose="020F0502020204030204" pitchFamily="34" charset="0"/>
              </a:rPr>
              <a:t>* </a:t>
            </a:r>
            <a:r>
              <a:rPr lang="en-US" altLang="en-US" sz="2000" dirty="0">
                <a:latin typeface="Calibri" panose="020F0502020204030204" pitchFamily="34" charset="0"/>
              </a:rPr>
              <a:t>= 0.70</a:t>
            </a:r>
          </a:p>
          <a:p>
            <a:pPr algn="ctr">
              <a:defRPr/>
            </a:pPr>
            <a:r>
              <a:rPr lang="en-US" altLang="en-US" sz="2000" dirty="0" err="1">
                <a:latin typeface="Calibri" panose="020F0502020204030204" pitchFamily="34" charset="0"/>
              </a:rPr>
              <a:t>Prob</a:t>
            </a:r>
            <a:r>
              <a:rPr lang="en-US" altLang="en-US" sz="2000" dirty="0">
                <a:latin typeface="Calibri" panose="020F0502020204030204" pitchFamily="34" charset="0"/>
              </a:rPr>
              <a:t>(all 5 reject) = 0.052</a:t>
            </a:r>
          </a:p>
          <a:p>
            <a:pPr algn="ctr"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r = - 0.83</a:t>
            </a:r>
          </a:p>
        </p:txBody>
      </p:sp>
      <p:graphicFrame>
        <p:nvGraphicFramePr>
          <p:cNvPr id="1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99019"/>
              </p:ext>
            </p:extLst>
          </p:nvPr>
        </p:nvGraphicFramePr>
        <p:xfrm>
          <a:off x="1676400" y="1714500"/>
          <a:ext cx="2870200" cy="28162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47335"/>
              </p:ext>
            </p:extLst>
          </p:nvPr>
        </p:nvGraphicFramePr>
        <p:xfrm>
          <a:off x="4654550" y="1714500"/>
          <a:ext cx="2870200" cy="2816225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2.67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4.72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3.66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&lt;0.01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1.08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2.74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2.06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0.58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90974"/>
              </p:ext>
            </p:extLst>
          </p:nvPr>
        </p:nvGraphicFramePr>
        <p:xfrm>
          <a:off x="7632700" y="1714500"/>
          <a:ext cx="2870200" cy="2862080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6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n1=n2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8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0.62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2.24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0.82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5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2.49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0.02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Times New Roman" charset="0"/>
                        </a:rPr>
                        <a:t>0.72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chael format shor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ichael format short" id="{6B1F4269-1D88-4ABF-9AE5-DC22A9761A83}" vid="{50E69C5D-33BA-4BFD-BC61-1352336542F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Michael format short</Template>
  <TotalTime>16377</TotalTime>
  <Words>4027</Words>
  <Application>Microsoft Macintosh PowerPoint</Application>
  <PresentationFormat>Custom</PresentationFormat>
  <Paragraphs>950</Paragraphs>
  <Slides>47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Michael format short</vt:lpstr>
      <vt:lpstr>UNDERSTANDING STATISTICS &amp; EXPERIMENTAL DESIGN</vt:lpstr>
      <vt:lpstr>PowerPoint Presentation</vt:lpstr>
      <vt:lpstr>How big a problem is publication bias?</vt:lpstr>
      <vt:lpstr>Does bias really matter?</vt:lpstr>
      <vt:lpstr>Does bias really matter?</vt:lpstr>
      <vt:lpstr>Does bias really matter?</vt:lpstr>
      <vt:lpstr>Does bias really matter?</vt:lpstr>
      <vt:lpstr>Does bias really matter?</vt:lpstr>
      <vt:lpstr>Does bias really matter?</vt:lpstr>
      <vt:lpstr>Is Bias A Problem For Important Findings?</vt:lpstr>
      <vt:lpstr>Dias &amp; Ressler (2014)</vt:lpstr>
      <vt:lpstr>Dias &amp; Ressler (2014)</vt:lpstr>
      <vt:lpstr>Dias &amp; Ressler (2014)</vt:lpstr>
      <vt:lpstr>Dias &amp; Ressler (2014)</vt:lpstr>
      <vt:lpstr>Dias &amp; Ressler (2014)</vt:lpstr>
      <vt:lpstr>Dias &amp; Ressler (2014)</vt:lpstr>
      <vt:lpstr>Cognitive neuroscience</vt:lpstr>
      <vt:lpstr>Nasal Rhythm and memory</vt:lpstr>
      <vt:lpstr>Nasal Rhythm and memory</vt:lpstr>
      <vt:lpstr>Nasal Rhythm and memory</vt:lpstr>
      <vt:lpstr>Nasal Rhythm and memory</vt:lpstr>
      <vt:lpstr>Nasal Rhythm and memory</vt:lpstr>
      <vt:lpstr>Nasal Rhythm and memory</vt:lpstr>
      <vt:lpstr>Nasal Rhythm and memory</vt:lpstr>
      <vt:lpstr>Nasal Rhythm and memory</vt:lpstr>
      <vt:lpstr>Nasal Rhythm and memory</vt:lpstr>
      <vt:lpstr>Psychological Science</vt:lpstr>
      <vt:lpstr>TES Analysis</vt:lpstr>
      <vt:lpstr>TES Analysis For PSCI</vt:lpstr>
      <vt:lpstr>TES Analysis For PSCI</vt:lpstr>
      <vt:lpstr>TES Analysis For PSCI</vt:lpstr>
      <vt:lpstr>TES Analysis For PSCI</vt:lpstr>
      <vt:lpstr>TES Analysis For PSCI</vt:lpstr>
      <vt:lpstr>Science</vt:lpstr>
      <vt:lpstr>TES Analysis For Science</vt:lpstr>
      <vt:lpstr>What Does It All Mean?</vt:lpstr>
      <vt:lpstr>(1) Replication</vt:lpstr>
      <vt:lpstr>(2) More Data</vt:lpstr>
      <vt:lpstr>(3) Let The Data Define The Theory</vt:lpstr>
      <vt:lpstr>(3) Let The Data Define The Theory</vt:lpstr>
      <vt:lpstr>(3) Let The Data Define The Theory</vt:lpstr>
      <vt:lpstr>(4) Theory Validation</vt:lpstr>
      <vt:lpstr>(4) Theory Validation</vt:lpstr>
      <vt:lpstr>(4) Theory Validation</vt:lpstr>
      <vt:lpstr>Conclusions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PSY200 Cognitive Psychology</dc:title>
  <dc:subject>Lecture 29</dc:subject>
  <dc:creator>Greg Francis</dc:creator>
  <cp:lastModifiedBy>Gregory Francis</cp:lastModifiedBy>
  <cp:revision>854</cp:revision>
  <cp:lastPrinted>2014-11-07T13:31:19Z</cp:lastPrinted>
  <dcterms:created xsi:type="dcterms:W3CDTF">2012-03-16T19:36:56Z</dcterms:created>
  <dcterms:modified xsi:type="dcterms:W3CDTF">2019-10-13T19:31:53Z</dcterms:modified>
</cp:coreProperties>
</file>